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37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37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35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5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35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72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81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13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80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25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2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B4B0-A27C-459F-950C-0EB6AF725B3F}" type="datetimeFigureOut">
              <a:rPr lang="pl-PL" smtClean="0"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86E7-B322-44DB-8112-B9C3ADE83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60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.witkowski@wm.umg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90113" y="569344"/>
            <a:ext cx="10714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Konspekt wykładów z przedmiotu </a:t>
            </a:r>
          </a:p>
          <a:p>
            <a:pPr algn="ctr"/>
            <a:r>
              <a:rPr lang="pl-PL" sz="3200" b="1" dirty="0" smtClean="0"/>
              <a:t>Eksploatacja Siłowni Okrętowych z Silnikami Tłokowymi</a:t>
            </a:r>
          </a:p>
          <a:p>
            <a:pPr algn="ctr"/>
            <a:r>
              <a:rPr lang="pl-PL" sz="3200" b="1" dirty="0" smtClean="0"/>
              <a:t>Semestr VIII </a:t>
            </a:r>
            <a:endParaRPr lang="pl-PL" sz="3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52423" y="2329131"/>
            <a:ext cx="103516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Szanowni Państwo </a:t>
            </a:r>
            <a:r>
              <a:rPr lang="pl-PL" dirty="0" smtClean="0"/>
              <a:t>ten materiał stanowi dalszą część przerwanego wykładu.</a:t>
            </a:r>
          </a:p>
          <a:p>
            <a:r>
              <a:rPr lang="pl-PL" dirty="0" smtClean="0"/>
              <a:t>W sprawie ewentualnych pytań proszę o kontakt mailowy:</a:t>
            </a:r>
          </a:p>
          <a:p>
            <a:r>
              <a:rPr lang="pl-PL" dirty="0" smtClean="0">
                <a:hlinkClick r:id="rId2"/>
              </a:rPr>
              <a:t>k.witkowski@wm.umg.edu.pl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Zapoznanie się z treścią wykładów (konspekt, polecany podręcznik) powinno umożliwić udzielenie odpowiedzi między innymi na następujące pytania:</a:t>
            </a:r>
          </a:p>
          <a:p>
            <a:r>
              <a:rPr lang="pl-PL" dirty="0" smtClean="0"/>
              <a:t>1. Co podlega ocenie  podczas </a:t>
            </a:r>
            <a:r>
              <a:rPr lang="pl-PL" dirty="0"/>
              <a:t>kontroli zespołu </a:t>
            </a:r>
            <a:r>
              <a:rPr lang="pl-PL" dirty="0" smtClean="0"/>
              <a:t>TPC przez okna wymiany ładunku</a:t>
            </a:r>
          </a:p>
          <a:p>
            <a:r>
              <a:rPr lang="pl-PL" dirty="0" smtClean="0"/>
              <a:t>2. Cel okresowego przeglądu </a:t>
            </a:r>
            <a:r>
              <a:rPr lang="pl-PL" dirty="0"/>
              <a:t>zespołu tłok - pierścienie tłokowe - tuleja </a:t>
            </a:r>
            <a:r>
              <a:rPr lang="pl-PL" dirty="0" smtClean="0"/>
              <a:t>cylindrowa</a:t>
            </a:r>
          </a:p>
          <a:p>
            <a:r>
              <a:rPr lang="pl-PL" dirty="0" smtClean="0"/>
              <a:t>3. Jakie warunki muszą być spełnione aby pierścienie tłokowe realizowały prawidłowo zadania</a:t>
            </a:r>
          </a:p>
          <a:p>
            <a:r>
              <a:rPr lang="pl-PL" dirty="0" smtClean="0"/>
              <a:t>4. Zasady pomiaru luzu na zamku pierścieniowym</a:t>
            </a:r>
          </a:p>
          <a:p>
            <a:r>
              <a:rPr lang="pl-PL" dirty="0" smtClean="0"/>
              <a:t>5. Pomiar szerokości pierścienia, ocena kołowości kształtu</a:t>
            </a:r>
          </a:p>
          <a:p>
            <a:r>
              <a:rPr lang="pl-PL" dirty="0" smtClean="0"/>
              <a:t>6. Pomiary weryfikacyjne tulei cylindrowej</a:t>
            </a:r>
          </a:p>
          <a:p>
            <a:r>
              <a:rPr lang="pl-PL" dirty="0" smtClean="0"/>
              <a:t>7. Jakie czynniki eksploatacyjne mają wpływ na zużycie tulei cylindrowej</a:t>
            </a:r>
          </a:p>
          <a:p>
            <a:r>
              <a:rPr lang="pl-PL" dirty="0" smtClean="0"/>
              <a:t>8. Kontrola ułożenia wału korbowego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48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-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8" y="360043"/>
            <a:ext cx="1556639" cy="41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43173" y="314324"/>
            <a:ext cx="142850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/>
          </p:nvPr>
        </p:nvGraphicFramePr>
        <p:xfrm>
          <a:off x="2543173" y="0"/>
          <a:ext cx="4595046" cy="672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2433828" imgH="3564636" progId="Visio.Drawing.6">
                  <p:embed/>
                </p:oleObj>
              </mc:Choice>
              <mc:Fallback>
                <p:oleObj r:id="rId4" imgW="2433828" imgH="35646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08" t="3334" r="4884" b="4445"/>
                      <a:stretch>
                        <a:fillRect/>
                      </a:stretch>
                    </p:blipFill>
                    <p:spPr bwMode="auto">
                      <a:xfrm>
                        <a:off x="2543173" y="0"/>
                        <a:ext cx="4595046" cy="6724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7666703" y="337183"/>
          <a:ext cx="3719052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9052"/>
              </a:tblGrid>
              <a:tr h="3585888">
                <a:tc>
                  <a:txBody>
                    <a:bodyPr/>
                    <a:lstStyle/>
                    <a:p>
                      <a:pPr algn="just"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2000" dirty="0" smtClean="0">
                          <a:effectLst/>
                        </a:rPr>
                        <a:t> </a:t>
                      </a:r>
                      <a:r>
                        <a:rPr lang="pl-PL" sz="2000" dirty="0">
                          <a:effectLst/>
                        </a:rPr>
                        <a:t>Wpływ szczelności pierścienia na temperaturę tłoka </a:t>
                      </a:r>
                      <a:r>
                        <a:rPr lang="pl-PL" sz="2000" dirty="0" err="1">
                          <a:effectLst/>
                        </a:rPr>
                        <a:t>t</a:t>
                      </a:r>
                      <a:r>
                        <a:rPr lang="pl-PL" sz="2000" spc="10" baseline="-25000" dirty="0" err="1">
                          <a:effectLst/>
                        </a:rPr>
                        <a:t>tł</a:t>
                      </a:r>
                      <a:r>
                        <a:rPr lang="pl-PL" sz="2000" spc="10" dirty="0">
                          <a:effectLst/>
                        </a:rPr>
                        <a:t> </a:t>
                      </a:r>
                      <a:r>
                        <a:rPr lang="pl-PL" sz="2000" dirty="0">
                          <a:effectLst/>
                        </a:rPr>
                        <a:t>i  tulei cylindrowej </a:t>
                      </a:r>
                      <a:r>
                        <a:rPr lang="pl-PL" sz="2000" dirty="0" err="1">
                          <a:effectLst/>
                        </a:rPr>
                        <a:t>t</a:t>
                      </a:r>
                      <a:r>
                        <a:rPr lang="pl-PL" sz="2000" spc="10" baseline="-25000" dirty="0" err="1">
                          <a:effectLst/>
                        </a:rPr>
                        <a:t>tul</a:t>
                      </a:r>
                      <a:r>
                        <a:rPr lang="pl-PL" sz="2000" dirty="0">
                          <a:effectLst/>
                        </a:rPr>
                        <a:t> (na wysokości pierwszego pierścienia w poło­żeniu tłoka w GMP); dane dla silnika SULZER typu </a:t>
                      </a:r>
                      <a:r>
                        <a:rPr lang="pl-PL" sz="2000" dirty="0" smtClean="0">
                          <a:effectLst/>
                        </a:rPr>
                        <a:t>RND: </a:t>
                      </a:r>
                      <a:r>
                        <a:rPr lang="pl-PL" sz="2000" dirty="0">
                          <a:effectLst/>
                        </a:rPr>
                        <a:t>a) pierścień korygowany K-3; b) pierścień korygowany K-1; c) pier­</a:t>
                      </a:r>
                      <a:r>
                        <a:rPr lang="pl-PL" sz="2000" spc="-10" dirty="0">
                          <a:effectLst/>
                        </a:rPr>
                        <a:t>ścień  gazoszczelny;  R - rufa,  D - dziób,  WS - strona  wylotu spalin,  </a:t>
                      </a:r>
                      <a:r>
                        <a:rPr lang="pl-PL" sz="2000" dirty="0">
                          <a:effectLst/>
                        </a:rPr>
                        <a:t>PW - strona pomp wtryskowych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5730" marR="1257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5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625" y="428625"/>
            <a:ext cx="115157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Luz na zamku mierzy się suwmiarką lub szczelinomierzem. Luz </a:t>
            </a:r>
            <a:r>
              <a:rPr lang="pl-PL" sz="2400" i="1" dirty="0" err="1"/>
              <a:t>l</a:t>
            </a:r>
            <a:r>
              <a:rPr lang="pl-PL" sz="2400" baseline="-25000" dirty="0" err="1"/>
              <a:t>z</a:t>
            </a:r>
            <a:r>
              <a:rPr lang="pl-PL" sz="2400" dirty="0"/>
              <a:t> nie może przekroczyć wartości dopuszczalnej podanej w ITR danego silnika: </a:t>
            </a:r>
            <a:r>
              <a:rPr lang="pl-PL" sz="2400" i="1" dirty="0" err="1"/>
              <a:t>l</a:t>
            </a:r>
            <a:r>
              <a:rPr lang="pl-PL" sz="2400" baseline="-25000" dirty="0" err="1"/>
              <a:t>z</a:t>
            </a:r>
            <a:r>
              <a:rPr lang="pl-PL" sz="2400" baseline="30000" dirty="0"/>
              <a:t> </a:t>
            </a:r>
            <a:r>
              <a:rPr lang="pl-PL" sz="2400" i="1" dirty="0"/>
              <a:t>&lt;</a:t>
            </a:r>
            <a:r>
              <a:rPr lang="pl-PL" sz="2400" i="1" baseline="30000" dirty="0"/>
              <a:t> </a:t>
            </a:r>
            <a:r>
              <a:rPr lang="pl-PL" sz="2400" i="1" dirty="0" err="1"/>
              <a:t>l</a:t>
            </a:r>
            <a:r>
              <a:rPr lang="pl-PL" sz="2400" baseline="-25000" dirty="0" err="1"/>
              <a:t>z</a:t>
            </a:r>
            <a:r>
              <a:rPr lang="pl-PL" sz="2400" baseline="-25000" dirty="0"/>
              <a:t> </a:t>
            </a:r>
            <a:r>
              <a:rPr lang="pl-PL" sz="2400" baseline="-25000" dirty="0" err="1"/>
              <a:t>dop</a:t>
            </a:r>
            <a:r>
              <a:rPr lang="pl-PL" sz="2400" baseline="-25000" dirty="0"/>
              <a:t> </a:t>
            </a:r>
            <a:r>
              <a:rPr lang="pl-PL" sz="2400" dirty="0"/>
              <a:t>. Pierścienie, których luz </a:t>
            </a:r>
            <a:r>
              <a:rPr lang="pl-PL" sz="2400" i="1" dirty="0" err="1"/>
              <a:t>l</a:t>
            </a:r>
            <a:r>
              <a:rPr lang="pl-PL" sz="2400" baseline="-25000" dirty="0" err="1"/>
              <a:t>z</a:t>
            </a:r>
            <a:r>
              <a:rPr lang="pl-PL" sz="2400" dirty="0"/>
              <a:t> </a:t>
            </a:r>
            <a:r>
              <a:rPr lang="pl-PL" sz="2400" dirty="0">
                <a:sym typeface="Symbol" panose="05050102010706020507" pitchFamily="18" charset="2"/>
              </a:rPr>
              <a:t></a:t>
            </a:r>
            <a:r>
              <a:rPr lang="pl-PL" sz="2400" dirty="0"/>
              <a:t> </a:t>
            </a:r>
            <a:r>
              <a:rPr lang="pl-PL" sz="2400" i="1" dirty="0" err="1"/>
              <a:t>l</a:t>
            </a:r>
            <a:r>
              <a:rPr lang="pl-PL" sz="2400" baseline="-25000" dirty="0" err="1"/>
              <a:t>z</a:t>
            </a:r>
            <a:r>
              <a:rPr lang="pl-PL" sz="2400" baseline="-25000" dirty="0"/>
              <a:t> </a:t>
            </a:r>
            <a:r>
              <a:rPr lang="pl-PL" sz="2400" baseline="-25000" dirty="0" err="1"/>
              <a:t>dop</a:t>
            </a:r>
            <a:r>
              <a:rPr lang="pl-PL" sz="2400" dirty="0"/>
              <a:t> oraz te, w których prognozowany luz w okresie </a:t>
            </a:r>
            <a:r>
              <a:rPr lang="pl-PL" sz="2400" dirty="0" err="1"/>
              <a:t>międzyprzeglądowym</a:t>
            </a:r>
            <a:r>
              <a:rPr lang="pl-PL" sz="2400" dirty="0"/>
              <a:t> może osiągnąć lub prze­kroczyć wartość dopuszczalną muszą być wy­mienione. </a:t>
            </a:r>
          </a:p>
          <a:p>
            <a:endParaRPr lang="pl-PL" dirty="0"/>
          </a:p>
        </p:txBody>
      </p:sp>
      <p:pic>
        <p:nvPicPr>
          <p:cNvPr id="2050" name="Picture 2" descr="6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032000"/>
            <a:ext cx="3026011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557961" y="3082132"/>
          <a:ext cx="4100513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0513"/>
              </a:tblGrid>
              <a:tr h="16470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2000" spc="-15" dirty="0">
                          <a:effectLst/>
                        </a:rPr>
                        <a:t>Sposoby pomiaru luzu na zamku</a:t>
                      </a:r>
                      <a:r>
                        <a:rPr lang="pl-PL" sz="2000" dirty="0">
                          <a:effectLst/>
                        </a:rPr>
                        <a:t> </a:t>
                      </a:r>
                      <a:r>
                        <a:rPr lang="pl-PL" sz="2000" spc="-15" dirty="0">
                          <a:effectLst/>
                        </a:rPr>
                        <a:t>pierścienia uszczelniającego: </a:t>
                      </a:r>
                      <a:endParaRPr lang="pl-PL" sz="2000" spc="-15" dirty="0" smtClean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2000" spc="-15" dirty="0" smtClean="0">
                          <a:effectLst/>
                        </a:rPr>
                        <a:t>a</a:t>
                      </a:r>
                      <a:r>
                        <a:rPr lang="pl-PL" sz="2000" spc="-15" dirty="0">
                          <a:effectLst/>
                        </a:rPr>
                        <a:t>) za pom</a:t>
                      </a:r>
                      <a:r>
                        <a:rPr lang="pl-PL" sz="2000" spc="-10" dirty="0">
                          <a:effectLst/>
                        </a:rPr>
                        <a:t>ocą sprawdzianu średnico­wego; </a:t>
                      </a:r>
                      <a:endParaRPr lang="pl-PL" sz="2000" spc="-10" dirty="0" smtClean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2000" spc="-10" dirty="0" smtClean="0">
                          <a:effectLst/>
                        </a:rPr>
                        <a:t>b</a:t>
                      </a:r>
                      <a:r>
                        <a:rPr lang="pl-PL" sz="2000" spc="-10" dirty="0">
                          <a:effectLst/>
                        </a:rPr>
                        <a:t>) przez </a:t>
                      </a:r>
                      <a:r>
                        <a:rPr lang="pl-PL" sz="2000" dirty="0">
                          <a:effectLst/>
                        </a:rPr>
                        <a:t>umieszczenie pierście­nia w tulei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44145" marR="1441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6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4325" y="357188"/>
            <a:ext cx="11558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Ważnym kryterium oceny stanu technicznego pierścienia jest także jego szerokość </a:t>
            </a:r>
            <a:r>
              <a:rPr lang="pl-PL" sz="2400" i="1" dirty="0"/>
              <a:t>s</a:t>
            </a:r>
            <a:r>
              <a:rPr lang="pl-PL" sz="2400" dirty="0"/>
              <a:t> mierzona w miejscach podanych w ITR. Pomierzona szerokość pierścienia </a:t>
            </a:r>
            <a:r>
              <a:rPr lang="pl-PL" sz="2400" i="1" dirty="0"/>
              <a:t>s</a:t>
            </a:r>
            <a:r>
              <a:rPr lang="pl-PL" sz="2400" dirty="0"/>
              <a:t> nie może być mniejsza od wartości dopuszczalnej – </a:t>
            </a:r>
            <a:r>
              <a:rPr lang="pl-PL" sz="2400" i="1" dirty="0"/>
              <a:t>s</a:t>
            </a:r>
            <a:r>
              <a:rPr lang="pl-PL" sz="2400" dirty="0"/>
              <a:t> &gt; </a:t>
            </a:r>
            <a:r>
              <a:rPr lang="pl-PL" sz="2400" i="1" dirty="0" err="1"/>
              <a:t>s</a:t>
            </a:r>
            <a:r>
              <a:rPr lang="pl-PL" sz="2400" baseline="-25000" dirty="0" err="1"/>
              <a:t>dop</a:t>
            </a:r>
            <a:r>
              <a:rPr lang="pl-PL" sz="2400" dirty="0"/>
              <a:t> – podanej w ITR. Do dalszej pracy można zakwalifikować pierścień o szerokości mniejszej o 15% w stosunku do wartości konstrukcyjnej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3074" name="Picture 2" descr="6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2432050"/>
            <a:ext cx="3568452" cy="41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093619" y="2757488"/>
            <a:ext cx="362902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Miejsca pomiaru szero­kości pierścienia tłokowego</a:t>
            </a:r>
          </a:p>
        </p:txBody>
      </p:sp>
    </p:spTree>
    <p:extLst>
      <p:ext uri="{BB962C8B-B14F-4D97-AF65-F5344CB8AC3E}">
        <p14:creationId xmlns:p14="http://schemas.microsoft.com/office/powerpoint/2010/main" val="15354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4325" y="328613"/>
            <a:ext cx="1170146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	Kołowość </a:t>
            </a:r>
            <a:r>
              <a:rPr lang="pl-PL" sz="2800" dirty="0"/>
              <a:t>pierścienia niekorygowanego sprawdza się przez ocenę jego światłoszczelności, czyli prześwitów występujących między pierścieniem i tuleją cylindrową.</a:t>
            </a:r>
          </a:p>
          <a:p>
            <a:r>
              <a:rPr lang="pl-PL" sz="2800" dirty="0"/>
              <a:t> </a:t>
            </a:r>
          </a:p>
          <a:p>
            <a:r>
              <a:rPr lang="pl-PL" sz="2800" dirty="0"/>
              <a:t>	Oprócz luzów – osiowego </a:t>
            </a:r>
            <a:r>
              <a:rPr lang="pl-PL" sz="2800" i="1" dirty="0" err="1"/>
              <a:t>l</a:t>
            </a:r>
            <a:r>
              <a:rPr lang="pl-PL" sz="2800" baseline="-25000" dirty="0" err="1"/>
              <a:t>o</a:t>
            </a:r>
            <a:r>
              <a:rPr lang="pl-PL" sz="2800" dirty="0"/>
              <a:t> i na zamku </a:t>
            </a:r>
            <a:r>
              <a:rPr lang="pl-PL" sz="2800" i="1" dirty="0" err="1"/>
              <a:t>l</a:t>
            </a:r>
            <a:r>
              <a:rPr lang="pl-PL" sz="2800" baseline="-25000" dirty="0" err="1"/>
              <a:t>z</a:t>
            </a:r>
            <a:r>
              <a:rPr lang="pl-PL" sz="2800" baseline="-25000" dirty="0"/>
              <a:t> </a:t>
            </a:r>
            <a:r>
              <a:rPr lang="pl-PL" sz="2800" dirty="0"/>
              <a:t>, nie przekraczających wartości dopusz­czalnych, a także szerokości </a:t>
            </a:r>
            <a:r>
              <a:rPr lang="pl-PL" sz="2800" i="1" dirty="0"/>
              <a:t>s</a:t>
            </a:r>
            <a:r>
              <a:rPr lang="pl-PL" sz="2800" dirty="0"/>
              <a:t> nie mniejszej od wartości zalecanej, dobry stan tech­niczny pierścienia i sprawne jego działanie znamionują:</a:t>
            </a:r>
          </a:p>
          <a:p>
            <a:r>
              <a:rPr lang="pl-PL" sz="28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800" dirty="0"/>
              <a:t>gładka, błyszcząca na całym obwodzie powierzchnia robocza,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800" dirty="0"/>
              <a:t>gładka, błyszcząca powierzchnia styku z rowkiem pierścieniowym,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800" dirty="0"/>
              <a:t>jasno brązowy nalot na górnej powierzchni pierścienia świadczący o jego nie „trzepo­taniu” w rowku,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800" dirty="0"/>
              <a:t>widoczny film olejowy na powierzchni roboczej,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800" dirty="0"/>
              <a:t>krawędzie pierścienia pozbawione gradu.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13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9700" y="185738"/>
            <a:ext cx="117300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/>
              <a:t>Podczas zakładania lub zdejmowania pierścienia tłokowego należy ograniczyć jego rozchylanie do niezbędnego minimum, umożliwiając jego swobodne przesunięcie po obwodzie tłoka. Do tego celu służy specjalny przyrząd.</a:t>
            </a:r>
          </a:p>
          <a:p>
            <a:endParaRPr lang="pl-PL" dirty="0"/>
          </a:p>
        </p:txBody>
      </p:sp>
      <p:pic>
        <p:nvPicPr>
          <p:cNvPr id="4098" name="Picture 2" descr="6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"/>
          <a:stretch>
            <a:fillRect/>
          </a:stretch>
        </p:blipFill>
        <p:spPr bwMode="auto">
          <a:xfrm>
            <a:off x="728663" y="2090738"/>
            <a:ext cx="7953377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214938" y="5162193"/>
            <a:ext cx="6654799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/>
              <a:t>Przyrządy do zakładania pier­ścieni tłokowych: a) według wykonania wytwórni Fiat; b) według wyko­nania wytwórni firmy SULZER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39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0050" y="428625"/>
            <a:ext cx="1158716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/>
              <a:t>Podczas przeglądu tłoka wymagane jest sprawdzenie stanu brązowych pierścieni pro­wadzących oraz dokonanie ich pomiaru. Tłoki chłodzone olejem należy po okresie zale­canym w ITR rozmontować w celu oczyszczenia powierzchni chłodzonych z trwałych osadów i zanieczyszczeń olejowych.</a:t>
            </a:r>
            <a:r>
              <a:rPr lang="pl-PL" sz="2800" b="1" i="1" dirty="0"/>
              <a:t> </a:t>
            </a:r>
            <a:endParaRPr lang="pl-PL" sz="2800" b="1" i="1" dirty="0" smtClean="0"/>
          </a:p>
          <a:p>
            <a:endParaRPr lang="pl-PL" sz="2800" b="1" i="1" dirty="0" smtClean="0"/>
          </a:p>
          <a:p>
            <a:r>
              <a:rPr lang="pl-PL" sz="2800" b="1" i="1" dirty="0" smtClean="0"/>
              <a:t>Tuleje </a:t>
            </a:r>
            <a:r>
              <a:rPr lang="pl-PL" sz="2800" b="1" i="1" dirty="0"/>
              <a:t>cylindrowe.</a:t>
            </a:r>
            <a:r>
              <a:rPr lang="pl-PL" sz="2800" dirty="0"/>
              <a:t> Równolegle z przeglądem konserwacyjnym tłoka dokonuje się oceny stanu technicznego i przeglądu konserwacyjnego tulei cylindrowej. Czynności te obejmują: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czyszczenie,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oględziny,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usuwanie rys, śladów zatarć, progów, ostrych krawędzi itp.,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pomiary.</a:t>
            </a:r>
          </a:p>
          <a:p>
            <a:pPr algn="just"/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84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462" y="-128528"/>
            <a:ext cx="115300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Pomiar tulei cylindrowej polega na określeniu jej średnic w kierunku osi wału korbowego silnika: dziób</a:t>
            </a:r>
            <a:r>
              <a:rPr kumimoji="0" lang="pl-PL" altLang="pl-P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pl-PL" altLang="pl-P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rufa i kierunku do niego prostopadłym: lewa</a:t>
            </a:r>
            <a:r>
              <a:rPr kumimoji="0" lang="pl-PL" altLang="pl-P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pl-PL" altLang="pl-P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prawa burta. W celu zachowania podczas kolejnych pomiarów stałych baz pomiarowych (stałych płaszczyzn pomiaru), przy pomiarze średnic tulei stosuje się listwy (szablony) pomiarowe. W strefie największego wypracowania tulei, odległość między płaszczyznami pomiaru (otworami w szablonie) powinna być mniejsza niż w pozostałych partiach tulei.</a:t>
            </a:r>
            <a:endParaRPr kumimoji="0" lang="pl-PL" alt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pl-PL" altLang="pl-PL" sz="2800" dirty="0"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Do mierzenia średnic tulei stosuje się średnicówki mikrometryczne lub czuj­nikowe (rys. 5.8). Te ostatnie są szczególnie poręczne do pomiaru małych średnic (</a:t>
            </a:r>
            <a:r>
              <a:rPr kumimoji="0" lang="pl-PL" altLang="pl-P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Dn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&lt; 350 mm). Dokładność pomiaru średnicówek wynosi 0,01 mm.</a:t>
            </a:r>
          </a:p>
          <a:p>
            <a:pPr lvl="0" algn="just"/>
            <a:r>
              <a:rPr lang="pl-PL" sz="2800" dirty="0" smtClean="0"/>
              <a:t>	</a:t>
            </a:r>
          </a:p>
          <a:p>
            <a:pPr lvl="0" algn="just"/>
            <a:r>
              <a:rPr lang="pl-PL" sz="2800" dirty="0"/>
              <a:t>	</a:t>
            </a:r>
            <a:r>
              <a:rPr lang="pl-PL" sz="2800" dirty="0" smtClean="0"/>
              <a:t>Przed </a:t>
            </a:r>
            <a:r>
              <a:rPr lang="pl-PL" sz="2800" dirty="0"/>
              <a:t>pomiarem należy zadbać, aby temperatury przyrządu pomiarowego (średni­cówki) i mierzonej tulei były takie same.</a:t>
            </a:r>
            <a:endParaRPr kumimoji="0" lang="pl-PL" alt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-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88913"/>
            <a:ext cx="6765894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643813" y="3586162"/>
            <a:ext cx="4229100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/>
              <a:t>Średnicówki do pomiaru tulei cylindrowej: </a:t>
            </a:r>
            <a:endParaRPr lang="pl-PL" sz="2400" dirty="0" smtClean="0"/>
          </a:p>
          <a:p>
            <a:r>
              <a:rPr lang="pl-PL" sz="2400" dirty="0" smtClean="0"/>
              <a:t>a) średnicówka mikrometryczna, </a:t>
            </a:r>
            <a:r>
              <a:rPr lang="pl-PL" sz="2400" dirty="0"/>
              <a:t>b) średnicówka </a:t>
            </a:r>
            <a:r>
              <a:rPr lang="pl-PL" sz="2400" dirty="0" smtClean="0"/>
              <a:t>czujnikowa</a:t>
            </a:r>
            <a:r>
              <a:rPr lang="pl-PL" sz="2400" dirty="0"/>
              <a:t>,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1 </a:t>
            </a:r>
            <a:r>
              <a:rPr lang="pl-PL" sz="2400" dirty="0"/>
              <a:t>- średnicówka, 2 - nasadki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45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6262" y="228600"/>
            <a:ext cx="1161573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	Na </a:t>
            </a:r>
            <a:r>
              <a:rPr lang="pl-PL" sz="2800" dirty="0"/>
              <a:t>podstawie wyników pomiaru określa się stopień zużycia tulei cylindrowej, w tym:</a:t>
            </a:r>
          </a:p>
          <a:p>
            <a:r>
              <a:rPr lang="pl-PL" sz="2800" dirty="0"/>
              <a:t> 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maksymalne zużycie tulei (zwiększenie średnicy) – </a:t>
            </a:r>
            <a:r>
              <a:rPr lang="pl-PL" sz="2800" dirty="0">
                <a:sym typeface="Symbol" panose="05050102010706020507" pitchFamily="18" charset="2"/>
              </a:rPr>
              <a:t></a:t>
            </a:r>
            <a:r>
              <a:rPr lang="pl-PL" sz="2800" i="1" dirty="0"/>
              <a:t>D</a:t>
            </a:r>
            <a:r>
              <a:rPr lang="pl-PL" sz="2800" dirty="0"/>
              <a:t>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odchyłkę okrągłości tulei (eliptyczność lub owalność) – </a:t>
            </a:r>
            <a:r>
              <a:rPr lang="pl-PL" sz="2800" i="1" dirty="0"/>
              <a:t>e</a:t>
            </a:r>
            <a:r>
              <a:rPr lang="pl-PL" sz="2800" dirty="0"/>
              <a:t>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odchyłkę walcowości (stożkowatość tulei) – </a:t>
            </a:r>
            <a:r>
              <a:rPr lang="pl-PL" sz="2800" i="1" dirty="0"/>
              <a:t>s</a:t>
            </a:r>
            <a:r>
              <a:rPr lang="pl-PL" sz="2800" dirty="0"/>
              <a:t>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intensywność zużywania się tulei cylindrowej –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j</a:t>
            </a:r>
            <a:r>
              <a:rPr lang="pl-PL" sz="2800" baseline="-25000" dirty="0"/>
              <a:t> </a:t>
            </a:r>
            <a:r>
              <a:rPr lang="pl-PL" sz="2800" dirty="0"/>
              <a:t>.</a:t>
            </a:r>
          </a:p>
          <a:p>
            <a:r>
              <a:rPr lang="pl-PL" sz="2800" b="1" i="1" dirty="0"/>
              <a:t> </a:t>
            </a:r>
            <a:endParaRPr lang="pl-PL" sz="2800" dirty="0"/>
          </a:p>
          <a:p>
            <a:r>
              <a:rPr lang="pl-PL" sz="2800" dirty="0"/>
              <a:t>	Maksymalne zużycie</a:t>
            </a:r>
            <a:r>
              <a:rPr lang="pl-PL" sz="2800" i="1" dirty="0"/>
              <a:t>  </a:t>
            </a:r>
            <a:r>
              <a:rPr lang="pl-PL" sz="2800" dirty="0"/>
              <a:t>tulei wynosi</a:t>
            </a:r>
            <a:r>
              <a:rPr lang="pl-PL" sz="2800" dirty="0" smtClean="0"/>
              <a:t>:</a:t>
            </a:r>
          </a:p>
          <a:p>
            <a:endParaRPr lang="pl-PL" sz="2800" dirty="0"/>
          </a:p>
          <a:p>
            <a:r>
              <a:rPr lang="pl-PL" sz="2800" dirty="0"/>
              <a:t>	</a:t>
            </a:r>
            <a:r>
              <a:rPr lang="pl-PL" sz="2800" dirty="0" smtClean="0"/>
              <a:t>                                       </a:t>
            </a:r>
            <a:r>
              <a:rPr lang="pl-PL" sz="2800" dirty="0" smtClean="0">
                <a:sym typeface="Symbol" panose="05050102010706020507" pitchFamily="18" charset="2"/>
              </a:rPr>
              <a:t></a:t>
            </a:r>
            <a:r>
              <a:rPr lang="pl-PL" sz="2800" i="1" dirty="0"/>
              <a:t>D =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max</a:t>
            </a:r>
            <a:r>
              <a:rPr lang="pl-PL" sz="2800" dirty="0"/>
              <a:t> –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n</a:t>
            </a:r>
            <a:r>
              <a:rPr lang="pl-PL" sz="2800" dirty="0"/>
              <a:t>   [mm] 	</a:t>
            </a:r>
          </a:p>
          <a:p>
            <a:r>
              <a:rPr lang="pl-PL" sz="2800" dirty="0"/>
              <a:t>gdzie:</a:t>
            </a:r>
          </a:p>
          <a:p>
            <a:r>
              <a:rPr lang="pl-PL" sz="2800" i="1" dirty="0"/>
              <a:t>	</a:t>
            </a:r>
            <a:r>
              <a:rPr lang="pl-PL" sz="2800" i="1" dirty="0" err="1"/>
              <a:t>D</a:t>
            </a:r>
            <a:r>
              <a:rPr lang="pl-PL" sz="2800" baseline="-25000" dirty="0" err="1"/>
              <a:t>max</a:t>
            </a:r>
            <a:r>
              <a:rPr lang="pl-PL" sz="2800" dirty="0"/>
              <a:t> – największa pomierzona średnica tulei [mm],</a:t>
            </a:r>
          </a:p>
          <a:p>
            <a:r>
              <a:rPr lang="pl-PL" sz="2800" i="1" dirty="0"/>
              <a:t>	</a:t>
            </a:r>
            <a:r>
              <a:rPr lang="pl-PL" sz="2800" i="1" dirty="0" err="1"/>
              <a:t>D</a:t>
            </a:r>
            <a:r>
              <a:rPr lang="pl-PL" sz="2800" baseline="-25000" dirty="0" err="1"/>
              <a:t>n</a:t>
            </a:r>
            <a:r>
              <a:rPr lang="pl-PL" sz="2800" dirty="0"/>
              <a:t>    – średnica nominalna tulei [mm].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5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2888" y="485775"/>
            <a:ext cx="116014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Zużycie tulei </a:t>
            </a:r>
            <a:r>
              <a:rPr lang="pl-PL" sz="2800" dirty="0">
                <a:sym typeface="Symbol" panose="05050102010706020507" pitchFamily="18" charset="2"/>
              </a:rPr>
              <a:t></a:t>
            </a:r>
            <a:r>
              <a:rPr lang="pl-PL" sz="2800" i="1" dirty="0"/>
              <a:t>D</a:t>
            </a:r>
            <a:r>
              <a:rPr lang="pl-PL" sz="2800" dirty="0"/>
              <a:t>, zakwalifikowanej do dalszej pracy, nie może przekroczyć wartości dopuszczalnej </a:t>
            </a:r>
            <a:r>
              <a:rPr lang="pl-PL" sz="2800" dirty="0">
                <a:sym typeface="Symbol" panose="05050102010706020507" pitchFamily="18" charset="2"/>
              </a:rPr>
              <a:t></a:t>
            </a:r>
            <a:r>
              <a:rPr lang="pl-PL" sz="2800" i="1" dirty="0" err="1"/>
              <a:t>D</a:t>
            </a:r>
            <a:r>
              <a:rPr lang="pl-PL" sz="2800" baseline="-25000" dirty="0" err="1"/>
              <a:t>dop</a:t>
            </a:r>
            <a:r>
              <a:rPr lang="pl-PL" sz="2800" dirty="0"/>
              <a:t> definiowanej jako</a:t>
            </a:r>
            <a:r>
              <a:rPr lang="pl-PL" sz="2800" dirty="0" smtClean="0"/>
              <a:t>:</a:t>
            </a:r>
          </a:p>
          <a:p>
            <a:endParaRPr lang="pl-PL" sz="2800" dirty="0"/>
          </a:p>
          <a:p>
            <a:r>
              <a:rPr lang="pl-PL" sz="2800" dirty="0"/>
              <a:t>	</a:t>
            </a:r>
            <a:r>
              <a:rPr lang="pl-PL" sz="2800" dirty="0" smtClean="0"/>
              <a:t>                                      </a:t>
            </a:r>
            <a:r>
              <a:rPr lang="pl-PL" sz="2800" dirty="0" smtClean="0">
                <a:sym typeface="Symbol" panose="05050102010706020507" pitchFamily="18" charset="2"/>
              </a:rPr>
              <a:t></a:t>
            </a:r>
            <a:r>
              <a:rPr lang="en-US" sz="2800" i="1" dirty="0" err="1"/>
              <a:t>D</a:t>
            </a:r>
            <a:r>
              <a:rPr lang="en-US" sz="2800" baseline="-25000" dirty="0" err="1"/>
              <a:t>dop</a:t>
            </a:r>
            <a:r>
              <a:rPr lang="en-US" sz="2800" i="1" dirty="0"/>
              <a:t> = </a:t>
            </a:r>
            <a:r>
              <a:rPr lang="en-US" sz="2800" i="1" dirty="0" err="1"/>
              <a:t>a</a:t>
            </a:r>
            <a:r>
              <a:rPr lang="en-US" sz="2800" baseline="-25000" dirty="0" err="1"/>
              <a:t>D</a:t>
            </a:r>
            <a:r>
              <a:rPr lang="en-US" sz="2800" dirty="0"/>
              <a:t> </a:t>
            </a:r>
            <a:r>
              <a:rPr lang="pl-PL" sz="2800" dirty="0">
                <a:sym typeface="Symbol" panose="05050102010706020507" pitchFamily="18" charset="2"/>
              </a:rPr>
              <a:t></a:t>
            </a:r>
            <a:r>
              <a:rPr lang="en-US" sz="2800" dirty="0"/>
              <a:t> </a:t>
            </a:r>
            <a:r>
              <a:rPr lang="en-US" sz="2800" i="1" dirty="0" err="1"/>
              <a:t>D</a:t>
            </a:r>
            <a:r>
              <a:rPr lang="en-US" sz="2800" baseline="-25000" dirty="0" err="1"/>
              <a:t>n</a:t>
            </a:r>
            <a:r>
              <a:rPr lang="en-US" sz="2800" dirty="0"/>
              <a:t>  [mm] 	</a:t>
            </a:r>
            <a:endParaRPr lang="pl-PL" sz="2800" dirty="0"/>
          </a:p>
          <a:p>
            <a:r>
              <a:rPr lang="en-US" sz="2800" dirty="0" err="1"/>
              <a:t>gdzie</a:t>
            </a:r>
            <a:r>
              <a:rPr lang="en-US" sz="2800" dirty="0"/>
              <a:t>:</a:t>
            </a:r>
            <a:endParaRPr lang="pl-PL" sz="2800" dirty="0"/>
          </a:p>
          <a:p>
            <a:r>
              <a:rPr lang="en-US" sz="2800" i="1" dirty="0"/>
              <a:t>	</a:t>
            </a:r>
            <a:r>
              <a:rPr lang="pl-PL" sz="2800" i="1" dirty="0" err="1" smtClean="0"/>
              <a:t>a</a:t>
            </a:r>
            <a:r>
              <a:rPr lang="pl-PL" sz="2800" baseline="-25000" dirty="0" err="1" smtClean="0"/>
              <a:t>D</a:t>
            </a:r>
            <a:r>
              <a:rPr lang="pl-PL" sz="2800" dirty="0"/>
              <a:t> </a:t>
            </a:r>
            <a:r>
              <a:rPr lang="pl-PL" sz="2800" dirty="0" smtClean="0"/>
              <a:t>–</a:t>
            </a:r>
            <a:r>
              <a:rPr lang="pl-PL" sz="2800" dirty="0"/>
              <a:t> </a:t>
            </a:r>
            <a:r>
              <a:rPr lang="pl-PL" sz="2800" dirty="0" smtClean="0"/>
              <a:t>względne</a:t>
            </a:r>
            <a:r>
              <a:rPr lang="pl-PL" sz="2800" dirty="0"/>
              <a:t>, dopuszczalne zużycie tulei cylindrowej o średnicy nominalnej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n</a:t>
            </a:r>
            <a:r>
              <a:rPr lang="pl-PL" sz="2800" dirty="0"/>
              <a:t> [mm] (</a:t>
            </a:r>
            <a:r>
              <a:rPr lang="pl-PL" sz="2800" dirty="0" err="1" smtClean="0"/>
              <a:t>tab</a:t>
            </a:r>
            <a:r>
              <a:rPr lang="pl-PL" sz="2800" dirty="0" smtClean="0"/>
              <a:t>)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878410" y="3871316"/>
          <a:ext cx="6377796" cy="2684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4027"/>
                <a:gridCol w="1582367"/>
                <a:gridCol w="1582367"/>
                <a:gridCol w="1559035"/>
              </a:tblGrid>
              <a:tr h="764502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Rodzaj silnika</a:t>
                      </a:r>
                      <a:endParaRPr lang="pl-PL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Prędkość obrotowa</a:t>
                      </a:r>
                    </a:p>
                    <a:p>
                      <a:pPr algn="ctr"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n  [</a:t>
                      </a:r>
                      <a:r>
                        <a:rPr lang="pl-PL" sz="1800" dirty="0" err="1">
                          <a:effectLst/>
                        </a:rPr>
                        <a:t>obr</a:t>
                      </a:r>
                      <a:r>
                        <a:rPr lang="pl-PL" sz="1800" baseline="30000" dirty="0">
                          <a:effectLst/>
                        </a:rPr>
                        <a:t> </a:t>
                      </a:r>
                      <a:r>
                        <a:rPr lang="pl-PL" sz="1800" dirty="0">
                          <a:effectLst/>
                        </a:rPr>
                        <a:t>/</a:t>
                      </a:r>
                      <a:r>
                        <a:rPr lang="pl-PL" sz="1800" baseline="30000" dirty="0">
                          <a:effectLst/>
                        </a:rPr>
                        <a:t> </a:t>
                      </a:r>
                      <a:r>
                        <a:rPr lang="pl-PL" sz="1800" dirty="0">
                          <a:effectLst/>
                        </a:rPr>
                        <a:t>min]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800" spc="50" dirty="0" err="1">
                          <a:effectLst/>
                        </a:rPr>
                        <a:t>a</a:t>
                      </a:r>
                      <a:r>
                        <a:rPr lang="en-US" sz="1800" spc="50" baseline="-25000" dirty="0" err="1">
                          <a:effectLst/>
                        </a:rPr>
                        <a:t>D</a:t>
                      </a:r>
                      <a:r>
                        <a:rPr lang="en-US" sz="1800" dirty="0">
                          <a:effectLst/>
                        </a:rPr>
                        <a:t> = </a:t>
                      </a:r>
                      <a:r>
                        <a:rPr lang="en-US" sz="1800" spc="50" dirty="0">
                          <a:effectLst/>
                        </a:rPr>
                        <a:t>a</a:t>
                      </a:r>
                      <a:r>
                        <a:rPr lang="en-US" sz="1800" spc="50" baseline="-25000" dirty="0">
                          <a:effectLst/>
                        </a:rPr>
                        <a:t>s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spc="50" dirty="0" err="1">
                          <a:effectLst/>
                        </a:rPr>
                        <a:t>a</a:t>
                      </a:r>
                      <a:r>
                        <a:rPr lang="pl-PL" sz="1800" spc="50" baseline="-25000" dirty="0" err="1">
                          <a:effectLst/>
                        </a:rPr>
                        <a:t>e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2252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Wodzikowy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do         150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>
                          <a:effectLst/>
                        </a:rPr>
                        <a:t>                0,009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      0,0016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2252"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Wodzikowy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ponad   150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>
                          <a:effectLst/>
                        </a:rPr>
                        <a:t>                0,0085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      0,0015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2252">
                <a:tc>
                  <a:txBody>
                    <a:bodyPr/>
                    <a:lstStyle/>
                    <a:p>
                      <a:pPr algn="just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 err="1">
                          <a:effectLst/>
                        </a:rPr>
                        <a:t>Bezwodzikowy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do         500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        0,008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      0,0014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2252">
                <a:tc>
                  <a:txBody>
                    <a:bodyPr/>
                    <a:lstStyle/>
                    <a:p>
                      <a:pPr algn="just" fontAlgn="auto" hangingPunct="1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>
                          <a:effectLst/>
                        </a:rPr>
                        <a:t>Bezwodzikowy</a:t>
                      </a:r>
                      <a:endParaRPr lang="pl-P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ponad   500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        0,0075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800" dirty="0">
                          <a:effectLst/>
                        </a:rPr>
                        <a:t>              0,0013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085" marR="45085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9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7200" y="0"/>
            <a:ext cx="1140142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Kontrola zespołu TPC</a:t>
            </a:r>
          </a:p>
          <a:p>
            <a:r>
              <a:rPr lang="pl-PL" sz="2400" dirty="0"/>
              <a:t>	Podczas kontroli zespołu TPC ocenie podlegają:</a:t>
            </a:r>
          </a:p>
          <a:p>
            <a:r>
              <a:rPr lang="pl-PL" sz="2400" dirty="0" smtClean="0"/>
              <a:t>1. Stan </a:t>
            </a:r>
            <a:r>
              <a:rPr lang="pl-PL" sz="2400" dirty="0"/>
              <a:t>zanieczyszczeń nagarem denka i korony tłoka.</a:t>
            </a:r>
          </a:p>
          <a:p>
            <a:r>
              <a:rPr lang="pl-PL" sz="2400" dirty="0" smtClean="0"/>
              <a:t>2.</a:t>
            </a:r>
            <a:r>
              <a:rPr lang="pl-PL" sz="2400" dirty="0"/>
              <a:t> </a:t>
            </a:r>
            <a:r>
              <a:rPr lang="pl-PL" sz="2400" dirty="0" smtClean="0"/>
              <a:t>Wypalenia </a:t>
            </a:r>
            <a:r>
              <a:rPr lang="pl-PL" sz="2400" dirty="0"/>
              <a:t>denka tłoka.</a:t>
            </a:r>
          </a:p>
          <a:p>
            <a:r>
              <a:rPr lang="pl-PL" sz="2400" dirty="0" smtClean="0"/>
              <a:t>3. Stan </a:t>
            </a:r>
            <a:r>
              <a:rPr lang="pl-PL" sz="2400" dirty="0"/>
              <a:t>(złamania) pierścieni tłokowych.</a:t>
            </a:r>
          </a:p>
          <a:p>
            <a:r>
              <a:rPr lang="pl-PL" sz="2400" dirty="0" smtClean="0"/>
              <a:t>4. Swoboda </a:t>
            </a:r>
            <a:r>
              <a:rPr lang="pl-PL" sz="2400" dirty="0"/>
              <a:t>ruchu pierścieni w rowkach.</a:t>
            </a:r>
          </a:p>
          <a:p>
            <a:r>
              <a:rPr lang="pl-PL" sz="2400" dirty="0" smtClean="0"/>
              <a:t>5. Stan </a:t>
            </a:r>
            <a:r>
              <a:rPr lang="pl-PL" sz="2400" dirty="0"/>
              <a:t>powierzchni ślizgowych: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pierścieni,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części prowadzącej tłoka,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 err="1"/>
              <a:t>trzona</a:t>
            </a:r>
            <a:r>
              <a:rPr lang="pl-PL" sz="2400" dirty="0"/>
              <a:t> tłokowego,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tulei cylindrowej.</a:t>
            </a:r>
          </a:p>
          <a:p>
            <a:pPr lvl="0"/>
            <a:r>
              <a:rPr lang="pl-PL" sz="2400" dirty="0"/>
              <a:t>Jakość smarowania: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tłoka,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pierścieni tłokowych,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tulei cylindrowej,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 err="1"/>
              <a:t>trzona</a:t>
            </a:r>
            <a:r>
              <a:rPr lang="pl-PL" sz="2400" dirty="0"/>
              <a:t> tłokowego.</a:t>
            </a:r>
          </a:p>
          <a:p>
            <a:r>
              <a:rPr lang="pl-PL" sz="2400" dirty="0" smtClean="0"/>
              <a:t>7. Czystość </a:t>
            </a:r>
            <a:r>
              <a:rPr lang="pl-PL" sz="2400" dirty="0"/>
              <a:t>okien.</a:t>
            </a:r>
          </a:p>
          <a:p>
            <a:r>
              <a:rPr lang="pl-PL" sz="2400" dirty="0" smtClean="0"/>
              <a:t>8.</a:t>
            </a:r>
            <a:r>
              <a:rPr lang="pl-PL" sz="2400" dirty="0"/>
              <a:t> </a:t>
            </a:r>
            <a:r>
              <a:rPr lang="pl-PL" sz="2400" dirty="0" smtClean="0"/>
              <a:t>Obecność </a:t>
            </a:r>
            <a:r>
              <a:rPr lang="pl-PL" sz="2400" dirty="0"/>
              <a:t>(ślady) przecieków wody/oleju.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018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0025" y="257175"/>
            <a:ext cx="117871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Odchyłką okrągłości (eliptyczność lub owalność)</a:t>
            </a:r>
            <a:r>
              <a:rPr lang="pl-PL" sz="2800" i="1" dirty="0"/>
              <a:t> </a:t>
            </a:r>
            <a:r>
              <a:rPr lang="pl-PL" sz="2800" dirty="0"/>
              <a:t>tulei </a:t>
            </a:r>
            <a:r>
              <a:rPr lang="pl-PL" sz="2800" i="1" dirty="0"/>
              <a:t>e</a:t>
            </a:r>
            <a:r>
              <a:rPr lang="pl-PL" sz="2800" dirty="0"/>
              <a:t> definiuje się jako największą, bezwzględną różnicę średnic mierzonych w kierunku 1-1 i 2-2 (rys. 5.9), leżących w jednej płaszczyźnie (na jednym przekroju poprzecznym</a:t>
            </a:r>
            <a:r>
              <a:rPr lang="pl-PL" sz="2800" dirty="0" smtClean="0"/>
              <a:t>).</a:t>
            </a:r>
          </a:p>
          <a:p>
            <a:endParaRPr lang="pl-PL" sz="2800" dirty="0"/>
          </a:p>
          <a:p>
            <a:r>
              <a:rPr lang="pl-PL" sz="2800" dirty="0"/>
              <a:t>	</a:t>
            </a:r>
            <a:r>
              <a:rPr lang="pl-PL" sz="2800" i="1" dirty="0"/>
              <a:t>e</a:t>
            </a:r>
            <a:r>
              <a:rPr lang="pl-PL" sz="2800" dirty="0"/>
              <a:t> = </a:t>
            </a:r>
            <a:r>
              <a:rPr lang="pl-PL" sz="2800" dirty="0">
                <a:sym typeface="Symbol" panose="05050102010706020507" pitchFamily="18" charset="2"/>
              </a:rPr>
              <a:t></a:t>
            </a:r>
            <a:r>
              <a:rPr lang="pl-PL" sz="2800" i="1" dirty="0"/>
              <a:t>D</a:t>
            </a:r>
            <a:r>
              <a:rPr lang="pl-PL" sz="2800" baseline="-25000" dirty="0"/>
              <a:t>1</a:t>
            </a:r>
            <a:r>
              <a:rPr lang="pl-PL" sz="2800" i="1" dirty="0"/>
              <a:t> </a:t>
            </a:r>
            <a:r>
              <a:rPr lang="pl-PL" sz="2800" dirty="0"/>
              <a:t>–</a:t>
            </a:r>
            <a:r>
              <a:rPr lang="pl-PL" sz="2800" i="1" dirty="0"/>
              <a:t> D</a:t>
            </a:r>
            <a:r>
              <a:rPr lang="pl-PL" sz="2800" baseline="-25000" dirty="0"/>
              <a:t>2</a:t>
            </a:r>
            <a:r>
              <a:rPr lang="pl-PL" sz="2800" dirty="0">
                <a:sym typeface="Symbol" panose="05050102010706020507" pitchFamily="18" charset="2"/>
              </a:rPr>
              <a:t></a:t>
            </a:r>
            <a:r>
              <a:rPr lang="pl-PL" sz="2800" dirty="0"/>
              <a:t>  [mm]	</a:t>
            </a:r>
          </a:p>
          <a:p>
            <a:r>
              <a:rPr lang="pl-PL" sz="2800" dirty="0"/>
              <a:t>gdzie:</a:t>
            </a:r>
          </a:p>
          <a:p>
            <a:r>
              <a:rPr lang="pl-PL" sz="2800" i="1" dirty="0"/>
              <a:t>	D</a:t>
            </a:r>
            <a:r>
              <a:rPr lang="pl-PL" sz="2800" baseline="-25000" dirty="0"/>
              <a:t>1</a:t>
            </a:r>
            <a:r>
              <a:rPr lang="pl-PL" sz="2800" dirty="0"/>
              <a:t>  –  średnica tulei cylindrowej mierzona w kierunku 1-1 dziób-rufa [mm],</a:t>
            </a:r>
          </a:p>
          <a:p>
            <a:r>
              <a:rPr lang="pl-PL" sz="2800" i="1" dirty="0"/>
              <a:t>	D</a:t>
            </a:r>
            <a:r>
              <a:rPr lang="pl-PL" sz="2800" baseline="-25000" dirty="0"/>
              <a:t>2</a:t>
            </a:r>
            <a:r>
              <a:rPr lang="pl-PL" sz="2800" dirty="0"/>
              <a:t>  –  średnica tulei cylindrowej mierzona w kierunku 2-2 burta-burta [mm</a:t>
            </a:r>
            <a:r>
              <a:rPr lang="pl-PL" sz="2800" dirty="0" smtClean="0"/>
              <a:t>].</a:t>
            </a:r>
            <a:endParaRPr lang="pl-PL" sz="2800" dirty="0"/>
          </a:p>
          <a:p>
            <a:r>
              <a:rPr lang="pl-PL" sz="2800" dirty="0"/>
              <a:t>	Maksymalna eliptyczność nie może przekroczyć wartości dopuszczalnej</a:t>
            </a:r>
            <a:r>
              <a:rPr lang="pl-PL" sz="2800" dirty="0" smtClean="0"/>
              <a:t>:</a:t>
            </a:r>
          </a:p>
          <a:p>
            <a:endParaRPr lang="pl-PL" sz="2800" dirty="0"/>
          </a:p>
          <a:p>
            <a:r>
              <a:rPr lang="pl-PL" sz="2800" dirty="0"/>
              <a:t>		</a:t>
            </a:r>
            <a:r>
              <a:rPr lang="pl-PL" sz="2800" i="1" dirty="0" err="1"/>
              <a:t>e</a:t>
            </a:r>
            <a:r>
              <a:rPr lang="pl-PL" sz="2800" baseline="-25000" dirty="0" err="1"/>
              <a:t>dop</a:t>
            </a:r>
            <a:r>
              <a:rPr lang="pl-PL" sz="2800" i="1" dirty="0"/>
              <a:t> = </a:t>
            </a:r>
            <a:r>
              <a:rPr lang="pl-PL" sz="2800" i="1" dirty="0" err="1"/>
              <a:t>a</a:t>
            </a:r>
            <a:r>
              <a:rPr lang="pl-PL" sz="2800" baseline="-25000" dirty="0" err="1"/>
              <a:t>e</a:t>
            </a:r>
            <a:r>
              <a:rPr lang="pl-PL" sz="2800" i="1" dirty="0"/>
              <a:t> </a:t>
            </a:r>
            <a:r>
              <a:rPr lang="pl-PL" sz="2800" dirty="0">
                <a:sym typeface="Symbol" panose="05050102010706020507" pitchFamily="18" charset="2"/>
              </a:rPr>
              <a:t></a:t>
            </a:r>
            <a:r>
              <a:rPr lang="pl-PL" sz="2800" i="1" dirty="0"/>
              <a:t>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n</a:t>
            </a:r>
            <a:r>
              <a:rPr lang="pl-PL" sz="2800" dirty="0"/>
              <a:t>   [mm]	</a:t>
            </a:r>
          </a:p>
          <a:p>
            <a:r>
              <a:rPr lang="pl-PL" sz="2800" dirty="0"/>
              <a:t>gdzie:</a:t>
            </a:r>
          </a:p>
          <a:p>
            <a:r>
              <a:rPr lang="pl-PL" sz="2800" i="1" dirty="0"/>
              <a:t>	</a:t>
            </a:r>
            <a:r>
              <a:rPr lang="pl-PL" sz="2800" i="1" dirty="0" err="1"/>
              <a:t>a</a:t>
            </a:r>
            <a:r>
              <a:rPr lang="pl-PL" sz="2800" baseline="-25000" dirty="0" err="1"/>
              <a:t>e</a:t>
            </a:r>
            <a:r>
              <a:rPr lang="pl-PL" sz="2800" dirty="0"/>
              <a:t>  –  względna, dopuszczalna eliptyczność tulei o średnicy nominalnej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n</a:t>
            </a:r>
            <a:r>
              <a:rPr lang="pl-PL" sz="2800" dirty="0"/>
              <a:t> (</a:t>
            </a:r>
            <a:r>
              <a:rPr lang="pl-PL" sz="2800" dirty="0" smtClean="0"/>
              <a:t>tab.)</a:t>
            </a:r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117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8613" y="285750"/>
            <a:ext cx="1167288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	Stożkowatość </a:t>
            </a:r>
            <a:r>
              <a:rPr lang="pl-PL" sz="2800" dirty="0"/>
              <a:t>tulei cylindrowej (walcowość) – </a:t>
            </a:r>
            <a:r>
              <a:rPr lang="pl-PL" sz="2800" i="1" dirty="0"/>
              <a:t>s</a:t>
            </a:r>
            <a:r>
              <a:rPr lang="pl-PL" sz="2800" dirty="0"/>
              <a:t> [mm] jest to różnica największej i najmniejszej średnicy cylindra, mierzonych w jednym kierunku, na przykład w kie­runku dziób</a:t>
            </a:r>
            <a:r>
              <a:rPr lang="pl-PL" sz="2800" baseline="30000" dirty="0"/>
              <a:t> </a:t>
            </a:r>
            <a:r>
              <a:rPr lang="pl-PL" sz="2800" dirty="0"/>
              <a:t>-</a:t>
            </a:r>
            <a:r>
              <a:rPr lang="pl-PL" sz="2800" baseline="30000" dirty="0"/>
              <a:t> </a:t>
            </a:r>
            <a:r>
              <a:rPr lang="pl-PL" sz="2800" dirty="0"/>
              <a:t>rufa lub burta</a:t>
            </a:r>
            <a:r>
              <a:rPr lang="pl-PL" sz="2800" baseline="30000" dirty="0"/>
              <a:t> </a:t>
            </a:r>
            <a:r>
              <a:rPr lang="pl-PL" sz="2800" dirty="0"/>
              <a:t>-</a:t>
            </a:r>
            <a:r>
              <a:rPr lang="pl-PL" sz="2800" baseline="30000" dirty="0"/>
              <a:t> </a:t>
            </a:r>
            <a:r>
              <a:rPr lang="pl-PL" sz="2800" dirty="0"/>
              <a:t>burta i w różnych przekrojach poprzecznych. Stożko­watość  </a:t>
            </a:r>
            <a:r>
              <a:rPr lang="pl-PL" sz="2800" i="1" dirty="0"/>
              <a:t>s </a:t>
            </a:r>
            <a:r>
              <a:rPr lang="pl-PL" sz="2800" dirty="0"/>
              <a:t> wynosi</a:t>
            </a:r>
            <a:r>
              <a:rPr lang="pl-PL" sz="2800" dirty="0" smtClean="0"/>
              <a:t>:</a:t>
            </a:r>
          </a:p>
          <a:p>
            <a:pPr algn="just"/>
            <a:endParaRPr lang="pl-PL" sz="2800" dirty="0"/>
          </a:p>
          <a:p>
            <a:r>
              <a:rPr lang="pl-PL" sz="2800" dirty="0"/>
              <a:t>	</a:t>
            </a:r>
            <a:r>
              <a:rPr lang="pl-PL" sz="2800" dirty="0" smtClean="0"/>
              <a:t>                                    </a:t>
            </a:r>
            <a:r>
              <a:rPr lang="pl-PL" sz="2800" i="1" dirty="0" smtClean="0"/>
              <a:t>s </a:t>
            </a:r>
            <a:r>
              <a:rPr lang="pl-PL" sz="2800" i="1" dirty="0"/>
              <a:t>=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max</a:t>
            </a:r>
            <a:r>
              <a:rPr lang="pl-PL" sz="2800" dirty="0"/>
              <a:t> –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min</a:t>
            </a:r>
            <a:r>
              <a:rPr lang="pl-PL" sz="2800" dirty="0"/>
              <a:t>  [mm</a:t>
            </a:r>
            <a:r>
              <a:rPr lang="pl-PL" sz="2800" dirty="0" smtClean="0"/>
              <a:t>]</a:t>
            </a:r>
            <a:endParaRPr lang="pl-PL" sz="2800" dirty="0"/>
          </a:p>
          <a:p>
            <a:r>
              <a:rPr lang="pl-PL" sz="2800" dirty="0"/>
              <a:t>gdzie:</a:t>
            </a:r>
          </a:p>
          <a:p>
            <a:r>
              <a:rPr lang="pl-PL" sz="2800" i="1" dirty="0"/>
              <a:t>	</a:t>
            </a:r>
            <a:r>
              <a:rPr lang="pl-PL" sz="2800" i="1" dirty="0" err="1"/>
              <a:t>D</a:t>
            </a:r>
            <a:r>
              <a:rPr lang="pl-PL" sz="2800" baseline="-25000" dirty="0" err="1"/>
              <a:t>max</a:t>
            </a:r>
            <a:r>
              <a:rPr lang="pl-PL" sz="2800" dirty="0"/>
              <a:t>  –  największa  zmierzona średnica tulei [mm],</a:t>
            </a:r>
          </a:p>
          <a:p>
            <a:r>
              <a:rPr lang="pl-PL" sz="2800" i="1" dirty="0"/>
              <a:t>	</a:t>
            </a:r>
            <a:r>
              <a:rPr lang="pl-PL" sz="2800" i="1" dirty="0" err="1"/>
              <a:t>D</a:t>
            </a:r>
            <a:r>
              <a:rPr lang="pl-PL" sz="2800" baseline="-25000" dirty="0" err="1"/>
              <a:t>min</a:t>
            </a:r>
            <a:r>
              <a:rPr lang="pl-PL" sz="2800" dirty="0"/>
              <a:t>  –  najmniejsza zmierzona średnica [mm].</a:t>
            </a:r>
          </a:p>
          <a:p>
            <a:r>
              <a:rPr lang="pl-PL" sz="2800" dirty="0"/>
              <a:t>		Maksymalna, dopuszczalna stożkowatość wynosi</a:t>
            </a:r>
            <a:r>
              <a:rPr lang="pl-PL" sz="2800" dirty="0" smtClean="0"/>
              <a:t>:</a:t>
            </a:r>
          </a:p>
          <a:p>
            <a:endParaRPr lang="pl-PL" sz="2800" dirty="0"/>
          </a:p>
          <a:p>
            <a:r>
              <a:rPr lang="pl-PL" sz="2800" dirty="0"/>
              <a:t>	</a:t>
            </a:r>
            <a:r>
              <a:rPr lang="pl-PL" sz="2800" dirty="0" smtClean="0"/>
              <a:t>                                    </a:t>
            </a:r>
            <a:r>
              <a:rPr lang="pl-PL" sz="2800" i="1" dirty="0" err="1" smtClean="0"/>
              <a:t>s</a:t>
            </a:r>
            <a:r>
              <a:rPr lang="pl-PL" sz="2800" baseline="-25000" dirty="0" err="1" smtClean="0"/>
              <a:t>dop</a:t>
            </a:r>
            <a:r>
              <a:rPr lang="pl-PL" sz="2800" i="1" dirty="0" smtClean="0"/>
              <a:t> </a:t>
            </a:r>
            <a:r>
              <a:rPr lang="pl-PL" sz="2800" i="1" dirty="0"/>
              <a:t>= a</a:t>
            </a:r>
            <a:r>
              <a:rPr lang="pl-PL" sz="2800" baseline="-25000" dirty="0"/>
              <a:t>s</a:t>
            </a:r>
            <a:r>
              <a:rPr lang="pl-PL" sz="2800" dirty="0"/>
              <a:t> </a:t>
            </a:r>
            <a:r>
              <a:rPr lang="pl-PL" sz="2800" dirty="0">
                <a:sym typeface="Symbol" panose="05050102010706020507" pitchFamily="18" charset="2"/>
              </a:rPr>
              <a:t></a:t>
            </a:r>
            <a:r>
              <a:rPr lang="pl-PL" sz="2800" dirty="0"/>
              <a:t>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n</a:t>
            </a:r>
            <a:r>
              <a:rPr lang="pl-PL" sz="2800" dirty="0"/>
              <a:t>   [mm</a:t>
            </a:r>
            <a:r>
              <a:rPr lang="pl-PL" sz="2800" dirty="0" smtClean="0"/>
              <a:t>]</a:t>
            </a:r>
          </a:p>
          <a:p>
            <a:r>
              <a:rPr lang="pl-PL" sz="2800" dirty="0"/>
              <a:t>gdzie:</a:t>
            </a:r>
          </a:p>
          <a:p>
            <a:r>
              <a:rPr lang="pl-PL" sz="2800" dirty="0"/>
              <a:t>	</a:t>
            </a:r>
            <a:r>
              <a:rPr lang="pl-PL" sz="2800" i="1" dirty="0"/>
              <a:t>a</a:t>
            </a:r>
            <a:r>
              <a:rPr lang="pl-PL" sz="2800" baseline="-25000" dirty="0"/>
              <a:t>s</a:t>
            </a:r>
            <a:r>
              <a:rPr lang="pl-PL" sz="2800" dirty="0"/>
              <a:t> – względna dopuszczalna stożkowatość tulei o średnicy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n</a:t>
            </a:r>
            <a:r>
              <a:rPr lang="pl-PL" sz="2800" baseline="30000" dirty="0"/>
              <a:t> </a:t>
            </a:r>
            <a:r>
              <a:rPr lang="pl-PL" sz="2800" dirty="0"/>
              <a:t> [mm].</a:t>
            </a:r>
          </a:p>
          <a:p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90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352544" cy="615848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123945" y="5372100"/>
            <a:ext cx="5313969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/>
              <a:t>Oznaczenie charakterystycznych średnic i kierunków pomiaru tulei cylindrowej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087331" y="457200"/>
            <a:ext cx="69304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	Ponieważ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min</a:t>
            </a:r>
            <a:r>
              <a:rPr lang="pl-PL" sz="2800" dirty="0"/>
              <a:t> mierzy się w miejscu najmniejszego wypracowania tulei, można przyjąć, że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min</a:t>
            </a:r>
            <a:r>
              <a:rPr lang="pl-PL" sz="2800" dirty="0"/>
              <a:t> </a:t>
            </a:r>
            <a:r>
              <a:rPr lang="pl-PL" sz="2800" dirty="0">
                <a:sym typeface="Symbol" panose="05050102010706020507" pitchFamily="18" charset="2"/>
              </a:rPr>
              <a:t></a:t>
            </a:r>
            <a:r>
              <a:rPr lang="pl-PL" sz="2800" dirty="0"/>
              <a:t>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n</a:t>
            </a:r>
            <a:r>
              <a:rPr lang="pl-PL" sz="2800" baseline="-25000" dirty="0"/>
              <a:t> </a:t>
            </a:r>
            <a:r>
              <a:rPr lang="pl-PL" sz="2800" dirty="0"/>
              <a:t>, a wobec tego </a:t>
            </a:r>
            <a:r>
              <a:rPr lang="pl-PL" sz="2800" i="1" dirty="0" err="1"/>
              <a:t>s</a:t>
            </a:r>
            <a:r>
              <a:rPr lang="pl-PL" sz="2800" baseline="-25000" dirty="0" err="1"/>
              <a:t>dop</a:t>
            </a:r>
            <a:r>
              <a:rPr lang="pl-PL" sz="2800" dirty="0"/>
              <a:t> </a:t>
            </a:r>
            <a:r>
              <a:rPr lang="pl-PL" sz="2800" dirty="0">
                <a:sym typeface="Symbol" panose="05050102010706020507" pitchFamily="18" charset="2"/>
              </a:rPr>
              <a:t></a:t>
            </a:r>
            <a:r>
              <a:rPr lang="pl-PL" sz="2800" dirty="0"/>
              <a:t> </a:t>
            </a:r>
            <a:r>
              <a:rPr lang="pl-PL" sz="2800" dirty="0">
                <a:sym typeface="Symbol" panose="05050102010706020507" pitchFamily="18" charset="2"/>
              </a:rPr>
              <a:t></a:t>
            </a:r>
            <a:r>
              <a:rPr lang="pl-PL" sz="2800" i="1" dirty="0" err="1"/>
              <a:t>D</a:t>
            </a:r>
            <a:r>
              <a:rPr lang="pl-PL" sz="2800" baseline="-25000" dirty="0" err="1"/>
              <a:t>dop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 </a:t>
            </a:r>
            <a:r>
              <a:rPr lang="pl-PL" sz="2800" dirty="0" smtClean="0"/>
              <a:t> </a:t>
            </a:r>
            <a:r>
              <a:rPr lang="pl-PL" sz="2800" dirty="0"/>
              <a:t>lub</a:t>
            </a:r>
            <a:r>
              <a:rPr lang="pl-PL" sz="2800" baseline="30000" dirty="0"/>
              <a:t> </a:t>
            </a:r>
            <a:r>
              <a:rPr lang="pl-PL" sz="2800" dirty="0"/>
              <a:t> </a:t>
            </a:r>
            <a:r>
              <a:rPr lang="pl-PL" sz="2800" i="1" dirty="0" err="1"/>
              <a:t>a</a:t>
            </a:r>
            <a:r>
              <a:rPr lang="pl-PL" sz="2800" baseline="-25000" dirty="0" err="1"/>
              <a:t>D</a:t>
            </a:r>
            <a:r>
              <a:rPr lang="pl-PL" sz="2800" dirty="0"/>
              <a:t> </a:t>
            </a:r>
            <a:r>
              <a:rPr lang="pl-PL" sz="2800" dirty="0">
                <a:sym typeface="Symbol" panose="05050102010706020507" pitchFamily="18" charset="2"/>
              </a:rPr>
              <a:t></a:t>
            </a:r>
            <a:r>
              <a:rPr lang="pl-PL" sz="2800" dirty="0"/>
              <a:t> </a:t>
            </a:r>
            <a:r>
              <a:rPr lang="pl-PL" sz="2800" i="1" dirty="0"/>
              <a:t>a</a:t>
            </a:r>
            <a:r>
              <a:rPr lang="pl-PL" sz="2800" baseline="-25000" dirty="0"/>
              <a:t>s </a:t>
            </a:r>
            <a:r>
              <a:rPr lang="pl-PL" sz="2800" dirty="0"/>
              <a:t>. </a:t>
            </a:r>
            <a:endParaRPr lang="pl-PL" sz="2800" dirty="0" smtClean="0"/>
          </a:p>
          <a:p>
            <a:pPr algn="just"/>
            <a:r>
              <a:rPr lang="pl-PL" sz="2800" dirty="0" smtClean="0"/>
              <a:t>	</a:t>
            </a:r>
          </a:p>
          <a:p>
            <a:pPr algn="just"/>
            <a:r>
              <a:rPr lang="pl-PL" sz="2800" dirty="0"/>
              <a:t>	</a:t>
            </a:r>
            <a:r>
              <a:rPr lang="pl-PL" sz="2800" dirty="0" smtClean="0"/>
              <a:t>Prawdopodobieństwo </a:t>
            </a:r>
            <a:r>
              <a:rPr lang="pl-PL" sz="2800" dirty="0"/>
              <a:t>łamania się pierścieni wzrasta w miarę zwiększania się stożkowatości tulei.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00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2931" y="115716"/>
            <a:ext cx="1151246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Pojęciem intensywności zużycia tulei cylindrowej</a:t>
            </a:r>
            <a:r>
              <a:rPr kumimoji="0" lang="pl-PL" alt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określa się największy przyrost średnicy tulei w ciągu 1000 godzin pracy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l-PL" alt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/>
          </p:nvPr>
        </p:nvGraphicFramePr>
        <p:xfrm>
          <a:off x="4158005" y="1254489"/>
          <a:ext cx="4225088" cy="134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Równanie" r:id="rId3" imgW="1396394" imgH="444307" progId="Equation.3">
                  <p:embed/>
                </p:oleObj>
              </mc:Choice>
              <mc:Fallback>
                <p:oleObj name="Równanie" r:id="rId3" imgW="139639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005" y="1254489"/>
                        <a:ext cx="4225088" cy="1341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2931" y="2266860"/>
            <a:ext cx="10891157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504825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504825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504825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504825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504825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504825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504825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504825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269875" algn="l"/>
                <a:tab pos="504825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04825" algn="l"/>
                <a:tab pos="630238" algn="l"/>
              </a:tabLst>
            </a:pPr>
            <a:endParaRPr kumimoji="0" lang="pl-PL" alt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04825" algn="l"/>
                <a:tab pos="630238" algn="l"/>
              </a:tabLst>
            </a:pP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gdzie:</a:t>
            </a:r>
            <a:endParaRPr kumimoji="0" lang="pl-PL" alt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04825" algn="l"/>
                <a:tab pos="630238" algn="l"/>
              </a:tabLst>
            </a:pPr>
            <a:r>
              <a:rPr kumimoji="0" lang="pl-PL" alt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pl-PL" altLang="pl-PL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l-PL" altLang="pl-PL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–	współczynnik intensywności zużywania się tulei [mm/1000h],</a:t>
            </a:r>
            <a:endParaRPr kumimoji="0" lang="pl-PL" alt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269875" algn="l"/>
                <a:tab pos="504825" algn="l"/>
                <a:tab pos="630238" algn="l"/>
              </a:tabLst>
            </a:pPr>
            <a:r>
              <a:rPr kumimoji="0" lang="pl-PL" alt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kumimoji="0" lang="pl-PL" altLang="pl-PL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kumimoji="0" lang="pl-PL" altLang="pl-PL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max</a:t>
            </a:r>
            <a:r>
              <a:rPr kumimoji="0" lang="pl-PL" alt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–	największy przyrost średnicy tulei [mm].</a:t>
            </a:r>
          </a:p>
        </p:txBody>
      </p:sp>
    </p:spTree>
    <p:extLst>
      <p:ext uri="{BB962C8B-B14F-4D97-AF65-F5344CB8AC3E}">
        <p14:creationId xmlns:p14="http://schemas.microsoft.com/office/powerpoint/2010/main" val="39346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93914" y="212271"/>
            <a:ext cx="1156062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Wpływ czynników eksploatacyjnych na zużycie tulei cylindrowej</a:t>
            </a:r>
          </a:p>
          <a:p>
            <a:r>
              <a:rPr lang="pl-PL" sz="2800" dirty="0"/>
              <a:t>	Istotny wpływ na zużycie tulei cylindrowej ma:</a:t>
            </a:r>
          </a:p>
          <a:p>
            <a:r>
              <a:rPr lang="pl-PL" sz="2800" dirty="0"/>
              <a:t> </a:t>
            </a:r>
          </a:p>
          <a:p>
            <a:r>
              <a:rPr lang="pl-PL" sz="2800" dirty="0"/>
              <a:t>- rodzaj paliwa spalanego przez silnik oraz sposób jego przygotowania przed podaniem na silnik, </a:t>
            </a:r>
          </a:p>
          <a:p>
            <a:r>
              <a:rPr lang="pl-PL" sz="2800" dirty="0"/>
              <a:t>- woda chłodząca,	</a:t>
            </a:r>
          </a:p>
          <a:p>
            <a:r>
              <a:rPr lang="pl-PL" sz="2800" dirty="0"/>
              <a:t>- olej smarowy, </a:t>
            </a:r>
          </a:p>
          <a:p>
            <a:r>
              <a:rPr lang="pl-PL" sz="2800" dirty="0"/>
              <a:t>- jakość procesu wymiany ładunku, a zwłaszcza napełnianie cylindra powietrzem ładującym</a:t>
            </a:r>
            <a:r>
              <a:rPr lang="pl-PL" sz="2800" dirty="0" smtClean="0"/>
              <a:t>,</a:t>
            </a:r>
            <a:endParaRPr lang="pl-PL" sz="2800" dirty="0"/>
          </a:p>
          <a:p>
            <a:r>
              <a:rPr lang="pl-PL" sz="2800" dirty="0"/>
              <a:t>- stany obciążenia silnika, szczególnie niekorzystna dla tulei cylindrowej jest długotrwała praca silnika z obciążeniem częściowym, gwałtowna zmiana obciążenia, częstotliwość i ilość wykonywanych rozruchów, hamowanie silnika sprężo­nym powietrzem, a w skrajnym przypadku awaryjne przesterowanie silnika z „cała na przód” na „cała wstecz” (dla silnika nawrotnego). 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36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5171" y="473529"/>
            <a:ext cx="1139734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5.3.3. Eksploatacja łożysk układu tłokowo-korbowego</a:t>
            </a:r>
          </a:p>
          <a:p>
            <a:r>
              <a:rPr lang="pl-PL" sz="2800" dirty="0"/>
              <a:t> </a:t>
            </a:r>
          </a:p>
          <a:p>
            <a:r>
              <a:rPr lang="pl-PL" sz="2800" dirty="0"/>
              <a:t>	W układzie tłokowo-korbowym współczesnych silników okrętowych stosuje się hydrodynamiczne łożyska ślizgowe. W łożysku takim, prawidłowo działającym, wystę­puje tarcie płynne, co oznacza brak bezpośredniego styku czopa i panwi poza fazą rozruchu i zatrzymania. Występują przy tym bardzo małe straty tarcia. Łożyska te cechuje bardzo duża niezawodność – pewność ruchowa, jeżeli spełnione są podstawowe warunki prawidłowego działania łożysk hydrodynamicznych, czyli:</a:t>
            </a:r>
          </a:p>
          <a:p>
            <a:r>
              <a:rPr lang="pl-PL" sz="2800" dirty="0"/>
              <a:t> 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zachowanie tarcia płynnego w łożyskach,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nie przekroczenie granicznej temperatury łożysk,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800" dirty="0"/>
              <a:t>zachowanie obciążeń mechanicznych materiału panwi w granicach dopuszczalnych.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18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625" y="56138"/>
            <a:ext cx="1153001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5.3.3.1. Obsługa bieżąca łożysk układu tłokowo-korbowego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	Decydujący wpływ na poprawność działania łożysk hydrodynamicznych mają warunki i sposób ich smarowania. Praktycznie zadania obsługi w tym zakresie sprowadzają się do</a:t>
            </a:r>
            <a:r>
              <a:rPr lang="pl-PL" sz="2400" dirty="0" smtClean="0"/>
              <a:t>:</a:t>
            </a:r>
            <a:endParaRPr lang="pl-PL" sz="24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400" dirty="0"/>
              <a:t>stałego utrzymywania jakości oleju powyżej wartości dopuszczalnych w całym okresie eksploatacji,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pl-PL" sz="2400" dirty="0"/>
              <a:t>zapewnienia odpowiedniego natężenia przepływu oleju przez łożyska</a:t>
            </a:r>
            <a:r>
              <a:rPr lang="pl-PL" sz="2400" dirty="0" smtClean="0"/>
              <a:t>.</a:t>
            </a:r>
          </a:p>
          <a:p>
            <a:pPr lvl="0"/>
            <a:endParaRPr lang="pl-PL" sz="2400" dirty="0"/>
          </a:p>
          <a:p>
            <a:r>
              <a:rPr lang="pl-PL" sz="2400" b="1" dirty="0"/>
              <a:t>5.3.3.2. Obsługa okresowa </a:t>
            </a:r>
            <a:r>
              <a:rPr lang="pl-PL" sz="2400" b="1" dirty="0" smtClean="0"/>
              <a:t>łożysk</a:t>
            </a:r>
          </a:p>
          <a:p>
            <a:endParaRPr lang="pl-PL" sz="2400" dirty="0"/>
          </a:p>
          <a:p>
            <a:r>
              <a:rPr lang="pl-PL" sz="2400" dirty="0"/>
              <a:t>	Niezależnie od różnorodnych rozwiązań konstrukcyjnych łożysk i wynikających stąd szczegółowych zaleceń podawanych w ITR dotyczących zakresu i sposobu ich przeglądu, celem tych przeglądów jest</a:t>
            </a:r>
            <a:r>
              <a:rPr lang="pl-PL" sz="2400" dirty="0" smtClean="0"/>
              <a:t>:</a:t>
            </a:r>
            <a:endParaRPr lang="pl-PL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kontrola stanu technicznego panwi łożysk,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pomiar luzu łożyskowego,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kontrola przepływu oleju smarowego przez łożysko.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93513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4325" y="300038"/>
            <a:ext cx="11701463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i="1" dirty="0"/>
              <a:t>Kontrolę stanu technicznego panwi łożyskowych</a:t>
            </a:r>
            <a:r>
              <a:rPr lang="pl-PL" sz="2800" b="1" dirty="0"/>
              <a:t> </a:t>
            </a:r>
            <a:r>
              <a:rPr lang="pl-PL" sz="2800" dirty="0"/>
              <a:t>przeprowadza się po zdemontowaniu łożyska, oceniając stan warstwy ślizgowej. Oględziny przeprowadza się w celu wy­krycia oznak zużycia i uszkodzeń. </a:t>
            </a:r>
            <a:endParaRPr lang="pl-PL" sz="2800" dirty="0" smtClean="0"/>
          </a:p>
          <a:p>
            <a:pPr algn="just"/>
            <a:r>
              <a:rPr lang="pl-PL" sz="2800" dirty="0" smtClean="0"/>
              <a:t>	Typowym </a:t>
            </a:r>
            <a:r>
              <a:rPr lang="pl-PL" sz="2800" dirty="0"/>
              <a:t>obrazem charak­teryzującym dobry stan techniczny panwi jest jednolita, szara i matowa jej powierzchnia robocza. Wybłyszczenia powierzchni mogą pojawić się tylko miejscowo i przejściowo, w fazie docierania. Wystąpienie ich poza okresem docierania świadczy o niewłaściwym ułożeniu wału (wybłyszczenia na krawędziach panwi), względnie o zbyt dużych naciskach czopa (wybłyszczenia w okolicy rowka olejowego). </a:t>
            </a:r>
            <a:endParaRPr lang="pl-PL" sz="2800" dirty="0" smtClean="0"/>
          </a:p>
          <a:p>
            <a:pPr algn="just"/>
            <a:r>
              <a:rPr lang="pl-PL" sz="2800" dirty="0" smtClean="0"/>
              <a:t>	Na</a:t>
            </a:r>
            <a:r>
              <a:rPr lang="pl-PL" sz="2800" dirty="0"/>
              <a:t> panwi łożyska mogą być także widoczne charakterystyczne ubytki spowodowane działaniem erozyjno-korozyjnym. Panwie ze zużytą lub uszkodzoną warstwą ślizgową należy wymienić na nowe</a:t>
            </a:r>
            <a:r>
              <a:rPr lang="pl-PL" sz="2800" dirty="0" smtClean="0"/>
              <a:t>.</a:t>
            </a:r>
          </a:p>
          <a:p>
            <a:pPr algn="just"/>
            <a:r>
              <a:rPr lang="pl-PL" sz="2800" dirty="0" smtClean="0"/>
              <a:t>	Korekta </a:t>
            </a:r>
            <a:r>
              <a:rPr lang="pl-PL" sz="2800" dirty="0" err="1"/>
              <a:t>geomertrii</a:t>
            </a:r>
            <a:r>
              <a:rPr lang="pl-PL" sz="2800" dirty="0"/>
              <a:t> czopa (odchyłki okrągłości – eliptyczność i walcowość – stożkowatość) wymaga zastosowania specjalistycznych urządzeń. Stąd też czynności te wchodzą w zakres prac remontowych.</a:t>
            </a:r>
          </a:p>
          <a:p>
            <a:pPr algn="just"/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8969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0038" y="271463"/>
            <a:ext cx="1173003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i="1" dirty="0"/>
              <a:t>Pomiar luzu łożyskowego.</a:t>
            </a:r>
            <a:r>
              <a:rPr lang="pl-PL" sz="2800" dirty="0"/>
              <a:t> Po okresie pracy podanym w planie przeglądów należy sprawdzić luzy w łożyskach.</a:t>
            </a:r>
          </a:p>
          <a:p>
            <a:pPr algn="just"/>
            <a:r>
              <a:rPr lang="pl-PL" sz="2800" dirty="0"/>
              <a:t> </a:t>
            </a:r>
          </a:p>
          <a:p>
            <a:pPr algn="just"/>
            <a:r>
              <a:rPr lang="pl-PL" sz="2800" dirty="0"/>
              <a:t>	Wskutek tarcia zachodzącego w łożyskach, szczególnie w okresach częściowego lub całkowitego zaniku tarcia płynnego, nieuniknione jest zużywanie się powierzchni ślizgowych czopa i panwi, przez co wzrasta różnica średnic, panwi –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p</a:t>
            </a:r>
            <a:r>
              <a:rPr lang="pl-PL" sz="2800" dirty="0"/>
              <a:t> i czopa –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c</a:t>
            </a:r>
            <a:r>
              <a:rPr lang="pl-PL" sz="2800" dirty="0"/>
              <a:t>, czyli średnicowy luz łożyska: </a:t>
            </a:r>
            <a:r>
              <a:rPr lang="pl-PL" sz="2800" i="1" dirty="0" err="1"/>
              <a:t>l</a:t>
            </a:r>
            <a:r>
              <a:rPr lang="pl-PL" sz="2800" baseline="-25000" dirty="0" err="1"/>
              <a:t>ł</a:t>
            </a:r>
            <a:r>
              <a:rPr lang="pl-PL" sz="2800" i="1" dirty="0"/>
              <a:t> = </a:t>
            </a:r>
            <a:r>
              <a:rPr lang="pl-PL" sz="2800" i="1" dirty="0" err="1"/>
              <a:t>D</a:t>
            </a:r>
            <a:r>
              <a:rPr lang="pl-PL" sz="2800" baseline="-25000" dirty="0" err="1"/>
              <a:t>p</a:t>
            </a:r>
            <a:r>
              <a:rPr lang="pl-PL" sz="2800" dirty="0"/>
              <a:t> – </a:t>
            </a:r>
            <a:r>
              <a:rPr lang="pl-PL" sz="2800" i="1" dirty="0" err="1"/>
              <a:t>D</a:t>
            </a:r>
            <a:r>
              <a:rPr lang="pl-PL" sz="2800" baseline="-25000" dirty="0" err="1"/>
              <a:t>c</a:t>
            </a:r>
            <a:r>
              <a:rPr lang="pl-PL" sz="2800" baseline="-25000" dirty="0"/>
              <a:t> </a:t>
            </a:r>
            <a:r>
              <a:rPr lang="pl-PL" sz="2800" dirty="0"/>
              <a:t>. Pomiary średnic panwi i czopa, wykony­wane w kilku płaszczyznach (dwóch lub trzech) prostopadłych do osi czopa i co naj­mniej w dwóch kierunkach, przeprowadza się podczas prac remontowych, po rozmon­towaniu łożyska. </a:t>
            </a:r>
          </a:p>
          <a:p>
            <a:pPr algn="just"/>
            <a:r>
              <a:rPr lang="pl-PL" sz="2800" dirty="0"/>
              <a:t>	</a:t>
            </a:r>
          </a:p>
          <a:p>
            <a:pPr algn="just"/>
            <a:r>
              <a:rPr lang="pl-PL" sz="2800" dirty="0"/>
              <a:t>	Podczas przeglądów konserwacyjnych wykonuje się szczelinomierzem pomiary luzu łożyskowego, co nie wymaga demontażu łożyska. Mierząc luz szczelino­mierzem należy postępować bardzo ostrożnie, aby nie uszkodzić warstwy ślizgowej panwi i nie ułamać „listka” szczelinomierza.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7198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88" y="271463"/>
            <a:ext cx="116300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i="1" dirty="0"/>
              <a:t>Kontrola przepływu oleju smarowego</a:t>
            </a:r>
            <a:r>
              <a:rPr lang="pl-PL" sz="2400" b="1" dirty="0"/>
              <a:t> </a:t>
            </a:r>
            <a:r>
              <a:rPr lang="pl-PL" sz="2400" dirty="0"/>
              <a:t>przeprowadzana jest po przeglądzie lub po dłuższej przerwie pracy silnika. Firma MAN-B&amp;W zaleca taką kontrolę także bezpośrednio po zawinięciu statku do portu. Po zdjęciu pokryw skrzyni korbowej i uruchomieniu pompy obiegowej oleju smarowego sprawdza się, czy olej wypływa ze wszystkich łożysk</a:t>
            </a:r>
            <a:r>
              <a:rPr lang="pl-PL" sz="2400" dirty="0" smtClean="0"/>
              <a:t>.</a:t>
            </a:r>
            <a:endParaRPr lang="pl-PL" sz="2400" dirty="0"/>
          </a:p>
          <a:p>
            <a:pPr algn="just"/>
            <a:r>
              <a:rPr lang="pl-PL" sz="2400" dirty="0"/>
              <a:t>	Strumień oleju smarowego wypływający z łożysk o tej samej konstrukcji, na przykład z łożysk wodzikowych, powinien mieć to samo natężenie i kierunek. Różnice natężenia i kierunku strugi oleju mogą świadczyć o uszkodzeniu powierzchni roboczej panwi lub zatkaniu kanału olejowego. </a:t>
            </a:r>
            <a:endParaRPr lang="pl-PL" sz="2400" dirty="0" smtClean="0"/>
          </a:p>
          <a:p>
            <a:endParaRPr lang="pl-PL" sz="2400" dirty="0"/>
          </a:p>
          <a:p>
            <a:r>
              <a:rPr lang="pl-PL" sz="2400" dirty="0"/>
              <a:t> </a:t>
            </a:r>
            <a:r>
              <a:rPr lang="pl-PL" sz="2400" b="1" dirty="0"/>
              <a:t>5.3.4. Obsługa i przegląd wału korbowego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	Okresowy przegląd wału korbowego obejmuje</a:t>
            </a:r>
            <a:r>
              <a:rPr lang="pl-PL" sz="2400" dirty="0" smtClean="0"/>
              <a:t>:</a:t>
            </a:r>
            <a:endParaRPr lang="pl-PL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kontrolę ułożenia wału,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pomiar geometrii czopów oraz kontrolę stanu ich powierzchni,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kontrolę połączeń śrubowych elementów i urządzeń mocowanych do wału korbo­wego, jak przeciwciężarów, tłumika drgań skrętnych, kół wału rozrządu.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6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500" y="328613"/>
            <a:ext cx="11430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	Kontrola </a:t>
            </a:r>
            <a:r>
              <a:rPr lang="pl-PL" sz="2400" dirty="0"/>
              <a:t>zespołu TPC przez okna wymiany ładunku możliwa jest tylko w silnikach dwusuwowych dużej mocy. Nie jest ona zbyt czasochłonna, jednak nie daje pełnego obrazu stanu technicznego sprawdzanych elementów. 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 smtClean="0"/>
              <a:t>	Ponadto </a:t>
            </a:r>
            <a:r>
              <a:rPr lang="pl-PL" sz="2400" dirty="0"/>
              <a:t>w tego rodzaju kontroli niemożliwe jest wykonanie jakichkolwiek pomiarów i prac konserwacyjno-remontowych. Z tych względów, po określonym czasie pracy silnika, zależnym od warunków eksploatacyjnych, produ­cent silnika zaleca dokonywa­nie przeglądu układu tłokowo-korbowego po wymonto­waniu tłoka z tulei cylindrowej</a:t>
            </a:r>
            <a:r>
              <a:rPr lang="pl-PL" sz="2400" dirty="0" smtClean="0"/>
              <a:t>.</a:t>
            </a:r>
          </a:p>
          <a:p>
            <a:endParaRPr lang="pl-PL" sz="2400" dirty="0"/>
          </a:p>
          <a:p>
            <a:r>
              <a:rPr lang="pl-PL" sz="2400" b="1" dirty="0"/>
              <a:t>5.3.1.2. Okresowy przegląd zespołu tłok - pierścienie tłokowe - tuleja cylindrowa</a:t>
            </a:r>
          </a:p>
          <a:p>
            <a:r>
              <a:rPr lang="pl-PL" sz="2400" dirty="0"/>
              <a:t>	</a:t>
            </a:r>
          </a:p>
          <a:p>
            <a:r>
              <a:rPr lang="pl-PL" sz="2400" dirty="0"/>
              <a:t>	Przystępując do okresowego przeglądu zespołu TPC należy wykonać wszystkie prace przygotowawcze przewidziane w ITR oraz przygotować zestaw narzędzi i przyrządów specjalistycznych, sprawdzając uprzednio ich sprawność.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Celem takiego przeglądu jest:</a:t>
            </a:r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473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0039" y="200025"/>
            <a:ext cx="1168717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/>
              <a:t>Kontrola ułożenia wału korbowego</a:t>
            </a:r>
            <a:r>
              <a:rPr lang="pl-PL" sz="2800" dirty="0"/>
              <a:t> przeprowadzana jest pośrednio poprzez pomiar sprężynowania </a:t>
            </a:r>
            <a:r>
              <a:rPr lang="pl-PL" sz="2800" dirty="0" err="1"/>
              <a:t>wykorbień</a:t>
            </a:r>
            <a:r>
              <a:rPr lang="pl-PL" sz="2800" dirty="0"/>
              <a:t> (rozchylenia ramion korb) oraz pomiar opadu wału. Na tej podstawie ocenia się odchyłki osi wału korbowego od osi teoretycznej, czyli tak zwaną prostoliniowość wału korbowego</a:t>
            </a:r>
            <a:r>
              <a:rPr lang="pl-PL" sz="2800" dirty="0" smtClean="0"/>
              <a:t>.</a:t>
            </a:r>
            <a:endParaRPr lang="pl-PL" sz="2800" dirty="0"/>
          </a:p>
          <a:p>
            <a:r>
              <a:rPr lang="pl-PL" sz="2800" dirty="0"/>
              <a:t>	Ze względu na wpływ warunków zewnętrznych – temperatury silnika i statku oraz stanu jego załadowania na wyniki sprężynowania wału, kolejne pomiary należy przeprowadzać w porównywalnych warunkach, np. przy silniku w temperaturze oto­czenia, gdy statek jest po wyładunku lub w stanie </a:t>
            </a:r>
            <a:r>
              <a:rPr lang="pl-PL" sz="2800" dirty="0" err="1"/>
              <a:t>zabalastowania</a:t>
            </a:r>
            <a:r>
              <a:rPr lang="pl-PL" sz="2800" dirty="0"/>
              <a:t>, ponieważ tylko wyniki pomiarów uzyskane w podobnych warunkach są porównywalne, a ich różnice będą wynikiem jedynie zużycia łożysk</a:t>
            </a:r>
            <a:r>
              <a:rPr lang="pl-PL" sz="2800" dirty="0" smtClean="0"/>
              <a:t>.</a:t>
            </a:r>
            <a:endParaRPr lang="pl-PL" sz="2800" dirty="0"/>
          </a:p>
          <a:p>
            <a:r>
              <a:rPr lang="pl-PL" sz="2800" dirty="0"/>
              <a:t>	Odległość </a:t>
            </a:r>
            <a:r>
              <a:rPr lang="pl-PL" sz="2800" i="1" dirty="0"/>
              <a:t>a</a:t>
            </a:r>
            <a:r>
              <a:rPr lang="pl-PL" sz="2800" dirty="0"/>
              <a:t> między ramionami korb po obrocie wału z pozycji DMP do GMP nie </a:t>
            </a:r>
            <a:r>
              <a:rPr lang="pl-PL" sz="2800" baseline="30000" dirty="0"/>
              <a:t> </a:t>
            </a:r>
            <a:r>
              <a:rPr lang="pl-PL" sz="2800" dirty="0"/>
              <a:t>ulega zmianie (rys. 5.17a), jeżeli wał nie jest wygięty. Odległość </a:t>
            </a:r>
            <a:r>
              <a:rPr lang="pl-PL" sz="2800" i="1" dirty="0"/>
              <a:t>a</a:t>
            </a:r>
            <a:r>
              <a:rPr lang="pl-PL" sz="2800" dirty="0"/>
              <a:t> między </a:t>
            </a:r>
            <a:r>
              <a:rPr lang="pl-PL" sz="2800" dirty="0" err="1"/>
              <a:t>wykorbieniami</a:t>
            </a:r>
            <a:r>
              <a:rPr lang="pl-PL" sz="2800" dirty="0"/>
              <a:t> wału wygiętego zmienia się podczas obrotu wału, tak jak pokazano na rysunku 5.17 b i c.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65306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/>
          </p:nvPr>
        </p:nvGraphicFramePr>
        <p:xfrm>
          <a:off x="4762" y="6350"/>
          <a:ext cx="5610225" cy="671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2761200" imgH="3301920" progId="">
                  <p:embed/>
                </p:oleObj>
              </mc:Choice>
              <mc:Fallback>
                <p:oleObj r:id="rId3" imgW="2761200" imgH="3301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" y="6350"/>
                        <a:ext cx="5610225" cy="6710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815138" y="4386263"/>
            <a:ext cx="5057775" cy="2215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/>
              <a:t>Sprężynowanie </a:t>
            </a:r>
            <a:r>
              <a:rPr lang="pl-PL" sz="2400" dirty="0" err="1"/>
              <a:t>wykorbień</a:t>
            </a:r>
            <a:r>
              <a:rPr lang="pl-PL" sz="2400" dirty="0"/>
              <a:t> wału korbowego: </a:t>
            </a:r>
            <a:endParaRPr lang="pl-PL" sz="2400" dirty="0" smtClean="0"/>
          </a:p>
          <a:p>
            <a:r>
              <a:rPr lang="pl-PL" sz="2400" dirty="0" smtClean="0"/>
              <a:t>a</a:t>
            </a:r>
            <a:r>
              <a:rPr lang="pl-PL" sz="2400" dirty="0"/>
              <a:t>) nie ugiętego; b) wygiętego wypukłością w górę; c) wygiętego wypukłością w dół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130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5910" y="501445"/>
            <a:ext cx="231289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/>
          </p:nvPr>
        </p:nvGraphicFramePr>
        <p:xfrm>
          <a:off x="825910" y="0"/>
          <a:ext cx="9102552" cy="508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icture" r:id="rId3" imgW="3953256" imgH="2286000" progId="Word.Picture.8">
                  <p:embed/>
                </p:oleObj>
              </mc:Choice>
              <mc:Fallback>
                <p:oleObj name="Picture" r:id="rId3" imgW="3953256" imgH="22860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18" b="1732"/>
                      <a:stretch>
                        <a:fillRect/>
                      </a:stretch>
                    </p:blipFill>
                    <p:spPr bwMode="auto">
                      <a:xfrm>
                        <a:off x="825910" y="0"/>
                        <a:ext cx="9102552" cy="5086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50723" y="5086720"/>
            <a:ext cx="11695471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/>
              <a:t>Praktycznie sprężynowanie wału korbo­wego określa się w płaszczyźnie pionowej i  poziomej, mierząc czujnikiem zegarowym różnicę odległości </a:t>
            </a:r>
            <a:r>
              <a:rPr lang="pl-PL" sz="2400" dirty="0" err="1"/>
              <a:t>wykorbień</a:t>
            </a:r>
            <a:r>
              <a:rPr lang="pl-PL" sz="2400" dirty="0"/>
              <a:t> w położeniu wału, jak na rysunku 5.18: (2-3-4-5-6) – dla silnika </a:t>
            </a:r>
            <a:r>
              <a:rPr lang="pl-PL" sz="2400" dirty="0" err="1"/>
              <a:t>prawoobrotowego</a:t>
            </a:r>
            <a:r>
              <a:rPr lang="pl-PL" sz="2400" dirty="0"/>
              <a:t> lub (6-5-4-3-2) – dla silnika </a:t>
            </a:r>
            <a:r>
              <a:rPr lang="pl-PL" sz="2400" dirty="0" err="1"/>
              <a:t>lewoobrotowego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25122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0659" y="147483"/>
            <a:ext cx="295123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/>
          </p:nvPr>
        </p:nvGraphicFramePr>
        <p:xfrm>
          <a:off x="840659" y="147484"/>
          <a:ext cx="4357688" cy="657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icture" r:id="rId3" imgW="1609344" imgH="2438400" progId="Word.Picture.8">
                  <p:embed/>
                </p:oleObj>
              </mc:Choice>
              <mc:Fallback>
                <p:oleObj name="Picture" r:id="rId3" imgW="1609344" imgH="2438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659" y="147484"/>
                        <a:ext cx="4357688" cy="6571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492084" y="147483"/>
          <a:ext cx="5185748" cy="825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5748"/>
              </a:tblGrid>
              <a:tr h="825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2400" dirty="0">
                          <a:effectLst/>
                        </a:rPr>
                        <a:t>Ustawienie czujnika dla pomiaru sprężynowania wału korbowego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0340" marR="18034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248400" y="3731342"/>
            <a:ext cx="594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Czujnik zegarowy zakłada się w od­ległości </a:t>
            </a:r>
            <a:r>
              <a:rPr lang="pl-PL" sz="2400" i="1" dirty="0"/>
              <a:t>r</a:t>
            </a:r>
            <a:r>
              <a:rPr lang="pl-PL" sz="2400" baseline="-25000" dirty="0"/>
              <a:t>1</a:t>
            </a:r>
            <a:r>
              <a:rPr lang="pl-PL" sz="2400" dirty="0"/>
              <a:t> = 0,5(</a:t>
            </a:r>
            <a:r>
              <a:rPr lang="pl-PL" sz="2400" i="1" dirty="0"/>
              <a:t>S</a:t>
            </a:r>
            <a:r>
              <a:rPr lang="pl-PL" sz="2400" baseline="30000" dirty="0"/>
              <a:t> </a:t>
            </a:r>
            <a:r>
              <a:rPr lang="pl-PL" sz="2400" i="1" dirty="0"/>
              <a:t>+</a:t>
            </a:r>
            <a:r>
              <a:rPr lang="pl-PL" sz="2400" baseline="30000" dirty="0"/>
              <a:t> </a:t>
            </a:r>
            <a:r>
              <a:rPr lang="pl-PL" sz="2400" i="1" dirty="0"/>
              <a:t>d</a:t>
            </a:r>
            <a:r>
              <a:rPr lang="pl-PL" sz="2400" baseline="-25000" dirty="0"/>
              <a:t>c</a:t>
            </a:r>
            <a:r>
              <a:rPr lang="pl-PL" sz="2400" dirty="0"/>
              <a:t>) od osi czopa korbo­wego (</a:t>
            </a:r>
            <a:r>
              <a:rPr lang="pl-PL" sz="2400" dirty="0" smtClean="0"/>
              <a:t>rys</a:t>
            </a:r>
            <a:r>
              <a:rPr lang="pl-PL" sz="2400" dirty="0"/>
              <a:t>.</a:t>
            </a:r>
            <a:r>
              <a:rPr lang="pl-PL" sz="2400" dirty="0" smtClean="0"/>
              <a:t>), </a:t>
            </a:r>
            <a:r>
              <a:rPr lang="pl-PL" sz="2400" dirty="0"/>
              <a:t>przy czym  </a:t>
            </a:r>
            <a:r>
              <a:rPr lang="pl-PL" sz="2400" i="1" dirty="0"/>
              <a:t>S</a:t>
            </a:r>
            <a:r>
              <a:rPr lang="pl-PL" sz="2400" dirty="0"/>
              <a:t>  oznacza skok tłoka, a  </a:t>
            </a:r>
            <a:r>
              <a:rPr lang="pl-PL" sz="2400" i="1" dirty="0"/>
              <a:t>d</a:t>
            </a:r>
            <a:r>
              <a:rPr lang="pl-PL" sz="2400" baseline="-25000" dirty="0"/>
              <a:t>c</a:t>
            </a:r>
            <a:r>
              <a:rPr lang="pl-PL" sz="2400" dirty="0"/>
              <a:t>  średnicę czopa korbowego.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1533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140672" y="0"/>
          <a:ext cx="9262194" cy="6766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8287"/>
                <a:gridCol w="2664787"/>
                <a:gridCol w="1167096"/>
                <a:gridCol w="1168272"/>
                <a:gridCol w="370536"/>
                <a:gridCol w="370536"/>
                <a:gridCol w="370536"/>
                <a:gridCol w="370536"/>
                <a:gridCol w="370536"/>
                <a:gridCol w="370536"/>
                <a:gridCol w="370536"/>
              </a:tblGrid>
              <a:tr h="271797">
                <a:tc gridSpan="11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KARTA  POMIAROWA</a:t>
                      </a:r>
                      <a:endParaRPr lang="pl-PL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0508">
                <a:tc gridSpan="11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Sprężynowanie </a:t>
                      </a:r>
                      <a:r>
                        <a:rPr lang="pl-PL" sz="1400" dirty="0" err="1">
                          <a:effectLst/>
                        </a:rPr>
                        <a:t>wykorbień</a:t>
                      </a:r>
                      <a:r>
                        <a:rPr lang="pl-PL" sz="1400" dirty="0">
                          <a:effectLst/>
                        </a:rPr>
                        <a:t> wału korbowego silnika: .......................................................................................</a:t>
                      </a:r>
                    </a:p>
                    <a:p>
                      <a:pPr algn="l"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                                                                                                                        (nazwa i typ)</a:t>
                      </a:r>
                    </a:p>
                    <a:p>
                      <a:pPr algn="l"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Pomiaru dokonał w dniu ...................................       .......................................................................................</a:t>
                      </a:r>
                    </a:p>
                    <a:p>
                      <a:pPr algn="l"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                                                                                                          (nazwisko i stanowisko mierzącego)</a:t>
                      </a:r>
                    </a:p>
                    <a:p>
                      <a:pPr algn="l"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Warunki pomiaru (odpowiednie podkreślić)</a:t>
                      </a:r>
                    </a:p>
                    <a:p>
                      <a:pPr algn="l"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Koło zamachowe                              zamontowane                                       wymontowane</a:t>
                      </a:r>
                    </a:p>
                    <a:p>
                      <a:pPr algn="l"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Wał korbowy                                     sprzęgnięty z wałem korbowym           odłączony od wału korbowego</a:t>
                      </a:r>
                    </a:p>
                    <a:p>
                      <a:pPr algn="l"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Tłoki                                                  zamontowane                                       wymontowane</a:t>
                      </a:r>
                    </a:p>
                    <a:p>
                      <a:pPr algn="l"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Stan załadowania                             pusty                                                     ........... </a:t>
                      </a:r>
                      <a:r>
                        <a:rPr lang="pl-PL" sz="1400" spc="100" dirty="0">
                          <a:effectLst/>
                        </a:rPr>
                        <a:t>[t]</a:t>
                      </a:r>
                      <a:r>
                        <a:rPr lang="pl-PL" sz="1400" dirty="0">
                          <a:effectLst/>
                        </a:rPr>
                        <a:t> ładunku</a:t>
                      </a:r>
                    </a:p>
                    <a:p>
                      <a:pPr algn="just" fontAlgn="auto" hangingPunct="1"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Temperatura silnika                          zimny                                                    nagrzany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2161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Miejsce pomiaru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Położenie wykorbienia (wg rys. 6.3./18)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Oznaczenie ogólne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Numer cylindra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21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5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...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161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Położenie 1   DMP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w</a:t>
                      </a:r>
                      <a:r>
                        <a:rPr lang="pl-PL" sz="1400" baseline="-250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161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Położenie 2   DMP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w</a:t>
                      </a:r>
                      <a:r>
                        <a:rPr lang="pl-PL" sz="1400" baseline="-250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161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  3</a:t>
                      </a:r>
                      <a:r>
                        <a:rPr lang="pl-PL" sz="1400" baseline="30000">
                          <a:effectLst/>
                        </a:rPr>
                        <a:t>1)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Położenie 3(5) LB (PB)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w</a:t>
                      </a:r>
                      <a:r>
                        <a:rPr lang="pl-PL" sz="1400" baseline="-25000">
                          <a:effectLst/>
                        </a:rPr>
                        <a:t>3 </a:t>
                      </a:r>
                      <a:r>
                        <a:rPr lang="pl-PL" sz="1400">
                          <a:effectLst/>
                        </a:rPr>
                        <a:t>(w</a:t>
                      </a:r>
                      <a:r>
                        <a:rPr lang="pl-PL" sz="1400" baseline="-25000">
                          <a:effectLst/>
                        </a:rPr>
                        <a:t>5</a:t>
                      </a:r>
                      <a:r>
                        <a:rPr lang="pl-PL" sz="1400">
                          <a:effectLst/>
                        </a:rPr>
                        <a:t>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161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4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Położenie 4   GMP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w</a:t>
                      </a:r>
                      <a:r>
                        <a:rPr lang="pl-PL" sz="1400" baseline="-250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161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  5</a:t>
                      </a:r>
                      <a:r>
                        <a:rPr lang="pl-PL" sz="1400" baseline="30000" dirty="0">
                          <a:effectLst/>
                        </a:rPr>
                        <a:t>1)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Położenie 5(3)  PB (LB)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w</a:t>
                      </a:r>
                      <a:r>
                        <a:rPr lang="pl-PL" sz="1400" baseline="-25000">
                          <a:effectLst/>
                        </a:rPr>
                        <a:t>5 </a:t>
                      </a:r>
                      <a:r>
                        <a:rPr lang="pl-PL" sz="1400">
                          <a:effectLst/>
                        </a:rPr>
                        <a:t>(w</a:t>
                      </a:r>
                      <a:r>
                        <a:rPr lang="pl-PL" sz="1400" baseline="-25000">
                          <a:effectLst/>
                        </a:rPr>
                        <a:t>3</a:t>
                      </a:r>
                      <a:r>
                        <a:rPr lang="pl-PL" sz="1400">
                          <a:effectLst/>
                        </a:rPr>
                        <a:t>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161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6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Położenie 6   DMP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w</a:t>
                      </a:r>
                      <a:r>
                        <a:rPr lang="pl-PL" sz="1400" baseline="-25000">
                          <a:effectLst/>
                        </a:rPr>
                        <a:t>6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81244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pl-PL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Sprężynowanie </a:t>
                      </a:r>
                      <a:r>
                        <a:rPr lang="pl-PL" sz="1400" dirty="0" smtClean="0">
                          <a:effectLst/>
                        </a:rPr>
                        <a:t>w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 smtClean="0">
                          <a:effectLst/>
                        </a:rPr>
                        <a:t>płaszczyźnie                  </a:t>
                      </a:r>
                      <a:r>
                        <a:rPr lang="pl-PL" sz="1400" dirty="0"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pl-PL" sz="1400" dirty="0">
                          <a:effectLst/>
                        </a:rPr>
                        <a:t>a</a:t>
                      </a:r>
                      <a:r>
                        <a:rPr lang="pl-PL" sz="1400" baseline="-25000" dirty="0">
                          <a:effectLst/>
                        </a:rPr>
                        <a:t>1</a:t>
                      </a:r>
                      <a:r>
                        <a:rPr lang="pl-PL" sz="1400" dirty="0">
                          <a:effectLst/>
                        </a:rPr>
                        <a:t> = (w</a:t>
                      </a:r>
                      <a:r>
                        <a:rPr lang="pl-PL" sz="1400" baseline="-25000" dirty="0">
                          <a:effectLst/>
                        </a:rPr>
                        <a:t>4</a:t>
                      </a:r>
                      <a:r>
                        <a:rPr lang="pl-PL" sz="1400" dirty="0">
                          <a:effectLst/>
                        </a:rPr>
                        <a:t> – w</a:t>
                      </a:r>
                      <a:r>
                        <a:rPr lang="pl-PL" sz="1400" baseline="-25000" dirty="0">
                          <a:effectLst/>
                        </a:rPr>
                        <a:t>1</a:t>
                      </a:r>
                      <a:r>
                        <a:rPr lang="pl-PL" sz="1400" dirty="0">
                          <a:effectLst/>
                        </a:rPr>
                        <a:t>) </a:t>
                      </a:r>
                      <a:r>
                        <a:rPr lang="pl-PL" sz="1400" dirty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r>
                        <a:rPr lang="pl-PL" sz="1400" dirty="0" smtClean="0">
                          <a:effectLst/>
                        </a:rPr>
                        <a:t>10</a:t>
                      </a:r>
                      <a:r>
                        <a:rPr lang="pl-PL" sz="1400" baseline="30000" dirty="0" smtClean="0">
                          <a:effectLst/>
                        </a:rPr>
                        <a:t>–2   </a:t>
                      </a:r>
                      <a:r>
                        <a:rPr lang="pl-PL" sz="1400" dirty="0" smtClean="0">
                          <a:effectLst/>
                        </a:rPr>
                        <a:t> lub  </a:t>
                      </a:r>
                      <a:endParaRPr lang="pl-PL" sz="1400" dirty="0">
                        <a:effectLst/>
                      </a:endParaRPr>
                    </a:p>
                    <a:p>
                      <a:pPr algn="l">
                        <a:spcAft>
                          <a:spcPts val="4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pionowej [mm] :                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60804">
                <a:tc gridSpan="4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pl-PL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r>
                        <a:rPr lang="pl-PL" sz="1400" dirty="0">
                          <a:effectLst/>
                        </a:rPr>
                        <a:t>Sprężynowanie w płaszczyźnie         </a:t>
                      </a:r>
                      <a:r>
                        <a:rPr lang="pl-PL" sz="1400" dirty="0"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pl-PL" sz="1400" dirty="0">
                          <a:effectLst/>
                        </a:rPr>
                        <a:t>a</a:t>
                      </a:r>
                      <a:r>
                        <a:rPr lang="pl-PL" sz="1400" baseline="-25000" dirty="0">
                          <a:effectLst/>
                        </a:rPr>
                        <a:t>2</a:t>
                      </a:r>
                      <a:r>
                        <a:rPr lang="pl-PL" sz="1400" dirty="0">
                          <a:effectLst/>
                        </a:rPr>
                        <a:t> = (w</a:t>
                      </a:r>
                      <a:r>
                        <a:rPr lang="pl-PL" sz="1400" baseline="-25000" dirty="0">
                          <a:effectLst/>
                        </a:rPr>
                        <a:t>3</a:t>
                      </a:r>
                      <a:r>
                        <a:rPr lang="pl-PL" sz="1400" dirty="0">
                          <a:effectLst/>
                        </a:rPr>
                        <a:t> – w</a:t>
                      </a:r>
                      <a:r>
                        <a:rPr lang="pl-PL" sz="1400" baseline="-25000" dirty="0">
                          <a:effectLst/>
                        </a:rPr>
                        <a:t>5</a:t>
                      </a:r>
                      <a:r>
                        <a:rPr lang="pl-PL" sz="1400" dirty="0">
                          <a:effectLst/>
                        </a:rPr>
                        <a:t>)</a:t>
                      </a:r>
                      <a:r>
                        <a:rPr lang="pl-PL" sz="1400" baseline="30000" dirty="0">
                          <a:effectLst/>
                        </a:rPr>
                        <a:t> </a:t>
                      </a:r>
                      <a:r>
                        <a:rPr lang="pl-PL" sz="1400" dirty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l-PL" sz="1400" baseline="30000" dirty="0">
                          <a:effectLst/>
                        </a:rPr>
                        <a:t> </a:t>
                      </a:r>
                      <a:r>
                        <a:rPr lang="pl-PL" sz="1400" dirty="0">
                          <a:effectLst/>
                        </a:rPr>
                        <a:t>10</a:t>
                      </a:r>
                      <a:r>
                        <a:rPr lang="pl-PL" sz="1400" baseline="30000" dirty="0">
                          <a:effectLst/>
                        </a:rPr>
                        <a:t>–2</a:t>
                      </a:r>
                      <a:r>
                        <a:rPr lang="pl-PL" sz="1400" dirty="0">
                          <a:effectLst/>
                        </a:rPr>
                        <a:t>  (</a:t>
                      </a:r>
                      <a:r>
                        <a:rPr lang="pl-PL" sz="1400" dirty="0" err="1">
                          <a:effectLst/>
                        </a:rPr>
                        <a:t>prawoobrot</a:t>
                      </a:r>
                      <a:r>
                        <a:rPr lang="pl-PL" sz="1400" dirty="0">
                          <a:effectLst/>
                        </a:rPr>
                        <a:t>.) </a:t>
                      </a:r>
                    </a:p>
                    <a:p>
                      <a:pPr algn="l">
                        <a:spcAft>
                          <a:spcPts val="2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poziomej [mm]:                                  </a:t>
                      </a:r>
                      <a:r>
                        <a:rPr lang="pl-PL" sz="1400" dirty="0"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pl-PL" sz="1400" dirty="0">
                          <a:effectLst/>
                        </a:rPr>
                        <a:t>a</a:t>
                      </a:r>
                      <a:r>
                        <a:rPr lang="pl-PL" sz="1400" baseline="-25000" dirty="0">
                          <a:effectLst/>
                        </a:rPr>
                        <a:t>2</a:t>
                      </a:r>
                      <a:r>
                        <a:rPr lang="pl-PL" sz="1400" dirty="0">
                          <a:effectLst/>
                        </a:rPr>
                        <a:t> = (w</a:t>
                      </a:r>
                      <a:r>
                        <a:rPr lang="pl-PL" sz="1400" baseline="-25000" dirty="0">
                          <a:effectLst/>
                        </a:rPr>
                        <a:t>5</a:t>
                      </a:r>
                      <a:r>
                        <a:rPr lang="pl-PL" sz="1400" dirty="0">
                          <a:effectLst/>
                        </a:rPr>
                        <a:t> – w</a:t>
                      </a:r>
                      <a:r>
                        <a:rPr lang="pl-PL" sz="1400" baseline="-25000" dirty="0">
                          <a:effectLst/>
                        </a:rPr>
                        <a:t>3</a:t>
                      </a:r>
                      <a:r>
                        <a:rPr lang="pl-PL" sz="1400" dirty="0">
                          <a:effectLst/>
                        </a:rPr>
                        <a:t>)</a:t>
                      </a:r>
                      <a:r>
                        <a:rPr lang="pl-PL" sz="1400" baseline="30000" dirty="0">
                          <a:effectLst/>
                        </a:rPr>
                        <a:t> </a:t>
                      </a:r>
                      <a:r>
                        <a:rPr lang="pl-PL" sz="1400" dirty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pl-PL" sz="1400" baseline="30000" dirty="0">
                          <a:effectLst/>
                        </a:rPr>
                        <a:t> </a:t>
                      </a:r>
                      <a:r>
                        <a:rPr lang="pl-PL" sz="1400" dirty="0">
                          <a:effectLst/>
                        </a:rPr>
                        <a:t>10</a:t>
                      </a:r>
                      <a:r>
                        <a:rPr lang="pl-PL" sz="1400" baseline="30000" dirty="0">
                          <a:effectLst/>
                        </a:rPr>
                        <a:t>–2</a:t>
                      </a:r>
                      <a:r>
                        <a:rPr lang="pl-PL" sz="1400" dirty="0">
                          <a:effectLst/>
                        </a:rPr>
                        <a:t> (</a:t>
                      </a:r>
                      <a:r>
                        <a:rPr lang="pl-PL" sz="1400" dirty="0" err="1">
                          <a:effectLst/>
                        </a:rPr>
                        <a:t>lewoobrot</a:t>
                      </a:r>
                      <a:r>
                        <a:rPr lang="pl-PL" sz="1400" dirty="0">
                          <a:effectLst/>
                        </a:rPr>
                        <a:t>.)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161">
                <a:tc rowSpan="2" grid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Opad wału [mm], mierzony: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szablonem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161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800">
                          <a:effectLst/>
                        </a:rPr>
                        <a:t>głębokościomierzem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8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>
            <p:extLst/>
          </p:nvPr>
        </p:nvGraphicFramePr>
        <p:xfrm>
          <a:off x="3872220" y="4720097"/>
          <a:ext cx="2561219" cy="50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Równanie" r:id="rId3" imgW="1396394" imgH="393529" progId="Equation.3">
                  <p:embed/>
                </p:oleObj>
              </mc:Choice>
              <mc:Fallback>
                <p:oleObj name="Równanie" r:id="rId3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2220" y="4720097"/>
                        <a:ext cx="2561219" cy="502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376599" y="6261651"/>
            <a:ext cx="2815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l-PL" altLang="pl-PL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</a:t>
            </a:r>
            <a:r>
              <a:rPr kumimoji="0" lang="pl-PL" alt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Położenie w nawiasie – dla silnika </a:t>
            </a:r>
            <a:r>
              <a:rPr kumimoji="0" lang="pl-PL" alt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lewoobrotoweg</a:t>
            </a:r>
            <a:r>
              <a:rPr kumimoji="0" lang="pl-PL" altLang="pl-PL" sz="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kumimoji="0" lang="pl-PL" altLang="pl-PL" sz="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0" y="0"/>
            <a:ext cx="11830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/>
              <a:t>	Sprężynowanie </a:t>
            </a:r>
            <a:r>
              <a:rPr lang="pl-PL" sz="2400" dirty="0"/>
              <a:t>Δ</a:t>
            </a:r>
            <a:r>
              <a:rPr lang="pl-PL" sz="2400" i="1" dirty="0"/>
              <a:t>a</a:t>
            </a:r>
            <a:r>
              <a:rPr lang="pl-PL" sz="2400" baseline="-25000" dirty="0"/>
              <a:t>1</a:t>
            </a:r>
            <a:r>
              <a:rPr lang="pl-PL" sz="2400" dirty="0"/>
              <a:t> lub Δ</a:t>
            </a:r>
            <a:r>
              <a:rPr lang="pl-PL" sz="2400" i="1" dirty="0"/>
              <a:t>a</a:t>
            </a:r>
            <a:r>
              <a:rPr lang="pl-PL" sz="2400" baseline="-25000" dirty="0"/>
              <a:t>2</a:t>
            </a:r>
            <a:r>
              <a:rPr lang="pl-PL" sz="2400" dirty="0"/>
              <a:t> nie może przekroczyć wartości dopuszczalnych. Przekroczenie tej wartości wymaga korekty ułożenia wału poprzez wymianę dolnych panwi łożysk głównych</a:t>
            </a:r>
            <a:r>
              <a:rPr lang="pl-PL" sz="2400" dirty="0" smtClean="0"/>
              <a:t>.</a:t>
            </a:r>
            <a:endParaRPr lang="pl-PL" sz="2400" dirty="0"/>
          </a:p>
          <a:p>
            <a:pPr algn="just"/>
            <a:r>
              <a:rPr lang="pl-PL" sz="2400" dirty="0"/>
              <a:t>	W ocenie ułożenia wału korbowego dodatkową wielkością jest tak zwany opad wału. Pomiar ten umożliwia także ocenę zużycia łożysk głównych. Po uprzednim ustawieniu odpowiedniej korby w GMP, można wykonać ten pomiar w dwojaki sposób: głębokościomierzem od baz pomiarowych w pokrywie półpanwi górnej (rys. </a:t>
            </a:r>
            <a:r>
              <a:rPr lang="pl-PL" sz="2400" dirty="0" smtClean="0"/>
              <a:t>a</a:t>
            </a:r>
            <a:r>
              <a:rPr lang="pl-PL" sz="2400" dirty="0"/>
              <a:t>) lub szablonem pomiarowym (</a:t>
            </a:r>
            <a:r>
              <a:rPr lang="pl-PL" sz="2400" dirty="0" err="1" smtClean="0"/>
              <a:t>rys.b</a:t>
            </a:r>
            <a:r>
              <a:rPr lang="pl-PL" sz="2400" dirty="0" smtClean="0"/>
              <a:t>).</a:t>
            </a:r>
            <a:endParaRPr lang="pl-PL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2912" y="3514724"/>
            <a:ext cx="127819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/>
          </p:nvPr>
        </p:nvGraphicFramePr>
        <p:xfrm>
          <a:off x="442911" y="3046987"/>
          <a:ext cx="4387611" cy="366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icture" r:id="rId3" imgW="3029712" imgH="2534412" progId="Word.Picture.8">
                  <p:embed/>
                </p:oleObj>
              </mc:Choice>
              <mc:Fallback>
                <p:oleObj name="Picture" r:id="rId3" imgW="3029712" imgH="25344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30" t="2603" r="3030" b="1814"/>
                      <a:stretch>
                        <a:fillRect/>
                      </a:stretch>
                    </p:blipFill>
                    <p:spPr bwMode="auto">
                      <a:xfrm>
                        <a:off x="442911" y="3046987"/>
                        <a:ext cx="4387611" cy="366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610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88" y="385763"/>
            <a:ext cx="1148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i="1" dirty="0"/>
              <a:t>Pomiar geometrii czopów</a:t>
            </a:r>
            <a:r>
              <a:rPr lang="pl-PL" sz="2400" dirty="0"/>
              <a:t> głównych wału korbowego wykonywany za pomocą czujnika zegarowego lub specjalnego mikromierza (rys</a:t>
            </a:r>
            <a:r>
              <a:rPr lang="pl-PL" sz="2400" dirty="0" smtClean="0"/>
              <a:t>.) </a:t>
            </a:r>
            <a:r>
              <a:rPr lang="pl-PL" sz="2400" dirty="0"/>
              <a:t>nie wymaga jego demon­tażu z ramy fundamentowej</a:t>
            </a:r>
          </a:p>
        </p:txBody>
      </p:sp>
      <p:pic>
        <p:nvPicPr>
          <p:cNvPr id="14338" name="Picture 2" descr="6-2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>
            <a:fillRect/>
          </a:stretch>
        </p:blipFill>
        <p:spPr bwMode="auto">
          <a:xfrm>
            <a:off x="357188" y="1905001"/>
            <a:ext cx="4272412" cy="338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6-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"/>
          <a:stretch>
            <a:fillRect/>
          </a:stretch>
        </p:blipFill>
        <p:spPr bwMode="auto">
          <a:xfrm>
            <a:off x="4820100" y="2271711"/>
            <a:ext cx="7130887" cy="319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55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4799" y="145143"/>
            <a:ext cx="11785600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/>
              <a:t>	Wykorzystując </a:t>
            </a:r>
            <a:r>
              <a:rPr lang="pl-PL" sz="2400" dirty="0"/>
              <a:t>czujnik zegarowy można określić odchyłki okrągłości i walco­wości czopów. W tym celu należy czujnik ustawić w sposób pokazany na rysunku 5.22a. Pomiary wykonuje się w trzech płaszczyznach prostopadłych do osi czopa (I, II, III) i każdorazowo w kierunku pionowym (GMP – DMP) oraz poziomym (LB – PB). Jest to najczęściej spotykany sposób pomiaru, jednak przed przystąpieniem do pomiarów należy sprawdzić, jakie zalecenia daje w tym względzie producent silnika w ITR. </a:t>
            </a:r>
            <a:endParaRPr lang="pl-PL" sz="2400" dirty="0" smtClean="0"/>
          </a:p>
          <a:p>
            <a:r>
              <a:rPr lang="pl-PL" sz="2400" dirty="0"/>
              <a:t>Na podstawie wykonanych pomiarów oblicza się odchyłkę: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okrągłości </a:t>
            </a:r>
            <a:r>
              <a:rPr lang="pl-PL" sz="2400" dirty="0" smtClean="0"/>
              <a:t>czopa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walcowości czopa w płaszczyźnie pionowej (GMP – DMP</a:t>
            </a:r>
            <a:r>
              <a:rPr lang="pl-PL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walcowości w płaszczyźnie poziomej (PB – LB</a:t>
            </a:r>
            <a:r>
              <a:rPr lang="pl-PL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100" dirty="0" smtClean="0"/>
          </a:p>
          <a:p>
            <a:endParaRPr lang="pl-PL" sz="2400" dirty="0"/>
          </a:p>
          <a:p>
            <a:pPr algn="just"/>
            <a:r>
              <a:rPr lang="pl-PL" sz="2400" dirty="0" smtClean="0"/>
              <a:t>	Wykorzystanie </a:t>
            </a:r>
            <a:r>
              <a:rPr lang="pl-PL" sz="2400" dirty="0"/>
              <a:t>do pomiarów specjalnego </a:t>
            </a:r>
            <a:r>
              <a:rPr lang="pl-PL" sz="2400" dirty="0" smtClean="0"/>
              <a:t>mikromierza </a:t>
            </a:r>
            <a:r>
              <a:rPr lang="pl-PL" sz="2400" dirty="0"/>
              <a:t>wymaga demontażu dolnej półpanwi, w miejsce której wprowadza się przyrząd pomiarowy. Metoda ta jest wolna od wad poprzedniej, a wykonując pomiary w płaszczyznach i kierunkach opisanych wyżej można określić również odchyłki okrągłości i walco­wości, a także maksymalne zużycie czopów.</a:t>
            </a:r>
          </a:p>
          <a:p>
            <a:pPr algn="just"/>
            <a:endParaRPr lang="pl-PL" sz="2400" i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4799" y="3918856"/>
            <a:ext cx="11524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/>
              <a:t>Przy stosowaniu tej metody należy pamiętać o przyjętym założeniu, że czop w każdym położeniu wału, niezależnie od jego zużycia, przylega do dolnej półpanwi. W praktyce nie zawsze tak jest, bowiem przy bardzo dużej sztywności wału czop główny nie oprze się na panwi dolnej. Metoda ta nie pozwala również na określenie średnic czopów</a:t>
            </a:r>
            <a:r>
              <a:rPr lang="pl-PL" b="1" i="1" dirty="0" smtClean="0"/>
              <a:t>.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73037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8613" y="157162"/>
            <a:ext cx="1148715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400" dirty="0"/>
              <a:t>przeprowadzenie kompleksowej ocena stanu technicznego elementów zespołu TPC,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400" dirty="0"/>
              <a:t>oczyszczenie wszystkich elementów z nagarów, laków itp.,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400" dirty="0"/>
              <a:t>usunięcie z powierzchni ślizgowych rys, zatarć, gradów i progów w tulei cylin­drowej na wysokości pierwszego pierścienia,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400" dirty="0"/>
              <a:t>zdiagnozowanie aktualnego stanu technicznego elementów zespołu TPC (ocena stopnia zużycia) poprzez pomiar i porównanie otrzymanych wyników z wartoś­ciami określającymi dopuszczalne – graniczne zużycie,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400" dirty="0"/>
              <a:t>prognozowanie czasu granicznego zużycia poprzez ocenę intensywności zużywania się danego elementu,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2400" dirty="0"/>
              <a:t>wymiana uszkodzonych, zużytych lub będących na granicy dopuszczalnego zużycia elementów</a:t>
            </a:r>
            <a:r>
              <a:rPr lang="pl-PL" sz="2400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pl-PL" sz="2400" dirty="0"/>
          </a:p>
          <a:p>
            <a:r>
              <a:rPr lang="pl-PL" sz="2400" b="1" dirty="0"/>
              <a:t>Ogólne uwagi dotyczące pomiarów elementów silnika w ramach </a:t>
            </a:r>
            <a:r>
              <a:rPr lang="pl-PL" sz="2400" b="1" dirty="0" smtClean="0"/>
              <a:t>przeglądów</a:t>
            </a:r>
            <a:r>
              <a:rPr lang="pl-PL" sz="2400" dirty="0"/>
              <a:t> </a:t>
            </a:r>
            <a:r>
              <a:rPr lang="pl-PL" sz="2400" b="1" dirty="0" smtClean="0"/>
              <a:t>okresowych</a:t>
            </a:r>
            <a:endParaRPr lang="pl-PL" sz="2400" dirty="0"/>
          </a:p>
          <a:p>
            <a:r>
              <a:rPr lang="pl-PL" sz="2400" dirty="0"/>
              <a:t>	Pomiary weryfikacyjne służą do</a:t>
            </a:r>
            <a:r>
              <a:rPr lang="pl-PL" sz="2400" dirty="0" smtClean="0"/>
              <a:t>:</a:t>
            </a:r>
            <a:endParaRPr lang="pl-PL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pl-PL" sz="2400" dirty="0"/>
              <a:t>stwierdzenia aktualnego stanu technicznego elementów i zespołów silnika poprzez określenie wymiarów, luzów, odchyłek kształtu i odchyłek położenia osi,</a:t>
            </a:r>
          </a:p>
          <a:p>
            <a:pPr lvl="0"/>
            <a:endParaRPr lang="pl-PL" sz="2400" dirty="0"/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49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50" y="385763"/>
            <a:ext cx="11658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l-PL" sz="2400" dirty="0"/>
              <a:t>oceny intensywności zużywania się elementów silnika i narastania luzów w ich skojarzeniach; porównanie wyników pomiaru z danymi wzorcowymi pozwala ocenić stopień „zdatności eksploatacyjnej” silnika w kolejnych okresach </a:t>
            </a:r>
            <a:r>
              <a:rPr lang="pl-PL" sz="2400" dirty="0" err="1"/>
              <a:t>między­przeglądowych</a:t>
            </a:r>
            <a:r>
              <a:rPr lang="pl-PL" sz="2400" dirty="0"/>
              <a:t>. Ocena ta niezbędna jest także do: prognozowania terminu kolej­nego przeglądu, podejmowania działań profilaktycznych mających zapewnić niezawodność działania silnika w okresie </a:t>
            </a:r>
            <a:r>
              <a:rPr lang="pl-PL" sz="2400" dirty="0" err="1"/>
              <a:t>międzyprzeglądowym</a:t>
            </a:r>
            <a:r>
              <a:rPr lang="pl-PL" sz="2400" dirty="0"/>
              <a:t>, zapobiegania nad­miernemu zużyciu elementów silnika</a:t>
            </a:r>
            <a:r>
              <a:rPr lang="pl-PL" sz="2400" dirty="0" smtClean="0"/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pl-PL" sz="2400" dirty="0"/>
          </a:p>
          <a:p>
            <a:pPr algn="just"/>
            <a:r>
              <a:rPr lang="pl-PL" sz="2400" dirty="0" smtClean="0"/>
              <a:t>	Osiągnięcie </a:t>
            </a:r>
            <a:r>
              <a:rPr lang="pl-PL" sz="2400" dirty="0"/>
              <a:t>powyższych celów jest uwarunkowane </a:t>
            </a:r>
            <a:r>
              <a:rPr lang="pl-PL" sz="2400" b="1" dirty="0"/>
              <a:t>porównywalnością wyników pomiarów </a:t>
            </a:r>
            <a:r>
              <a:rPr lang="pl-PL" sz="2400" dirty="0"/>
              <a:t>wykonywanych w różnym czasie i warunkach. </a:t>
            </a:r>
          </a:p>
          <a:p>
            <a:pPr algn="just"/>
            <a:r>
              <a:rPr lang="pl-PL" sz="2400" dirty="0"/>
              <a:t> </a:t>
            </a:r>
          </a:p>
          <a:p>
            <a:pPr algn="just"/>
            <a:r>
              <a:rPr lang="pl-PL" sz="2400" dirty="0" smtClean="0"/>
              <a:t>	Pomiary </a:t>
            </a:r>
            <a:r>
              <a:rPr lang="pl-PL" sz="2400" dirty="0"/>
              <a:t>takie stanowią informację o rzeczy­wistym stanie technicznym mierzonego elementu. Z podanych wyżej względów konieczne jest przeprowadzanie pomiarów zawsze w tych samych warunkach, a więc: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Na stałych bazach pomiarowych (w tych samych miejscach). Oznaczenie lub jedno­znaczne określenie stałych baz pomiarowych jest bezwzględnie konieczne w celu uniknięcia podstawowego błędu pomiaru, zwłaszcza, gdy są one wykonywane zwykle przez różne osoby (rotacja załóg maszynowych).</a:t>
            </a:r>
          </a:p>
          <a:p>
            <a:pPr lvl="0"/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8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1463" y="0"/>
            <a:ext cx="116586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 startAt="2"/>
            </a:pPr>
            <a:r>
              <a:rPr lang="pl-PL" sz="2400" dirty="0"/>
              <a:t>W takich samych lub zbliżonych warunkach temperaturowych; dotyczy to tempe­ratur otoczenia, elementów mierzonych i narzędzi pomiarowych.</a:t>
            </a:r>
          </a:p>
          <a:p>
            <a:pPr marL="342900" lvl="0" indent="-342900" algn="just">
              <a:buFont typeface="+mj-lt"/>
              <a:buAutoNum type="arabicPeriod" startAt="2"/>
            </a:pPr>
            <a:r>
              <a:rPr lang="pl-PL" sz="2400" dirty="0"/>
              <a:t>Przy bardzo dobrym oświetleniu.</a:t>
            </a:r>
          </a:p>
          <a:p>
            <a:pPr marL="342900" lvl="0" indent="-342900" algn="just">
              <a:buFont typeface="+mj-lt"/>
              <a:buAutoNum type="arabicPeriod" startAt="2"/>
            </a:pPr>
            <a:r>
              <a:rPr lang="pl-PL" sz="2400" dirty="0"/>
              <a:t>Z pożądaną dokładnością; dokładność pomiaru zależy od czynników obiektywnych: od rodzaju i stanu technicznego stosowanych przyrządów pomiarowych, dostęp­ności i zniekształceń baz pomiarowych, środowiskowych warunków pomiaru, a także od warunków subiektywnych (osobowych), czyli wyboru techniki pomiarów, kwalifikacji i aktualnej kondycji psychofizycznej mierzącego itp.</a:t>
            </a:r>
          </a:p>
          <a:p>
            <a:pPr marL="342900" lvl="0" indent="-342900" algn="just">
              <a:buFont typeface="+mj-lt"/>
              <a:buAutoNum type="arabicPeriod" startAt="2"/>
            </a:pPr>
            <a:r>
              <a:rPr lang="pl-PL" sz="2400" dirty="0"/>
              <a:t>W szczególnych przypadkach w stanie </a:t>
            </a:r>
            <a:r>
              <a:rPr lang="pl-PL" sz="2400" dirty="0" err="1"/>
              <a:t>bezładunkowym</a:t>
            </a:r>
            <a:r>
              <a:rPr lang="pl-PL" sz="2400" dirty="0"/>
              <a:t> (</a:t>
            </a:r>
            <a:r>
              <a:rPr lang="pl-PL" sz="2400" dirty="0" err="1"/>
              <a:t>zabalastowanym</a:t>
            </a:r>
            <a:r>
              <a:rPr lang="pl-PL" sz="2400" dirty="0"/>
              <a:t>) statku. Dotyczy to na przykład pomiaru sprężynowania wału, który w różnych stanach załadowania statku daje różne wyniki, mimo iż rzeczywiste ułożenie wału w łożyskach się nie zmieniło</a:t>
            </a:r>
            <a:r>
              <a:rPr lang="pl-PL" sz="2400" dirty="0" smtClean="0"/>
              <a:t>.</a:t>
            </a:r>
          </a:p>
          <a:p>
            <a:r>
              <a:rPr lang="pl-PL" sz="2400" b="1" dirty="0"/>
              <a:t>Okresy przeglądów konserwacyjnych elementów zespołu TPC</a:t>
            </a:r>
          </a:p>
          <a:p>
            <a:r>
              <a:rPr lang="pl-PL" sz="2400" dirty="0"/>
              <a:t>	Kontrolę i przeglądy zespołu TPC przeprowadza się w okresach podanych w „Planie kontroli i przeglądów” zamieszczonym w ITR. Okres ten wynosi zwykle 3000÷10 000 godzin pracy dla silników </a:t>
            </a:r>
            <a:r>
              <a:rPr lang="pl-PL" sz="2400" dirty="0" err="1"/>
              <a:t>średnioobrotowych</a:t>
            </a:r>
            <a:r>
              <a:rPr lang="pl-PL" sz="2400" dirty="0"/>
              <a:t> (wyższe wartości dotyczą silników współczesnej konstrukcji) i 6000÷8000 godzin dla silników wolnoobro­towych napędu głównego. Podane okresy przeglądu oraz zakresy prac przeglądowych odnoszą się do normalnych warunków pracy silnika i stanowią dyrektywę ogólną.</a:t>
            </a:r>
          </a:p>
          <a:p>
            <a:pPr lvl="0" algn="just"/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368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8601" y="0"/>
            <a:ext cx="1174432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Ogólne wytyczne dotyczące prac przeglądowych układu tłokowo-korbowego</a:t>
            </a:r>
          </a:p>
          <a:p>
            <a:r>
              <a:rPr lang="pl-PL" sz="2400" b="1" i="1" dirty="0" smtClean="0"/>
              <a:t>Tłoki</a:t>
            </a:r>
            <a:r>
              <a:rPr lang="pl-PL" sz="2400" b="1" i="1" dirty="0"/>
              <a:t>.</a:t>
            </a:r>
            <a:r>
              <a:rPr lang="pl-PL" sz="2400" b="1" dirty="0"/>
              <a:t> </a:t>
            </a:r>
            <a:r>
              <a:rPr lang="pl-PL" sz="2400" dirty="0"/>
              <a:t>Przed wymontowaniem tłoka należy sprawdzić, czy w górnej części gładzi tulei cylindrowej (na wysokości górnego pierścienia uszczelniającego w położeniu tłoka w GMP) nie powstał „próg” spowodowany zużyciem, który należy usunąć, jeżeli zachodzi taka potrzeba.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	Po wymontowaniu tłoka, za pomocą odpowiednich przyrządów, których przy­kłady pokazano na rysunku 2, należy zdjąć pierścienie tłokowe, używając do tego celu specjalnych narzędzi, po czym starannie go oczyścić z nagaru i zgorzeliny. Nagar na koronie tłoka tworzą skoksowane resztki oleju i paliwa, dające się łatwo usunąć przez zeskrobanie.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	Na denku tłoka z substancji zawartych w spalinach tworzy się warstwa tlenków, tak zwana zgorzelina, przywierająca trwale do powierzchni denka. 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Koniecznością jest, aby podczas przeglądu tłoka skutecznie usunąć, z całej powierzchni denka tłoka, zalegającą tam warstwę tlenków, a z korony tłoka warstwę nagaru.</a:t>
            </a:r>
          </a:p>
          <a:p>
            <a:r>
              <a:rPr lang="pl-PL" sz="2400" dirty="0"/>
              <a:t>	</a:t>
            </a:r>
          </a:p>
          <a:p>
            <a:r>
              <a:rPr lang="pl-PL" sz="2400" dirty="0"/>
              <a:t>Po starannym oczyszczeniu tłoka dokonać szczegółowej kontroli wzrokowej w celu wykrycia ewentualnych jego uszkodzeń – rys, zatarć 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826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69806" y="-1"/>
            <a:ext cx="172006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6" y="45718"/>
            <a:ext cx="9418491" cy="634033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53613" y="6386052"/>
            <a:ext cx="64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Rys. </a:t>
            </a:r>
            <a:r>
              <a:rPr lang="pl-PL" b="1" dirty="0" smtClean="0"/>
              <a:t>2</a:t>
            </a:r>
            <a:r>
              <a:rPr lang="pl-PL" b="1" dirty="0"/>
              <a:t>.</a:t>
            </a:r>
            <a:r>
              <a:rPr lang="pl-PL" dirty="0"/>
              <a:t> Przyrządy do zawieszania tłoków podczas demontażu</a:t>
            </a:r>
          </a:p>
        </p:txBody>
      </p:sp>
    </p:spTree>
    <p:extLst>
      <p:ext uri="{BB962C8B-B14F-4D97-AF65-F5344CB8AC3E}">
        <p14:creationId xmlns:p14="http://schemas.microsoft.com/office/powerpoint/2010/main" val="164006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50" y="271463"/>
            <a:ext cx="116014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i="1" dirty="0"/>
              <a:t>Pierścienie tłokowe.</a:t>
            </a:r>
            <a:r>
              <a:rPr lang="pl-PL" sz="2400" b="1" dirty="0"/>
              <a:t> </a:t>
            </a:r>
            <a:r>
              <a:rPr lang="pl-PL" sz="2400" dirty="0"/>
              <a:t>Prawidłowe działanie zespołu tłok</a:t>
            </a:r>
            <a:r>
              <a:rPr lang="pl-PL" sz="2400" baseline="30000" dirty="0"/>
              <a:t> </a:t>
            </a:r>
            <a:r>
              <a:rPr lang="pl-PL" sz="2400" dirty="0"/>
              <a:t>-</a:t>
            </a:r>
            <a:r>
              <a:rPr lang="pl-PL" sz="2400" baseline="30000" dirty="0"/>
              <a:t> </a:t>
            </a:r>
            <a:r>
              <a:rPr lang="pl-PL" sz="2400" dirty="0"/>
              <a:t>pierścienie tłokowe</a:t>
            </a:r>
            <a:r>
              <a:rPr lang="pl-PL" sz="2400" baseline="30000" dirty="0"/>
              <a:t> </a:t>
            </a:r>
            <a:r>
              <a:rPr lang="pl-PL" sz="2400" dirty="0"/>
              <a:t>-</a:t>
            </a:r>
            <a:r>
              <a:rPr lang="pl-PL" sz="2400" baseline="30000" dirty="0"/>
              <a:t> </a:t>
            </a:r>
            <a:r>
              <a:rPr lang="pl-PL" sz="2400" dirty="0"/>
              <a:t>tuleja cylindrowa w istotnym stopniu zależy od prawidłowego stanu technicznego pierścieni tłokowych i rowków pierścieniowych, w których są one zakładane.</a:t>
            </a:r>
          </a:p>
          <a:p>
            <a:pPr algn="just"/>
            <a:r>
              <a:rPr lang="pl-PL" sz="2400" dirty="0"/>
              <a:t> </a:t>
            </a:r>
          </a:p>
          <a:p>
            <a:pPr algn="just"/>
            <a:r>
              <a:rPr lang="pl-PL" sz="2400" dirty="0"/>
              <a:t>	Pierścienie tłokowe uszczelniają przestrzeń roboczą i odprowadzają znaczne ilości ciepła z tłoka do tulei cylindrowej. </a:t>
            </a:r>
          </a:p>
          <a:p>
            <a:pPr algn="just"/>
            <a:r>
              <a:rPr lang="pl-PL" sz="2400" dirty="0"/>
              <a:t>	</a:t>
            </a:r>
          </a:p>
          <a:p>
            <a:pPr algn="just"/>
            <a:r>
              <a:rPr lang="pl-PL" sz="2400" dirty="0"/>
              <a:t>	Warunkiem spełnienia powyższych zadań jest:</a:t>
            </a:r>
          </a:p>
          <a:p>
            <a:pPr algn="just"/>
            <a:r>
              <a:rPr lang="pl-PL" sz="2400" dirty="0"/>
              <a:t> 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400" dirty="0"/>
              <a:t>idealne przyleganie pierścienia na całej powierzchni roboczej do gładzi tulei i powierzchni styku pierścienia z rowkiem,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400" dirty="0"/>
              <a:t>optymalny luz osiowy – </a:t>
            </a:r>
            <a:r>
              <a:rPr lang="pl-PL" sz="2400" i="1" dirty="0" err="1"/>
              <a:t>l</a:t>
            </a:r>
            <a:r>
              <a:rPr lang="pl-PL" sz="2400" baseline="-25000" dirty="0" err="1"/>
              <a:t>o</a:t>
            </a:r>
            <a:r>
              <a:rPr lang="pl-PL" sz="2400" dirty="0"/>
              <a:t> pierścienia w rowku i na zamku – </a:t>
            </a:r>
            <a:r>
              <a:rPr lang="pl-PL" sz="2400" i="1" dirty="0" err="1"/>
              <a:t>l</a:t>
            </a:r>
            <a:r>
              <a:rPr lang="pl-PL" sz="2400" baseline="-25000" dirty="0" err="1"/>
              <a:t>z</a:t>
            </a:r>
            <a:r>
              <a:rPr lang="pl-PL" sz="2400" baseline="-25000" dirty="0"/>
              <a:t> </a:t>
            </a:r>
            <a:r>
              <a:rPr lang="pl-PL" sz="2400" dirty="0"/>
              <a:t>,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400" dirty="0"/>
              <a:t>zachowanie konstrukcyjnego kształtu rowka,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400" dirty="0"/>
              <a:t>stosowanie pierścieni tłokowych zalecanych przez producenta silnika i usunięcie pierścieni zużytych lub na granicy zużycia.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8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1042</Words>
  <Application>Microsoft Office PowerPoint</Application>
  <PresentationFormat>Panoramiczny</PresentationFormat>
  <Paragraphs>389</Paragraphs>
  <Slides>37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Times New Roman</vt:lpstr>
      <vt:lpstr>Wingdings</vt:lpstr>
      <vt:lpstr>Motyw pakietu Office</vt:lpstr>
      <vt:lpstr>Visio.Drawing.6</vt:lpstr>
      <vt:lpstr>Równanie</vt:lpstr>
      <vt:lpstr>Picture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Kazek</dc:creator>
  <cp:lastModifiedBy>Kazek</cp:lastModifiedBy>
  <cp:revision>4</cp:revision>
  <dcterms:created xsi:type="dcterms:W3CDTF">2020-03-18T09:39:45Z</dcterms:created>
  <dcterms:modified xsi:type="dcterms:W3CDTF">2020-03-18T10:09:45Z</dcterms:modified>
</cp:coreProperties>
</file>