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83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75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2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104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33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77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22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269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784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657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008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AE98F-41DC-47BA-82A1-CCA4670687A1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744E-35D9-40B3-9A0F-25C112F38F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695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46622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Proces wtrysku i spalania </a:t>
            </a:r>
            <a:r>
              <a:rPr lang="pl-PL" dirty="0"/>
              <a:t>W</a:t>
            </a:r>
            <a:r>
              <a:rPr lang="pl-PL" dirty="0" smtClean="0"/>
              <a:t>skaźniki energetyczne silników okrętowych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846053" y="3588589"/>
            <a:ext cx="96615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>
                <a:latin typeface="+mj-lt"/>
              </a:rPr>
              <a:t>Charakterystyki silników okrętowych</a:t>
            </a:r>
            <a:endParaRPr lang="pl-PL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504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439885" y="609236"/>
            <a:ext cx="6066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 smtClean="0">
                <a:solidFill>
                  <a:srgbClr val="FF0000"/>
                </a:solidFill>
              </a:rPr>
              <a:t>Moment obrotowy </a:t>
            </a:r>
            <a:r>
              <a:rPr lang="pl-PL" altLang="pl-PL" sz="32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pl-PL" altLang="pl-PL" sz="3200" baseline="-30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endParaRPr lang="pl-PL" sz="3200" dirty="0" smtClean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2857" y="1683896"/>
            <a:ext cx="114662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Moment obrotowy silnika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jest średnią wartością momentu obrotowego przenoszonego z wału korbowego do odbiornika w czasie całego obiegu. Moment obrotowy silnika można wyznaczyć z za­leżności: </a:t>
            </a: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/>
          </p:nvPr>
        </p:nvGraphicFramePr>
        <p:xfrm>
          <a:off x="2282825" y="2909888"/>
          <a:ext cx="4373563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Równanie" r:id="rId3" imgW="1307880" imgH="406080" progId="Equation.3">
                  <p:embed/>
                </p:oleObj>
              </mc:Choice>
              <mc:Fallback>
                <p:oleObj name="Równanie" r:id="rId3" imgW="13078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2909888"/>
                        <a:ext cx="4373563" cy="1331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rostokąt 5"/>
          <p:cNvSpPr/>
          <p:nvPr/>
        </p:nvSpPr>
        <p:spPr>
          <a:xfrm>
            <a:off x="2282825" y="4666733"/>
            <a:ext cx="3189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pl-PL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pl-PL" sz="3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pl-PL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l-PL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8480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513493" y="297932"/>
            <a:ext cx="4861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36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Sprawności </a:t>
            </a:r>
            <a:r>
              <a:rPr lang="pl-PL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silnika</a:t>
            </a:r>
            <a:r>
              <a:rPr lang="pl-PL" sz="36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3600" b="1" dirty="0" smtClean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endParaRPr lang="pl-PL" sz="3600" b="1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3199" y="924228"/>
            <a:ext cx="1165497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Sprawność indykowana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charakteryzuje silnik pod wzglę­dem cieplnym i jest wyrażona stosunkiem pracy indykowanej L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do ilości ciepła doprowadzonego do silnika w czasie jednego obiegu Q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pl-PL" altLang="pl-PL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/>
          </p:nvPr>
        </p:nvGraphicFramePr>
        <p:xfrm>
          <a:off x="2901945" y="1815352"/>
          <a:ext cx="5066398" cy="1357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Równanie" r:id="rId3" imgW="1600200" imgH="431800" progId="Equation.3">
                  <p:embed/>
                </p:oleObj>
              </mc:Choice>
              <mc:Fallback>
                <p:oleObj name="Równanie" r:id="rId3" imgW="1600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45" y="1815352"/>
                        <a:ext cx="5066398" cy="13570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06399" y="3120184"/>
            <a:ext cx="756194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539750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gdzie: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539750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pl-PL" altLang="pl-PL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	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	moc indykowana [kW],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539750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pl-PL" altLang="pl-PL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kumimoji="0" lang="pl-PL" altLang="pl-PL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	godzinowe zużycie paliwa [kg/h],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539750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pl-PL" altLang="pl-PL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kumimoji="0" lang="pl-PL" altLang="pl-PL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	jednostkowe zużycie paliwa [kg/kWh],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539750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kumimoji="0" lang="pl-PL" altLang="pl-PL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   wartość opałowa paliwa [</a:t>
            </a:r>
            <a:r>
              <a:rPr kumimoji="0" lang="pl-PL" altLang="pl-P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kJ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],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539750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3600 [</a:t>
            </a:r>
            <a:r>
              <a:rPr kumimoji="0" lang="pl-PL" altLang="pl-P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kJ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/(kWh)] –  cieplny równoważnik jednej kilowatogodziny.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828800" y="4874510"/>
            <a:ext cx="946331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Sprawność indykowana współczesnych silników okrętowych osiąga następujące wartości: 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  <a:tab pos="1710690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silniki czterosuwowe	</a:t>
            </a:r>
            <a:r>
              <a:rPr 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pl-PL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0,41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0,45,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  <a:tab pos="1710690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silniki dwusuwowe	</a:t>
            </a:r>
            <a:r>
              <a:rPr 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pl-PL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0,44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0,57.</a:t>
            </a:r>
            <a:endParaRPr lang="pl-PL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0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768068" y="212349"/>
            <a:ext cx="47468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36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Sprawności silnika</a:t>
            </a:r>
            <a:r>
              <a:rPr lang="pl-PL" sz="3600" b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36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endParaRPr lang="pl-PL" sz="3600" b="1" dirty="0"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32228" y="1068962"/>
            <a:ext cx="11771086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Sprawność mechaniczna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jest miarą strat mechanicznych, wynikających z oporów tarcia ruchomych elementów silnika oraz z napędu mechanizmów pomocniczych,</a:t>
            </a:r>
            <a:r>
              <a:rPr kumimoji="0" lang="pl-PL" altLang="pl-PL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zawieszonych na silniku: </a:t>
            </a:r>
            <a:endParaRPr kumimoji="0" lang="pl-PL" altLang="pl-PL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/>
          </p:nvPr>
        </p:nvGraphicFramePr>
        <p:xfrm>
          <a:off x="3417794" y="2200845"/>
          <a:ext cx="5447361" cy="109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Równanie" r:id="rId3" imgW="2133600" imgH="431800" progId="Equation.3">
                  <p:embed/>
                </p:oleObj>
              </mc:Choice>
              <mc:Fallback>
                <p:oleObj name="Równanie" r:id="rId3" imgW="2133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7794" y="2200845"/>
                        <a:ext cx="5447361" cy="1094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24946" y="3331250"/>
            <a:ext cx="1118564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630238" algn="l"/>
              </a:tabLst>
            </a:pP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Straty mechaniczne w silniku można przedstawić następująco (por. wyrażenie):</a:t>
            </a: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630238" algn="l"/>
              </a:tabLst>
            </a:pPr>
            <a:r>
              <a:rPr kumimoji="0" lang="pl-PL" altLang="pl-PL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                                                  </a:t>
            </a:r>
            <a:r>
              <a:rPr kumimoji="0" lang="pl-PL" altLang="pl-PL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kumimoji="0" lang="pl-PL" altLang="pl-PL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kumimoji="0" lang="pl-PL" altLang="pl-PL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kumimoji="0" lang="pl-PL" altLang="pl-PL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+ </a:t>
            </a:r>
            <a:r>
              <a:rPr kumimoji="0" lang="pl-PL" altLang="pl-PL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kumimoji="0" lang="pl-PL" altLang="pl-PL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kumimoji="0" lang="pl-PL" alt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+ </a:t>
            </a:r>
            <a:r>
              <a:rPr kumimoji="0" lang="pl-PL" altLang="pl-PL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pl-PL" altLang="pl-PL" sz="2000" baseline="-30000" dirty="0" err="1">
                <a:ea typeface="Times New Roman" panose="02020603050405020304" pitchFamily="18" charset="0"/>
              </a:rPr>
              <a:t>z</a:t>
            </a:r>
            <a:r>
              <a:rPr kumimoji="0" lang="pl-PL" altLang="pl-PL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                                                                </a:t>
            </a:r>
            <a:endParaRPr kumimoji="0" lang="pl-PL" alt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630238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gdzie: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630238" algn="l"/>
              </a:tabLst>
            </a:pPr>
            <a:r>
              <a:rPr kumimoji="0" lang="pl-PL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pl-PL" altLang="pl-PL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kumimoji="0" lang="pl-PL" altLang="pl-PL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	moc tracona na pokonanie oporów tarcia w ruchomych elemen­tach silnika,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630238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pl-PL" altLang="pl-PL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	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	straty pompowania w silniku czterosuwowym,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630238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pl-PL" altLang="pl-PL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</a:t>
            </a:r>
            <a:r>
              <a:rPr kumimoji="0" lang="pl-PL" altLang="pl-PL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	straty mocy na napęd mechanizmów zawieszonych na silniku.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313542" y="5212954"/>
            <a:ext cx="9390743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Średnie wartości </a:t>
            </a:r>
            <a:r>
              <a:rPr 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pl-PL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dla współczesnych silników okrętowych wynoszą: 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silniki czterosuwowe </a:t>
            </a:r>
            <a:r>
              <a:rPr lang="pl-PL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średniobrotowe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pl-PL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0,84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0,92,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silniki dwusuwowe </a:t>
            </a:r>
            <a:r>
              <a:rPr lang="pl-PL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średniobrotowe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pl-PL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0,87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0,94.</a:t>
            </a:r>
            <a:endParaRPr lang="pl-PL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05701" y="355991"/>
            <a:ext cx="42354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32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Sprawności silnika</a:t>
            </a:r>
            <a:r>
              <a:rPr lang="pl-PL" sz="3200" b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endParaRPr lang="pl-PL" sz="3200" b="1" dirty="0"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" y="966197"/>
            <a:ext cx="11698514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Sprawność ogólna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, zwana również sprawnością efektywną, jest miarą wykorzystania energii zawartej w paliwie dostarczonym do silnika, czyli stosunkiem pracy użytecznej L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do ilości ciepła do­prowadzonego w paliwie Q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kumimoji="0" lang="pl-PL" altLang="pl-PL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/>
          </p:nvPr>
        </p:nvGraphicFramePr>
        <p:xfrm>
          <a:off x="3905701" y="2144991"/>
          <a:ext cx="2776276" cy="1110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Równanie" r:id="rId3" imgW="1066337" imgH="406224" progId="Equation.3">
                  <p:embed/>
                </p:oleObj>
              </mc:Choice>
              <mc:Fallback>
                <p:oleObj name="Równanie" r:id="rId3" imgW="1066337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701" y="2144991"/>
                        <a:ext cx="2776276" cy="11108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9657" y="3255846"/>
            <a:ext cx="11698514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1890713" algn="l"/>
              </a:tabLst>
            </a:pPr>
            <a:endParaRPr kumimoji="0" lang="pl-PL" alt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1890713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Sprawność ogólną można przedstawić również w postaci:</a:t>
            </a: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50850" algn="l"/>
                <a:tab pos="1890713" algn="l"/>
              </a:tabLst>
            </a:pP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                                                       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= </a:t>
            </a:r>
            <a:r>
              <a:rPr kumimoji="0" lang="pl-PL" altLang="pl-PL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</a:t>
            </a:r>
            <a:r>
              <a:rPr kumimoji="0" lang="pl-PL" altLang="pl-PL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kumimoji="0" lang="pl-PL" altLang="pl-PL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</a:t>
            </a:r>
            <a:r>
              <a:rPr kumimoji="0" lang="pl-PL" altLang="pl-PL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                              </a:t>
            </a:r>
            <a:endParaRPr kumimoji="0" lang="pl-PL" altLang="pl-PL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53143" y="4649764"/>
            <a:ext cx="1007291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</a:pP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Dla współczesnych silników okrętowych średnia wartość sprawności </a:t>
            </a:r>
            <a:r>
              <a:rPr lang="pl-PL" altLang="pl-PL" sz="2400" baseline="-30000" dirty="0">
                <a:solidFill>
                  <a:srgbClr val="FF0000"/>
                </a:solidFill>
                <a:ea typeface="Times New Roman" panose="02020603050405020304" pitchFamily="18" charset="0"/>
              </a:rPr>
              <a:t>e</a:t>
            </a: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wynosi: </a:t>
            </a:r>
            <a:endParaRPr lang="pl-PL" altLang="pl-PL" sz="2400" i="1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</a:pP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		silniki wolnoobrotowe	</a:t>
            </a:r>
            <a:r>
              <a:rPr lang="pl-PL" altLang="pl-PL" sz="2400" i="1" baseline="-30000" dirty="0">
                <a:solidFill>
                  <a:srgbClr val="FF0000"/>
                </a:solidFill>
                <a:ea typeface="Times New Roman" panose="02020603050405020304" pitchFamily="18" charset="0"/>
              </a:rPr>
              <a:t>e</a:t>
            </a: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= 0,38</a:t>
            </a:r>
            <a:r>
              <a:rPr lang="pl-PL" altLang="pl-PL" sz="2400" i="1" dirty="0">
                <a:solidFill>
                  <a:srgbClr val="FF0000"/>
                </a:solidFill>
                <a:ea typeface="Times New Roman" panose="02020603050405020304" pitchFamily="18" charset="0"/>
              </a:rPr>
              <a:t>0,55, </a:t>
            </a:r>
            <a:endParaRPr lang="pl-PL" altLang="pl-PL" sz="2400" i="1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</a:pP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		silniki </a:t>
            </a:r>
            <a:r>
              <a:rPr lang="pl-PL" altLang="pl-PL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średnioobrotowe</a:t>
            </a: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	</a:t>
            </a:r>
            <a:r>
              <a:rPr lang="pl-PL" altLang="pl-PL" sz="2400" i="1" baseline="-30000" dirty="0">
                <a:solidFill>
                  <a:srgbClr val="FF0000"/>
                </a:solidFill>
                <a:ea typeface="Times New Roman" panose="02020603050405020304" pitchFamily="18" charset="0"/>
              </a:rPr>
              <a:t>e</a:t>
            </a: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= 0,38</a:t>
            </a:r>
            <a:r>
              <a:rPr lang="pl-PL" altLang="pl-PL" sz="2400" i="1" dirty="0">
                <a:solidFill>
                  <a:srgbClr val="FF0000"/>
                </a:solidFill>
                <a:ea typeface="Times New Roman" panose="02020603050405020304" pitchFamily="18" charset="0"/>
              </a:rPr>
              <a:t>0,50, </a:t>
            </a:r>
            <a:endParaRPr lang="pl-PL" altLang="pl-PL" sz="2400" i="1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50850" algn="l"/>
                <a:tab pos="1890713" algn="l"/>
              </a:tabLst>
            </a:pP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		silniki szybkoobrotowe	</a:t>
            </a:r>
            <a:r>
              <a:rPr lang="pl-PL" altLang="pl-PL" sz="2400" i="1" baseline="-30000" dirty="0">
                <a:solidFill>
                  <a:srgbClr val="FF0000"/>
                </a:solidFill>
                <a:ea typeface="Times New Roman" panose="02020603050405020304" pitchFamily="18" charset="0"/>
              </a:rPr>
              <a:t>e</a:t>
            </a:r>
            <a:r>
              <a:rPr lang="pl-PL" alt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= 0,35</a:t>
            </a:r>
            <a:r>
              <a:rPr lang="pl-PL" altLang="pl-PL" sz="2400" i="1" dirty="0">
                <a:solidFill>
                  <a:srgbClr val="FF0000"/>
                </a:solidFill>
                <a:ea typeface="Times New Roman" panose="02020603050405020304" pitchFamily="18" charset="0"/>
              </a:rPr>
              <a:t>0,42. </a:t>
            </a:r>
            <a:endParaRPr lang="pl-PL" altLang="pl-PL" sz="24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9712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284514" y="234713"/>
            <a:ext cx="976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srgbClr val="FF0000"/>
                </a:solidFill>
              </a:rPr>
              <a:t>Jednostkowe zużycie paliwa</a:t>
            </a:r>
            <a:r>
              <a:rPr lang="pl-PL" sz="3600" dirty="0" smtClean="0"/>
              <a:t> </a:t>
            </a:r>
            <a:r>
              <a:rPr lang="pl-PL" sz="3200" dirty="0" smtClean="0"/>
              <a:t>  </a:t>
            </a:r>
            <a:r>
              <a:rPr lang="pl-PL" sz="32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3200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32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3200" dirty="0" smtClean="0"/>
              <a:t>[kg/kWh], [g/kWh]</a:t>
            </a:r>
            <a:endParaRPr lang="pl-PL" sz="3200" dirty="0"/>
          </a:p>
        </p:txBody>
      </p:sp>
      <p:sp>
        <p:nvSpPr>
          <p:cNvPr id="3" name="Prostokąt 2"/>
          <p:cNvSpPr/>
          <p:nvPr/>
        </p:nvSpPr>
        <p:spPr>
          <a:xfrm>
            <a:off x="478971" y="950212"/>
            <a:ext cx="11379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Zużycie paliwa przez silnik stanowi wskaźnik ekonomiczny, podobnie jak sprawność ogólna. Jednostkowe zużycie paliwa </a:t>
            </a:r>
            <a:r>
              <a:rPr lang="pl-PL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28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jest to masa paliwa </a:t>
            </a:r>
            <a:r>
              <a:rPr lang="pl-PL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2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zużywana przez silnik na jednostkę mocy i czasu: 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/>
          </p:nvPr>
        </p:nvGraphicFramePr>
        <p:xfrm>
          <a:off x="1777782" y="2404375"/>
          <a:ext cx="2474341" cy="122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Równanie" r:id="rId3" imgW="825142" imgH="406224" progId="Equation.3">
                  <p:embed/>
                </p:oleObj>
              </mc:Choice>
              <mc:Fallback>
                <p:oleObj name="Równanie" r:id="rId3" imgW="825142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7782" y="2404375"/>
                        <a:ext cx="2474341" cy="1222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iekt 4"/>
          <p:cNvGraphicFramePr>
            <a:graphicFrameLocks noChangeAspect="1"/>
          </p:cNvGraphicFramePr>
          <p:nvPr>
            <p:extLst/>
          </p:nvPr>
        </p:nvGraphicFramePr>
        <p:xfrm>
          <a:off x="8229600" y="2411881"/>
          <a:ext cx="2032563" cy="1304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Równanie" r:id="rId5" imgW="634725" imgH="406224" progId="Equation.3">
                  <p:embed/>
                </p:oleObj>
              </mc:Choice>
              <mc:Fallback>
                <p:oleObj name="Równanie" r:id="rId5" imgW="634725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411881"/>
                        <a:ext cx="2032563" cy="13044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33600" y="284845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6686" y="3793037"/>
            <a:ext cx="109437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1981200" algn="ctr"/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1981200" algn="ctr"/>
                <a:tab pos="2339975" algn="l"/>
              </a:tabLst>
            </a:pPr>
            <a:r>
              <a:rPr kumimoji="0" lang="pl-PL" alt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Jednostkowe zużycie paliwa zależy  od  sprawności  ogólnej  </a:t>
            </a:r>
            <a:r>
              <a:rPr kumimoji="0" lang="pl-PL" altLang="pl-PL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kumimoji="0" lang="pl-PL" altLang="pl-PL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pl-PL" altLang="pl-PL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pl-PL" altLang="pl-PL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 wartości opałowej paliwa W</a:t>
            </a:r>
            <a:r>
              <a:rPr kumimoji="0" lang="pl-PL" altLang="pl-PL" sz="2800" b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kumimoji="0" lang="pl-PL" altLang="pl-PL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kumimoji="0" lang="pl-PL" altLang="pl-PL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pl-PL" altLang="pl-PL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856344" y="4927701"/>
            <a:ext cx="10784114" cy="16466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tabLst>
                <a:tab pos="269875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Dla współczesnych silników okrę­towych średnie wartości </a:t>
            </a:r>
            <a:r>
              <a:rPr lang="pl-PL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wynoszą: </a:t>
            </a:r>
            <a:endParaRPr lang="pl-PL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  <a:tab pos="2340610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dla silników wolnoobrotowych	</a:t>
            </a:r>
            <a:r>
              <a:rPr lang="pl-PL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0,160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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0,205 kg/kWh,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  <a:tab pos="2340610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dla silników </a:t>
            </a:r>
            <a:r>
              <a:rPr lang="pl-PL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średnioobrotowych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0,165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0,215 kg/kWh,</a:t>
            </a:r>
          </a:p>
          <a:p>
            <a:pPr algn="just">
              <a:spcAft>
                <a:spcPts val="400"/>
              </a:spcAft>
              <a:tabLst>
                <a:tab pos="269875" algn="l"/>
                <a:tab pos="450215" algn="l"/>
                <a:tab pos="2340610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dla silników szybkoobrotowych	</a:t>
            </a:r>
            <a:r>
              <a:rPr lang="pl-PL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0,210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0,225 kg/kWh. </a:t>
            </a:r>
            <a:endParaRPr lang="pl-PL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8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15" y="805988"/>
            <a:ext cx="7389373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018972" y="0"/>
            <a:ext cx="654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>
                <a:solidFill>
                  <a:srgbClr val="FF0000"/>
                </a:solidFill>
              </a:rPr>
              <a:t>Bilans cieplny silnika</a:t>
            </a:r>
            <a:endParaRPr lang="pl-PL" sz="3600" dirty="0">
              <a:solidFill>
                <a:srgbClr val="FF000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486400" y="4488881"/>
            <a:ext cx="6429828" cy="206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  <a:tabLst>
                <a:tab pos="269875" algn="l"/>
              </a:tabLst>
            </a:pPr>
            <a:r>
              <a:rPr lang="pl-PL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Bilans </a:t>
            </a: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cieplny dwusuwowego silnika okrętowego Sulzer </a:t>
            </a:r>
            <a:r>
              <a:rPr lang="pl-PL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RTA:</a:t>
            </a:r>
          </a:p>
          <a:p>
            <a:pPr algn="ctr">
              <a:spcBef>
                <a:spcPts val="300"/>
              </a:spcBef>
              <a:spcAft>
                <a:spcPts val="0"/>
              </a:spcAft>
              <a:tabLst>
                <a:tab pos="269875" algn="l"/>
              </a:tabLst>
            </a:pP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69875" algn="l"/>
              </a:tabLst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– energia paliwa, B – energia użyteczna, C – straty, 1 – na śrubę napędową, 2 – gorąca woda, 3 – woda słodka, 4 – energia elektryczna, 5 – grzanie paliwa, 6 – straty chłodzenia, 7 – straty gazów wylotowych, 8 – straty promieniowania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7010400" y="805988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200"/>
              </a:spcAft>
              <a:tabLst>
                <a:tab pos="269875" algn="l"/>
                <a:tab pos="1980565" algn="ctr"/>
              </a:tabLst>
            </a:pPr>
            <a:r>
              <a:rPr lang="pl-PL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pl-PL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pl-PL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sz="28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 </a:t>
            </a:r>
            <a:r>
              <a:rPr lang="pl-PL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sz="28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 </a:t>
            </a:r>
            <a:r>
              <a:rPr lang="pl-PL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sz="28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 </a:t>
            </a:r>
            <a:r>
              <a:rPr lang="pl-PL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sz="2800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pl-PL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707086" y="1329208"/>
            <a:ext cx="400594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algn="just">
              <a:spcAft>
                <a:spcPts val="0"/>
              </a:spcAft>
              <a:tabLst>
                <a:tab pos="269875" algn="l"/>
                <a:tab pos="269875" algn="l"/>
                <a:tab pos="450215" algn="l"/>
              </a:tabLst>
            </a:pP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gdzie: </a:t>
            </a:r>
          </a:p>
          <a:p>
            <a:pPr marL="261938" algn="just">
              <a:spcAft>
                <a:spcPts val="0"/>
              </a:spcAft>
              <a:tabLst>
                <a:tab pos="269875" algn="l"/>
                <a:tab pos="269875" algn="l"/>
                <a:tab pos="450215" algn="l"/>
              </a:tabLst>
            </a:pPr>
            <a:r>
              <a:rPr lang="pl-PL" sz="2000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sz="20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  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ciepło użyteczne</a:t>
            </a:r>
          </a:p>
          <a:p>
            <a:pPr marL="900113" indent="-900113" algn="just">
              <a:spcAft>
                <a:spcPts val="0"/>
              </a:spcAft>
              <a:tabLst>
                <a:tab pos="269875" algn="l"/>
                <a:tab pos="450215" algn="l"/>
                <a:tab pos="630555" algn="l"/>
              </a:tabLst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pl-PL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	ciepło odprowadzone przez czynnik     chłodzący, 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  <a:tab pos="630555" algn="l"/>
              </a:tabLst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	ciepło unoszone ze spalinami, </a:t>
            </a:r>
          </a:p>
          <a:p>
            <a:pPr marL="629920" indent="-629920" algn="just">
              <a:spcAft>
                <a:spcPts val="600"/>
              </a:spcAft>
              <a:tabLst>
                <a:tab pos="269875" algn="l"/>
                <a:tab pos="449263" algn="l"/>
                <a:tab pos="900113" algn="l"/>
              </a:tabLst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pl-PL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pl-PL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	ciepło strat nieuchwytnych, np. straty promieniowania, nazywa­ne resztą bilansu.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3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85850" y="442913"/>
            <a:ext cx="10444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Charakterystyki silników okrętowych</a:t>
            </a:r>
            <a:endParaRPr lang="pl-PL" sz="28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28650" y="1528763"/>
            <a:ext cx="109013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Wykreślne lub analityczne przedstawienie jednego lub kilku wskaźników pracy silnika w funkcji innego wskaźnika wpływającego na jego pracę,  nazywa się </a:t>
            </a:r>
            <a:r>
              <a:rPr lang="pl-PL" sz="2400" b="1" dirty="0" smtClean="0">
                <a:solidFill>
                  <a:srgbClr val="FF0000"/>
                </a:solidFill>
              </a:rPr>
              <a:t>charakterystyką silnika.</a:t>
            </a:r>
          </a:p>
          <a:p>
            <a:endParaRPr lang="pl-PL" sz="2400" b="1" dirty="0" smtClean="0">
              <a:solidFill>
                <a:srgbClr val="FF0000"/>
              </a:solidFill>
            </a:endParaRPr>
          </a:p>
          <a:p>
            <a:r>
              <a:rPr lang="pl-PL" sz="2400" b="1" dirty="0" smtClean="0"/>
              <a:t>Charakterystyki mogą być wykorzystane do oceny wybranych właściwości silnika w całym zakresie jego pracy.</a:t>
            </a:r>
          </a:p>
          <a:p>
            <a:endParaRPr lang="pl-PL" sz="2400" b="1" dirty="0" smtClean="0"/>
          </a:p>
          <a:p>
            <a:r>
              <a:rPr lang="pl-PL" sz="2400" b="1" dirty="0" smtClean="0"/>
              <a:t>Ze względu na zmienną niezależną charakterystyki podzielono na: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 smtClean="0">
                <a:solidFill>
                  <a:srgbClr val="FF0000"/>
                </a:solidFill>
              </a:rPr>
              <a:t>Prędkościowe</a:t>
            </a:r>
            <a:r>
              <a:rPr lang="pl-PL" sz="2400" b="1" dirty="0" smtClean="0"/>
              <a:t>, w funkcji prędkości obrotowej silnika,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 smtClean="0">
                <a:solidFill>
                  <a:srgbClr val="FF0000"/>
                </a:solidFill>
              </a:rPr>
              <a:t>Obciążeniowe</a:t>
            </a:r>
            <a:r>
              <a:rPr lang="pl-PL" sz="2400" b="1" dirty="0" smtClean="0"/>
              <a:t>, w funkcji obciążenia silnika,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 smtClean="0">
                <a:solidFill>
                  <a:srgbClr val="FF0000"/>
                </a:solidFill>
              </a:rPr>
              <a:t>Regulacyjne</a:t>
            </a:r>
            <a:r>
              <a:rPr lang="pl-PL" sz="2400" b="1" dirty="0" smtClean="0"/>
              <a:t>, w funkcji wielkości regulacyjnej silnika,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 smtClean="0">
                <a:solidFill>
                  <a:srgbClr val="FF0000"/>
                </a:solidFill>
              </a:rPr>
              <a:t>Ogólne</a:t>
            </a:r>
            <a:r>
              <a:rPr lang="pl-PL" sz="2400" b="1" dirty="0" smtClean="0"/>
              <a:t>, nazywane również uniwersalnymi.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413537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842963" y="328612"/>
            <a:ext cx="10701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Charakterystyki prędkościowe</a:t>
            </a:r>
            <a:endParaRPr lang="pl-PL" sz="28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00037" y="971550"/>
            <a:ext cx="115014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dirty="0" smtClean="0"/>
              <a:t>Wykonane dla stałej nastawy paliwa (dawka paliwa na cykl jest stała) – nazywane również </a:t>
            </a:r>
            <a:r>
              <a:rPr lang="pl-PL" sz="2400" dirty="0" smtClean="0">
                <a:solidFill>
                  <a:srgbClr val="FF0000"/>
                </a:solidFill>
              </a:rPr>
              <a:t>charakterystykami zewnętrznymi,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dirty="0"/>
              <a:t>Wykonane dla </a:t>
            </a:r>
            <a:r>
              <a:rPr lang="pl-PL" sz="2400" dirty="0" smtClean="0"/>
              <a:t>zmiennej </a:t>
            </a:r>
            <a:r>
              <a:rPr lang="pl-PL" sz="2400" dirty="0"/>
              <a:t>nastawy paliwa (dawka paliwa na cykl jest </a:t>
            </a:r>
            <a:r>
              <a:rPr lang="pl-PL" sz="2400" dirty="0" smtClean="0"/>
              <a:t>zmienna) </a:t>
            </a:r>
            <a:r>
              <a:rPr lang="pl-PL" sz="2400" dirty="0"/>
              <a:t>– nazywane również </a:t>
            </a:r>
            <a:r>
              <a:rPr lang="pl-PL" sz="2400" dirty="0" smtClean="0">
                <a:solidFill>
                  <a:srgbClr val="FF0000"/>
                </a:solidFill>
              </a:rPr>
              <a:t>charakterystykami śrubowymi.</a:t>
            </a:r>
            <a:endParaRPr lang="pl-PL" sz="2400" dirty="0">
              <a:solidFill>
                <a:srgbClr val="FF0000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7" y="2919413"/>
            <a:ext cx="4876152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6777038" y="5429250"/>
            <a:ext cx="5414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 charakterystyki prędkościowej dla stałej nastawy paliwa i różnych wskaźników obciążenia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5878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" y="149225"/>
            <a:ext cx="5010151" cy="508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575" y="149225"/>
            <a:ext cx="5251450" cy="5086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11150" y="5434697"/>
            <a:ext cx="49037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Charakterystyki prędkościowe silnika oraz charakterystyka śrubowa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565170" y="5454431"/>
            <a:ext cx="52581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Charakterystyka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śrubowa silnika okrętowego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67680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85775" y="228600"/>
            <a:ext cx="9886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Charakterystyki obciążeniowe</a:t>
            </a:r>
            <a:endParaRPr lang="pl-PL" sz="28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4" y="863600"/>
            <a:ext cx="4957763" cy="4857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090986"/>
            <a:ext cx="5618004" cy="4664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/>
          <p:cNvSpPr/>
          <p:nvPr/>
        </p:nvSpPr>
        <p:spPr>
          <a:xfrm>
            <a:off x="433975" y="6201847"/>
            <a:ext cx="4666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Przykład ogólny charakterystyki obciążeniowej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5762625" y="609415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Charakterystyki obciążeniowe silnika Sulzer 6AR25/30 (dla n=700 </a:t>
            </a:r>
            <a:r>
              <a:rPr lang="pl-PL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obr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/min)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284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842963" y="428625"/>
            <a:ext cx="628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solidFill>
                  <a:srgbClr val="FF0000"/>
                </a:solidFill>
              </a:rPr>
              <a:t>Proces spalania </a:t>
            </a:r>
            <a:r>
              <a:rPr lang="pl-PL" sz="2800" dirty="0" smtClean="0"/>
              <a:t>- wtrysk paliwa</a:t>
            </a:r>
            <a:endParaRPr lang="pl-PL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13" y="1720852"/>
            <a:ext cx="7199087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/>
          <p:cNvSpPr/>
          <p:nvPr/>
        </p:nvSpPr>
        <p:spPr>
          <a:xfrm>
            <a:off x="690562" y="497205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Charakter rozpadu strugi paliwa zależy głównie od: 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prędkości wypływu paliwa z dyszy 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gęstości ośrodka 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pl-PL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pow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do którego paliwo jest wtryskiwane, 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oddziaływania aerodynamicznych sił oporu powietrza, </a:t>
            </a:r>
          </a:p>
          <a:p>
            <a:pPr algn="just">
              <a:spcAft>
                <a:spcPts val="0"/>
              </a:spcAft>
              <a:tabLst>
                <a:tab pos="269875" algn="l"/>
                <a:tab pos="45021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wiązań międzycząsteczkowych paliwa, </a:t>
            </a:r>
          </a:p>
          <a:p>
            <a:pPr algn="just">
              <a:spcAft>
                <a:spcPts val="400"/>
              </a:spcAft>
              <a:tabLst>
                <a:tab pos="269875" algn="l"/>
                <a:tab pos="269875" algn="l"/>
                <a:tab pos="45021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kształtu kanału wypływowego. 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058275" y="7375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/>
          </p:nvPr>
        </p:nvGraphicFramePr>
        <p:xfrm>
          <a:off x="7543800" y="169208"/>
          <a:ext cx="3804753" cy="2062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ównanie" r:id="rId4" imgW="787400" imgH="431800" progId="Equation.3">
                  <p:embed/>
                </p:oleObj>
              </mc:Choice>
              <mc:Fallback>
                <p:oleObj name="Równanie" r:id="rId4" imgW="787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69208"/>
                        <a:ext cx="3804753" cy="20628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rostokąt 5"/>
          <p:cNvSpPr/>
          <p:nvPr/>
        </p:nvSpPr>
        <p:spPr>
          <a:xfrm>
            <a:off x="7729538" y="2538862"/>
            <a:ext cx="4071937" cy="1946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Bef>
                <a:spcPts val="200"/>
              </a:spcBef>
              <a:spcAft>
                <a:spcPts val="200"/>
              </a:spcAft>
              <a:tabLst>
                <a:tab pos="269875" algn="l"/>
              </a:tabLst>
            </a:pP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gdzie:</a:t>
            </a:r>
          </a:p>
          <a:p>
            <a:pPr marL="900113" indent="-900113">
              <a:spcAft>
                <a:spcPts val="0"/>
              </a:spcAft>
              <a:tabLst>
                <a:tab pos="269875" algn="l"/>
                <a:tab pos="54038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k	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współczynnik wypływu stały dla danego wtryskiwacza, </a:t>
            </a:r>
          </a:p>
          <a:p>
            <a:pPr>
              <a:spcAft>
                <a:spcPts val="0"/>
              </a:spcAft>
              <a:tabLst>
                <a:tab pos="269875" algn="l"/>
                <a:tab pos="54038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gęstość wtryskiwanego paliwa, </a:t>
            </a:r>
          </a:p>
          <a:p>
            <a:pPr marL="900113" indent="-900113">
              <a:spcAft>
                <a:spcPts val="0"/>
              </a:spcAft>
              <a:tabLst>
                <a:tab pos="269875" algn="l"/>
                <a:tab pos="540385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pl-PL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l-PL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24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	różnica ciśnienia wtrysku </a:t>
            </a:r>
            <a:r>
              <a:rPr lang="pl-PL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l-PL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wtr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 ciśnienia sprężania 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l-PL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52365" y="1200617"/>
            <a:ext cx="6058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pl-PL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Rys.3.6.</a:t>
            </a:r>
            <a:r>
              <a:rPr lang="pl-PL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Rozpad strugi paliwa  przy wylocie z rozpylacza 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85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1349374"/>
            <a:ext cx="6934206" cy="2393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4149723"/>
            <a:ext cx="6970471" cy="227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1171575" y="214313"/>
            <a:ext cx="9401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Charakterystyki regulacyjne</a:t>
            </a:r>
            <a:endParaRPr lang="pl-PL" sz="28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43900" y="5721488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Charakterystyki regulacyjne na przykładzie silnika Sulzer A25/30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21460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057400" y="342900"/>
            <a:ext cx="7386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Pole pracy silnika</a:t>
            </a:r>
            <a:endParaRPr lang="pl-PL" sz="2800" b="1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66120"/>
            <a:ext cx="6459223" cy="5606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7029450" y="2400300"/>
            <a:ext cx="492918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Przykład pola pracy silnika okrętowego</a:t>
            </a:r>
          </a:p>
          <a:p>
            <a:endParaRPr lang="pl-PL" dirty="0"/>
          </a:p>
          <a:p>
            <a:r>
              <a:rPr lang="pl-PL" sz="2000" dirty="0" smtClean="0"/>
              <a:t>Obszar współpracy silnika i odbiornika – obszar a-b-c-d-e-f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6154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4"/>
            <a:ext cx="5640742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49" y="104773"/>
            <a:ext cx="5351639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49249" y="4629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700"/>
              </a:spcBef>
              <a:spcAft>
                <a:spcPts val="0"/>
              </a:spcAft>
              <a:tabLst>
                <a:tab pos="269875" algn="l"/>
              </a:tabLst>
            </a:pP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3.7.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Wpływ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pl-PL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baseline="-250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wielkość przeciętnej średnicy kropli paliwa </a:t>
            </a:r>
            <a:r>
              <a:rPr lang="pl-PL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l-PL" baseline="-250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692900" y="4629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pl-PL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Rys.3.8.</a:t>
            </a:r>
            <a:r>
              <a:rPr lang="pl-PL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Wpływ ciśnienia wtrysku na dokładność rozpylania 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1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" y="4762"/>
            <a:ext cx="6270107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80456" y="44774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pl-PL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Rys.3.9.</a:t>
            </a:r>
            <a:r>
              <a:rPr lang="pl-PL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Schemat pochodni paliwa wtryskiwanego do cylindra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275" y="131762"/>
            <a:ext cx="4468954" cy="434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/>
          <p:cNvSpPr/>
          <p:nvPr/>
        </p:nvSpPr>
        <p:spPr>
          <a:xfrm>
            <a:off x="6096000" y="44774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pl-PL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Rys. 3.11</a:t>
            </a:r>
            <a:r>
              <a:rPr lang="pl-PL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Zmiany ciśnienia paliwa w okresie wtrysku do cylindra 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7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962525" y="122541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269875" algn="l"/>
              </a:tabLst>
            </a:pPr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Rys. 3.12.</a:t>
            </a: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Zmiany ciśnienia i temperatury czynnika w okresie spalania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226956" y="2720838"/>
            <a:ext cx="66765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I – zwłoka zapłonu (opóźnienie zapłonu)</a:t>
            </a:r>
          </a:p>
          <a:p>
            <a:r>
              <a:rPr lang="pl-PL" sz="2400" dirty="0" smtClean="0"/>
              <a:t>Okres II – szybkie spalanie paliwa</a:t>
            </a:r>
          </a:p>
          <a:p>
            <a:r>
              <a:rPr lang="pl-PL" sz="2400" dirty="0" smtClean="0"/>
              <a:t>Okres III – intensywne wydzielanie ciepła (spalanie paliwa przy stałym ciśnieniu)</a:t>
            </a:r>
          </a:p>
          <a:p>
            <a:r>
              <a:rPr lang="pl-PL" sz="2400" dirty="0" smtClean="0"/>
              <a:t>Okres IV – dopalanie paliwa</a:t>
            </a:r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5413"/>
            <a:ext cx="496252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284686" y="429600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3510915" algn="l"/>
              </a:tabLst>
            </a:pPr>
            <a:r>
              <a:rPr lang="pl-PL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Rys.3.14</a:t>
            </a:r>
            <a:r>
              <a:rPr lang="pl-PL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Wpływ kąta wyprzedzenia wtrysku </a:t>
            </a:r>
            <a:r>
              <a:rPr lang="pl-PL" i="1" dirty="0" smtClean="0">
                <a:latin typeface="Arial" panose="020B0604020202020204" pitchFamily="34" charset="0"/>
                <a:ea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sz="900" i="1" dirty="0" err="1" smtClean="0">
                <a:latin typeface="Arial" panose="020B0604020202020204" pitchFamily="34" charset="0"/>
                <a:ea typeface="Times New Roman" panose="02020603050405020304" pitchFamily="18" charset="0"/>
                <a:sym typeface="Symbol" panose="05050102010706020507" pitchFamily="18" charset="2"/>
              </a:rPr>
              <a:t>ww</a:t>
            </a:r>
            <a:r>
              <a:rPr lang="pl-PL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przebieg ciśnienia spalania 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85" y="194442"/>
            <a:ext cx="6029325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2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931886" y="522514"/>
            <a:ext cx="703942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rgbClr val="FF0000"/>
                </a:solidFill>
              </a:rPr>
              <a:t>Wskaźniki efektywności pracy silnika</a:t>
            </a:r>
          </a:p>
          <a:p>
            <a:endParaRPr lang="pl-PL" sz="3200" b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arenR"/>
            </a:pPr>
            <a:r>
              <a:rPr lang="pl-PL" sz="2400" b="1" dirty="0" smtClean="0"/>
              <a:t>Energetyczne</a:t>
            </a:r>
          </a:p>
          <a:p>
            <a:pPr marL="457200" indent="-457200">
              <a:buAutoNum type="arabicParenR"/>
            </a:pPr>
            <a:r>
              <a:rPr lang="pl-PL" sz="2400" b="1" dirty="0" smtClean="0"/>
              <a:t>Porównawcze</a:t>
            </a:r>
          </a:p>
          <a:p>
            <a:pPr marL="457200" indent="-457200">
              <a:buAutoNum type="arabicParenR"/>
            </a:pPr>
            <a:r>
              <a:rPr lang="pl-PL" sz="2400" b="1" dirty="0" smtClean="0"/>
              <a:t>Eksploatacyjne</a:t>
            </a:r>
          </a:p>
          <a:p>
            <a:endParaRPr lang="pl-PL" sz="2400" b="1" dirty="0"/>
          </a:p>
          <a:p>
            <a:r>
              <a:rPr lang="pl-PL" sz="2400" b="1" dirty="0" smtClean="0"/>
              <a:t>Ad 1) </a:t>
            </a:r>
            <a:r>
              <a:rPr lang="pl-PL" sz="2400" b="1" dirty="0" smtClean="0">
                <a:solidFill>
                  <a:srgbClr val="FF0000"/>
                </a:solidFill>
              </a:rPr>
              <a:t>energetyczne</a:t>
            </a:r>
            <a:r>
              <a:rPr lang="pl-PL" sz="2400" b="1" dirty="0" smtClean="0"/>
              <a:t> </a:t>
            </a:r>
          </a:p>
          <a:p>
            <a:r>
              <a:rPr lang="pl-PL" sz="2400" b="1" dirty="0" smtClean="0"/>
              <a:t>– prędkość obrotowa</a:t>
            </a:r>
          </a:p>
          <a:p>
            <a:r>
              <a:rPr lang="pl-PL" sz="2400" b="1" dirty="0"/>
              <a:t>– </a:t>
            </a:r>
            <a:r>
              <a:rPr lang="pl-PL" sz="2400" b="1" dirty="0" smtClean="0"/>
              <a:t>moc</a:t>
            </a:r>
          </a:p>
          <a:p>
            <a:r>
              <a:rPr lang="pl-PL" sz="2400" b="1" dirty="0" smtClean="0"/>
              <a:t>– średnie </a:t>
            </a:r>
            <a:r>
              <a:rPr lang="pl-PL" sz="2400" b="1" dirty="0"/>
              <a:t>ciśnienie indykowane i </a:t>
            </a:r>
            <a:r>
              <a:rPr lang="pl-PL" sz="2400" b="1" dirty="0" smtClean="0"/>
              <a:t>użyteczne</a:t>
            </a:r>
          </a:p>
          <a:p>
            <a:r>
              <a:rPr lang="pl-PL" sz="2400" b="1" dirty="0" smtClean="0"/>
              <a:t>– moment obrotowy</a:t>
            </a:r>
          </a:p>
          <a:p>
            <a:r>
              <a:rPr lang="pl-PL" sz="2400" b="1" dirty="0" smtClean="0"/>
              <a:t>– sprawność</a:t>
            </a:r>
          </a:p>
          <a:p>
            <a:r>
              <a:rPr lang="pl-PL" sz="2400" b="1" dirty="0" smtClean="0"/>
              <a:t>– jednostkowe zużycie paliwa</a:t>
            </a:r>
          </a:p>
          <a:p>
            <a:endParaRPr lang="pl-PL" sz="2400" b="1" dirty="0" smtClean="0"/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87292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95205" y="234132"/>
            <a:ext cx="730091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FF0000"/>
                </a:solidFill>
              </a:rPr>
              <a:t>Prędkość obrotowa wału korbowego </a:t>
            </a:r>
            <a:r>
              <a:rPr lang="pl-PL" sz="2400" b="1" dirty="0" smtClean="0"/>
              <a:t>n [</a:t>
            </a:r>
            <a:r>
              <a:rPr lang="pl-PL" sz="2400" b="1" dirty="0" err="1" smtClean="0"/>
              <a:t>obr</a:t>
            </a:r>
            <a:r>
              <a:rPr lang="pl-PL" sz="2400" b="1" dirty="0" smtClean="0"/>
              <a:t>/min], [</a:t>
            </a:r>
            <a:r>
              <a:rPr lang="pl-PL" sz="2400" b="1" dirty="0" err="1" smtClean="0"/>
              <a:t>obr</a:t>
            </a:r>
            <a:r>
              <a:rPr lang="pl-PL" sz="2400" b="1" dirty="0" smtClean="0"/>
              <a:t>/s]</a:t>
            </a:r>
          </a:p>
          <a:p>
            <a:endParaRPr lang="pl-PL" sz="2400" b="1" dirty="0"/>
          </a:p>
          <a:p>
            <a:pPr marL="342900" indent="-342900">
              <a:buFontTx/>
              <a:buChar char="-"/>
            </a:pPr>
            <a:r>
              <a:rPr lang="pl-PL" sz="2400" b="1" dirty="0" smtClean="0"/>
              <a:t>Rozruchowa prędkość obrotowa </a:t>
            </a:r>
            <a:r>
              <a:rPr lang="pl-PL" sz="2400" dirty="0" smtClean="0"/>
              <a:t>n</a:t>
            </a:r>
            <a:r>
              <a:rPr lang="pl-PL" sz="2400" baseline="-25000" dirty="0" smtClean="0"/>
              <a:t>r  </a:t>
            </a:r>
            <a:r>
              <a:rPr lang="pl-PL" sz="2400" dirty="0" smtClean="0"/>
              <a:t>(1/3÷1/5)</a:t>
            </a:r>
            <a:r>
              <a:rPr lang="pl-PL" sz="2400" dirty="0" err="1" smtClean="0"/>
              <a:t>n</a:t>
            </a:r>
            <a:r>
              <a:rPr lang="pl-PL" sz="2400" baseline="-25000" dirty="0" err="1" smtClean="0"/>
              <a:t>n</a:t>
            </a:r>
            <a:endParaRPr lang="pl-PL" sz="2400" b="1" dirty="0" smtClean="0"/>
          </a:p>
          <a:p>
            <a:pPr marL="342900" indent="-342900">
              <a:buFontTx/>
              <a:buChar char="-"/>
            </a:pPr>
            <a:r>
              <a:rPr lang="pl-PL" sz="2400" b="1" dirty="0" smtClean="0"/>
              <a:t>Minimalna prędkość obrotowa </a:t>
            </a:r>
            <a:r>
              <a:rPr lang="pl-PL" sz="2400" dirty="0" err="1" smtClean="0"/>
              <a:t>n</a:t>
            </a:r>
            <a:r>
              <a:rPr lang="pl-PL" sz="2400" baseline="-25000" dirty="0" err="1" smtClean="0"/>
              <a:t>min</a:t>
            </a:r>
            <a:endParaRPr lang="pl-PL" sz="2400" b="1" dirty="0" smtClean="0"/>
          </a:p>
          <a:p>
            <a:pPr marL="342900" indent="-342900">
              <a:buFontTx/>
              <a:buChar char="-"/>
            </a:pPr>
            <a:r>
              <a:rPr lang="pl-PL" sz="2400" b="1" dirty="0" smtClean="0"/>
              <a:t>Znamionowa (nominalna) prędkość obrotowa </a:t>
            </a:r>
            <a:r>
              <a:rPr lang="pl-PL" sz="2400" dirty="0" err="1" smtClean="0"/>
              <a:t>n</a:t>
            </a:r>
            <a:r>
              <a:rPr lang="pl-PL" sz="2400" baseline="-25000" dirty="0" err="1" smtClean="0"/>
              <a:t>n</a:t>
            </a:r>
            <a:endParaRPr lang="pl-PL" sz="2400" b="1" dirty="0" smtClean="0"/>
          </a:p>
          <a:p>
            <a:pPr marL="342900" indent="-342900">
              <a:buFontTx/>
              <a:buChar char="-"/>
            </a:pPr>
            <a:r>
              <a:rPr lang="pl-PL" sz="2400" b="1" dirty="0" smtClean="0"/>
              <a:t>Eksploatacyjna prędkość obrotowa </a:t>
            </a:r>
            <a:r>
              <a:rPr lang="pl-PL" sz="2400" dirty="0" err="1" smtClean="0"/>
              <a:t>n</a:t>
            </a:r>
            <a:r>
              <a:rPr lang="pl-PL" sz="2400" baseline="-25000" dirty="0" err="1" smtClean="0"/>
              <a:t>e</a:t>
            </a:r>
            <a:endParaRPr lang="pl-PL" sz="2400" baseline="-25000" dirty="0" smtClean="0"/>
          </a:p>
          <a:p>
            <a:endParaRPr lang="pl-PL" sz="2400" baseline="-25000" dirty="0" smtClean="0"/>
          </a:p>
          <a:p>
            <a:endParaRPr lang="pl-PL" sz="2400" b="1" baseline="-25000" dirty="0"/>
          </a:p>
          <a:p>
            <a:endParaRPr lang="pl-PL" sz="2400" b="1" dirty="0" smtClean="0"/>
          </a:p>
          <a:p>
            <a:r>
              <a:rPr lang="pl-PL" i="1" dirty="0"/>
              <a:t>e</a:t>
            </a:r>
            <a:r>
              <a:rPr lang="pl-PL" i="1" dirty="0" smtClean="0"/>
              <a:t> – </a:t>
            </a:r>
            <a:r>
              <a:rPr lang="pl-PL" dirty="0" smtClean="0"/>
              <a:t>stopień eksploatacyjnego obciążenia silnika</a:t>
            </a:r>
          </a:p>
          <a:p>
            <a:endParaRPr lang="pl-PL" dirty="0" smtClean="0"/>
          </a:p>
          <a:p>
            <a:r>
              <a:rPr lang="pl-PL" sz="2000" dirty="0"/>
              <a:t>Stopień eksploatacyjnego obciążenia silnika przyjmuje się za­zwyczaj w granicach </a:t>
            </a:r>
            <a:r>
              <a:rPr lang="pl-PL" sz="2000" i="1" dirty="0"/>
              <a:t>e</a:t>
            </a:r>
            <a:r>
              <a:rPr lang="pl-PL" sz="2000" dirty="0"/>
              <a:t> </a:t>
            </a:r>
            <a:r>
              <a:rPr lang="pl-PL" sz="2000" dirty="0">
                <a:sym typeface="Symbol" panose="05050102010706020507" pitchFamily="18" charset="2"/>
              </a:rPr>
              <a:t></a:t>
            </a:r>
            <a:r>
              <a:rPr lang="pl-PL" sz="2000" dirty="0"/>
              <a:t> 0,9, a odpowiadająca tym warunkom pręd­kość obrotowa nazywa się prędkością eksploatacyjną mocy trwałej </a:t>
            </a:r>
            <a:r>
              <a:rPr lang="pl-PL" sz="2000" i="1" dirty="0"/>
              <a:t>(</a:t>
            </a:r>
            <a:r>
              <a:rPr lang="pl-PL" sz="2000" i="1" dirty="0" err="1"/>
              <a:t>continous</a:t>
            </a:r>
            <a:r>
              <a:rPr lang="pl-PL" sz="2000" i="1" dirty="0"/>
              <a:t> service rating).</a:t>
            </a:r>
            <a:r>
              <a:rPr lang="pl-PL" sz="2000" dirty="0"/>
              <a:t> </a:t>
            </a:r>
          </a:p>
          <a:p>
            <a:endParaRPr lang="pl-PL" sz="2400" b="1" dirty="0" smtClean="0"/>
          </a:p>
          <a:p>
            <a:pPr marL="342900" indent="-342900">
              <a:buFontTx/>
              <a:buChar char="-"/>
            </a:pPr>
            <a:r>
              <a:rPr lang="pl-PL" sz="2400" b="1" dirty="0" smtClean="0"/>
              <a:t>Maksymalna prędkość obrotowa </a:t>
            </a:r>
            <a:r>
              <a:rPr lang="pl-PL" sz="2400" dirty="0" err="1" smtClean="0"/>
              <a:t>n</a:t>
            </a:r>
            <a:r>
              <a:rPr lang="pl-PL" sz="2400" baseline="-25000" dirty="0" err="1" smtClean="0"/>
              <a:t>max</a:t>
            </a:r>
            <a:r>
              <a:rPr lang="pl-PL" sz="2400" baseline="-25000" dirty="0" smtClean="0"/>
              <a:t> </a:t>
            </a:r>
            <a:r>
              <a:rPr lang="pl-PL" sz="2400" dirty="0" smtClean="0"/>
              <a:t>  (do 1,1n</a:t>
            </a:r>
            <a:r>
              <a:rPr lang="pl-PL" sz="2400" baseline="-25000" dirty="0" smtClean="0"/>
              <a:t>n</a:t>
            </a:r>
            <a:r>
              <a:rPr lang="pl-PL" sz="2400" dirty="0"/>
              <a:t>)</a:t>
            </a:r>
            <a:endParaRPr lang="pl-PL" sz="2400" b="1" dirty="0"/>
          </a:p>
          <a:p>
            <a:endParaRPr lang="pl-PL" sz="2400" dirty="0"/>
          </a:p>
          <a:p>
            <a:endParaRPr lang="pl-PL" sz="2400" b="1" dirty="0"/>
          </a:p>
        </p:txBody>
      </p:sp>
      <p:graphicFrame>
        <p:nvGraphicFramePr>
          <p:cNvPr id="10" name="Obiekt 9"/>
          <p:cNvGraphicFramePr>
            <a:graphicFrameLocks noChangeAspect="1"/>
          </p:cNvGraphicFramePr>
          <p:nvPr>
            <p:extLst/>
          </p:nvPr>
        </p:nvGraphicFramePr>
        <p:xfrm>
          <a:off x="4621546" y="2456341"/>
          <a:ext cx="1932038" cy="713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ównanie" r:id="rId3" imgW="622030" imgH="228501" progId="Equation.3">
                  <p:embed/>
                </p:oleObj>
              </mc:Choice>
              <mc:Fallback>
                <p:oleObj name="Równanie" r:id="rId3" imgW="62203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546" y="2456341"/>
                        <a:ext cx="1932038" cy="7133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147186" y="2908099"/>
            <a:ext cx="168812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7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89428" y="287902"/>
            <a:ext cx="112485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FF0000"/>
                </a:solidFill>
              </a:rPr>
              <a:t>Moc silnika </a:t>
            </a:r>
            <a:r>
              <a:rPr lang="pl-PL" sz="3200" b="1" dirty="0" smtClean="0"/>
              <a:t>N [kW], [W]</a:t>
            </a:r>
          </a:p>
          <a:p>
            <a:pPr marL="457200" indent="-457200" algn="just">
              <a:buFontTx/>
              <a:buChar char="-"/>
            </a:pPr>
            <a:r>
              <a:rPr lang="pl-PL" sz="2800" b="1" dirty="0" smtClean="0"/>
              <a:t>Moc indykowana </a:t>
            </a:r>
            <a:r>
              <a:rPr lang="pl-PL" sz="2800" i="1" dirty="0" smtClean="0"/>
              <a:t>N</a:t>
            </a:r>
            <a:r>
              <a:rPr lang="pl-PL" sz="2800" baseline="-25000" dirty="0" smtClean="0"/>
              <a:t>i</a:t>
            </a:r>
            <a:endParaRPr lang="pl-PL" sz="2800" b="1" dirty="0" smtClean="0"/>
          </a:p>
          <a:p>
            <a:pPr marL="457200" indent="-457200" algn="just">
              <a:buFontTx/>
              <a:buChar char="-"/>
            </a:pPr>
            <a:r>
              <a:rPr lang="pl-PL" sz="2800" b="1" dirty="0" smtClean="0"/>
              <a:t>Moc rozruchowa </a:t>
            </a:r>
            <a:r>
              <a:rPr lang="pl-PL" sz="2800" i="1" dirty="0" smtClean="0"/>
              <a:t>N</a:t>
            </a:r>
            <a:r>
              <a:rPr lang="pl-PL" sz="2800" baseline="-25000" dirty="0" smtClean="0"/>
              <a:t>r</a:t>
            </a:r>
            <a:endParaRPr lang="pl-PL" sz="2800" b="1" dirty="0" smtClean="0"/>
          </a:p>
          <a:p>
            <a:pPr marL="457200" indent="-457200" algn="just">
              <a:buFontTx/>
              <a:buChar char="-"/>
            </a:pPr>
            <a:r>
              <a:rPr lang="pl-PL" sz="2800" b="1" dirty="0" smtClean="0"/>
              <a:t>Moc użyteczna </a:t>
            </a:r>
            <a:r>
              <a:rPr lang="pl-PL" sz="2800" i="1" dirty="0" smtClean="0"/>
              <a:t>N</a:t>
            </a:r>
            <a:r>
              <a:rPr lang="pl-PL" sz="2800" baseline="-25000" dirty="0" smtClean="0"/>
              <a:t>e</a:t>
            </a:r>
            <a:endParaRPr lang="pl-PL" sz="2800" b="1" dirty="0" smtClean="0"/>
          </a:p>
          <a:p>
            <a:pPr marL="457200" indent="-457200" algn="just">
              <a:buFontTx/>
              <a:buChar char="-"/>
            </a:pPr>
            <a:r>
              <a:rPr lang="pl-PL" sz="2800" b="1" dirty="0" smtClean="0"/>
              <a:t>Moc nominalna (znamionowa) </a:t>
            </a:r>
            <a:r>
              <a:rPr lang="pl-PL" sz="2800" i="1" dirty="0" err="1" smtClean="0"/>
              <a:t>N</a:t>
            </a:r>
            <a:r>
              <a:rPr lang="pl-PL" sz="2800" baseline="-25000" dirty="0" err="1"/>
              <a:t>n</a:t>
            </a:r>
            <a:endParaRPr lang="pl-PL" sz="2800" b="1" dirty="0" smtClean="0"/>
          </a:p>
          <a:p>
            <a:pPr marL="457200" indent="-457200" algn="just">
              <a:buFontTx/>
              <a:buChar char="-"/>
            </a:pPr>
            <a:r>
              <a:rPr lang="pl-PL" sz="2800" b="1" dirty="0" smtClean="0"/>
              <a:t>Moc trwała </a:t>
            </a:r>
            <a:r>
              <a:rPr lang="pl-PL" sz="2800" i="1" dirty="0" err="1" smtClean="0"/>
              <a:t>N</a:t>
            </a:r>
            <a:r>
              <a:rPr lang="pl-PL" sz="2800" baseline="-25000" dirty="0" err="1"/>
              <a:t>t</a:t>
            </a:r>
            <a:endParaRPr lang="pl-PL" sz="2800" b="1" dirty="0" smtClean="0"/>
          </a:p>
          <a:p>
            <a:pPr marL="457200" indent="-457200" algn="just">
              <a:buFontTx/>
              <a:buChar char="-"/>
            </a:pPr>
            <a:r>
              <a:rPr lang="pl-PL" sz="2800" b="1" dirty="0" smtClean="0"/>
              <a:t>Moc maksymalna </a:t>
            </a:r>
            <a:r>
              <a:rPr lang="pl-PL" sz="2800" i="1" dirty="0" err="1" smtClean="0"/>
              <a:t>N</a:t>
            </a:r>
            <a:r>
              <a:rPr lang="pl-PL" sz="2800" baseline="-25000" dirty="0" err="1" smtClean="0"/>
              <a:t>max</a:t>
            </a:r>
            <a:endParaRPr lang="pl-PL" sz="2800" baseline="-25000" dirty="0" smtClean="0"/>
          </a:p>
          <a:p>
            <a:pPr marL="457200" indent="-457200" algn="just">
              <a:buFontTx/>
              <a:buChar char="-"/>
            </a:pPr>
            <a:endParaRPr lang="pl-PL" b="1" dirty="0" smtClean="0"/>
          </a:p>
          <a:p>
            <a:r>
              <a:rPr lang="pl-PL" sz="2400" dirty="0"/>
              <a:t>Pracę wykonaną przez silnik </a:t>
            </a:r>
            <a:r>
              <a:rPr lang="pl-PL" sz="2400" i="1" dirty="0"/>
              <a:t>L</a:t>
            </a:r>
            <a:r>
              <a:rPr lang="pl-PL" sz="2400" baseline="-25000" dirty="0"/>
              <a:t>i</a:t>
            </a:r>
            <a:r>
              <a:rPr lang="pl-PL" sz="2400" dirty="0"/>
              <a:t> </a:t>
            </a:r>
            <a:r>
              <a:rPr lang="pl-PL" sz="2400" dirty="0" smtClean="0"/>
              <a:t>[J]nazywa </a:t>
            </a:r>
            <a:r>
              <a:rPr lang="pl-PL" sz="2400" dirty="0"/>
              <a:t>się pracą indykowaną, a odpowiadającą jej moc </a:t>
            </a:r>
            <a:r>
              <a:rPr lang="pl-PL" sz="2400" dirty="0">
                <a:sym typeface="Symbol" panose="05050102010706020507" pitchFamily="18" charset="2"/>
              </a:rPr>
              <a:t></a:t>
            </a:r>
            <a:r>
              <a:rPr lang="pl-PL" sz="2400" dirty="0"/>
              <a:t> mocą indykowaną </a:t>
            </a:r>
            <a:r>
              <a:rPr lang="pl-PL" sz="2400" i="1" dirty="0"/>
              <a:t>N</a:t>
            </a:r>
            <a:r>
              <a:rPr lang="pl-PL" sz="2400" baseline="-25000" dirty="0"/>
              <a:t>i</a:t>
            </a:r>
            <a:r>
              <a:rPr lang="pl-PL" sz="2400" dirty="0"/>
              <a:t>. Moc indykowana </a:t>
            </a:r>
            <a:r>
              <a:rPr lang="pl-PL" sz="2400" i="1" dirty="0"/>
              <a:t>N</a:t>
            </a:r>
            <a:r>
              <a:rPr lang="pl-PL" sz="2400" baseline="-25000" dirty="0"/>
              <a:t>i</a:t>
            </a:r>
            <a:r>
              <a:rPr lang="pl-PL" sz="2400" dirty="0"/>
              <a:t> pomniejszona o moc oporów ruchu (straty) </a:t>
            </a:r>
            <a:r>
              <a:rPr lang="pl-PL" sz="2400" i="1" dirty="0" err="1"/>
              <a:t>N</a:t>
            </a:r>
            <a:r>
              <a:rPr lang="pl-PL" sz="2400" baseline="-25000" dirty="0" err="1"/>
              <a:t>m</a:t>
            </a:r>
            <a:r>
              <a:rPr lang="pl-PL" sz="2400" dirty="0"/>
              <a:t> nazywa się mocą użyteczną lub efektywną </a:t>
            </a:r>
            <a:r>
              <a:rPr lang="pl-PL" sz="2400" i="1" dirty="0"/>
              <a:t>N</a:t>
            </a:r>
            <a:r>
              <a:rPr lang="pl-PL" sz="2400" baseline="-25000" dirty="0"/>
              <a:t>e</a:t>
            </a:r>
            <a:r>
              <a:rPr lang="pl-PL" sz="2400" dirty="0" smtClean="0"/>
              <a:t>.</a:t>
            </a:r>
          </a:p>
          <a:p>
            <a:endParaRPr lang="pl-PL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7714" y="4789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/>
          </p:nvPr>
        </p:nvGraphicFramePr>
        <p:xfrm>
          <a:off x="504825" y="5295900"/>
          <a:ext cx="22717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Równanie" r:id="rId3" imgW="672840" imgH="228600" progId="Equation.3">
                  <p:embed/>
                </p:oleObj>
              </mc:Choice>
              <mc:Fallback>
                <p:oleObj name="Równanie" r:id="rId3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5295900"/>
                        <a:ext cx="2271713" cy="766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46629" y="5892799"/>
            <a:ext cx="247710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/>
          </p:nvPr>
        </p:nvGraphicFramePr>
        <p:xfrm>
          <a:off x="3397250" y="5111750"/>
          <a:ext cx="2020887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Równanie" r:id="rId5" imgW="736560" imgH="393480" progId="Equation.3">
                  <p:embed/>
                </p:oleObj>
              </mc:Choice>
              <mc:Fallback>
                <p:oleObj name="Równanie" r:id="rId5" imgW="736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5111750"/>
                        <a:ext cx="2020887" cy="1082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270170" y="5023504"/>
            <a:ext cx="2591183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0" name="Obiekt 9"/>
          <p:cNvGraphicFramePr>
            <a:graphicFrameLocks noChangeAspect="1"/>
          </p:cNvGraphicFramePr>
          <p:nvPr>
            <p:extLst/>
          </p:nvPr>
        </p:nvGraphicFramePr>
        <p:xfrm>
          <a:off x="5893122" y="4984750"/>
          <a:ext cx="266700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ównanie" r:id="rId7" imgW="876240" imgH="393480" progId="Equation.3">
                  <p:embed/>
                </p:oleObj>
              </mc:Choice>
              <mc:Fallback>
                <p:oleObj name="Równanie" r:id="rId7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3122" y="4984750"/>
                        <a:ext cx="2667000" cy="120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Prostokąt 10"/>
          <p:cNvSpPr/>
          <p:nvPr/>
        </p:nvSpPr>
        <p:spPr>
          <a:xfrm>
            <a:off x="8881024" y="5304660"/>
            <a:ext cx="24537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pl-PL" sz="32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pl-PL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pl-PL" sz="32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pl-P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pl-PL" sz="3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pl-PL" sz="32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pl-PL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80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849</Words>
  <Application>Microsoft Office PowerPoint</Application>
  <PresentationFormat>Panoramiczny</PresentationFormat>
  <Paragraphs>138</Paragraphs>
  <Slides>21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Równanie</vt:lpstr>
      <vt:lpstr>Proces wtrysku i spalania Wskaźniki energetyczne silników okrętowych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wtrysku i spalania, wskaźniki energetyczne silników okrętowych</dc:title>
  <dc:creator>Kazek</dc:creator>
  <cp:lastModifiedBy>Kazek</cp:lastModifiedBy>
  <cp:revision>3</cp:revision>
  <dcterms:created xsi:type="dcterms:W3CDTF">2020-04-01T12:56:17Z</dcterms:created>
  <dcterms:modified xsi:type="dcterms:W3CDTF">2020-05-05T18:24:32Z</dcterms:modified>
</cp:coreProperties>
</file>