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1" r:id="rId2"/>
    <p:sldId id="287" r:id="rId3"/>
    <p:sldId id="300" r:id="rId4"/>
    <p:sldId id="288" r:id="rId5"/>
    <p:sldId id="289" r:id="rId6"/>
    <p:sldId id="257" r:id="rId7"/>
    <p:sldId id="290" r:id="rId8"/>
    <p:sldId id="291" r:id="rId9"/>
    <p:sldId id="292" r:id="rId10"/>
    <p:sldId id="293" r:id="rId11"/>
    <p:sldId id="302" r:id="rId12"/>
    <p:sldId id="294" r:id="rId13"/>
    <p:sldId id="295" r:id="rId14"/>
    <p:sldId id="296" r:id="rId15"/>
    <p:sldId id="297" r:id="rId16"/>
    <p:sldId id="298" r:id="rId17"/>
    <p:sldId id="299" r:id="rId18"/>
    <p:sldId id="303" r:id="rId1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8" autoAdjust="0"/>
    <p:restoredTop sz="94660"/>
  </p:normalViewPr>
  <p:slideViewPr>
    <p:cSldViewPr snapToGrid="0">
      <p:cViewPr varScale="1">
        <p:scale>
          <a:sx n="67" d="100"/>
          <a:sy n="67" d="100"/>
        </p:scale>
        <p:origin x="69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89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43E1D-BCF0-4647-9D80-4C6C86B02B13}" type="datetimeFigureOut">
              <a:rPr lang="pl-PL" smtClean="0"/>
              <a:t>2020-05-11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26C94-44AD-460F-B44D-737AA39CB3C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09660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43E1D-BCF0-4647-9D80-4C6C86B02B13}" type="datetimeFigureOut">
              <a:rPr lang="pl-PL" smtClean="0"/>
              <a:t>2020-05-11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26C94-44AD-460F-B44D-737AA39CB3C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8452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43E1D-BCF0-4647-9D80-4C6C86B02B13}" type="datetimeFigureOut">
              <a:rPr lang="pl-PL" smtClean="0"/>
              <a:t>2020-05-11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26C94-44AD-460F-B44D-737AA39CB3C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99137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43E1D-BCF0-4647-9D80-4C6C86B02B13}" type="datetimeFigureOut">
              <a:rPr lang="pl-PL" smtClean="0"/>
              <a:t>2020-05-11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26C94-44AD-460F-B44D-737AA39CB3C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7473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43E1D-BCF0-4647-9D80-4C6C86B02B13}" type="datetimeFigureOut">
              <a:rPr lang="pl-PL" smtClean="0"/>
              <a:t>2020-05-11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26C94-44AD-460F-B44D-737AA39CB3C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96326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43E1D-BCF0-4647-9D80-4C6C86B02B13}" type="datetimeFigureOut">
              <a:rPr lang="pl-PL" smtClean="0"/>
              <a:t>2020-05-11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26C94-44AD-460F-B44D-737AA39CB3C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00559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43E1D-BCF0-4647-9D80-4C6C86B02B13}" type="datetimeFigureOut">
              <a:rPr lang="pl-PL" smtClean="0"/>
              <a:t>2020-05-11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26C94-44AD-460F-B44D-737AA39CB3C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58639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43E1D-BCF0-4647-9D80-4C6C86B02B13}" type="datetimeFigureOut">
              <a:rPr lang="pl-PL" smtClean="0"/>
              <a:t>2020-05-11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26C94-44AD-460F-B44D-737AA39CB3C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01289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43E1D-BCF0-4647-9D80-4C6C86B02B13}" type="datetimeFigureOut">
              <a:rPr lang="pl-PL" smtClean="0"/>
              <a:t>2020-05-11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26C94-44AD-460F-B44D-737AA39CB3C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03793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43E1D-BCF0-4647-9D80-4C6C86B02B13}" type="datetimeFigureOut">
              <a:rPr lang="pl-PL" smtClean="0"/>
              <a:t>2020-05-11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26C94-44AD-460F-B44D-737AA39CB3C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26098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43E1D-BCF0-4647-9D80-4C6C86B02B13}" type="datetimeFigureOut">
              <a:rPr lang="pl-PL" smtClean="0"/>
              <a:t>2020-05-11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26C94-44AD-460F-B44D-737AA39CB3C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69323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543E1D-BCF0-4647-9D80-4C6C86B02B13}" type="datetimeFigureOut">
              <a:rPr lang="pl-PL" smtClean="0"/>
              <a:t>2020-05-11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326C94-44AD-460F-B44D-737AA39CB3C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88694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0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1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2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3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1685925" y="1228725"/>
            <a:ext cx="94583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600" dirty="0" smtClean="0"/>
              <a:t>Wymiana ładunku w okrętowych silnikach tłokowych dwu- i czterosuwowych</a:t>
            </a:r>
            <a:endParaRPr lang="pl-PL" sz="3600" dirty="0"/>
          </a:p>
        </p:txBody>
      </p:sp>
    </p:spTree>
    <p:extLst>
      <p:ext uri="{BB962C8B-B14F-4D97-AF65-F5344CB8AC3E}">
        <p14:creationId xmlns:p14="http://schemas.microsoft.com/office/powerpoint/2010/main" val="3417954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604157" y="5218793"/>
            <a:ext cx="1139734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i="1" dirty="0"/>
              <a:t>Zmiany ciśnienia w cylindrze silnika dwusuwowego w okresie wylotu i przepłukania cylindra silnika 6RTA 62. Uskok na wykresie przy </a:t>
            </a:r>
            <a:r>
              <a:rPr lang="pl-PL" sz="2400" i="1" dirty="0" smtClean="0"/>
              <a:t>ciśnieniu 6 bar </a:t>
            </a:r>
            <a:r>
              <a:rPr lang="pl-PL" sz="2400" i="1" dirty="0"/>
              <a:t>na osi poziomej ok.110 </a:t>
            </a:r>
            <a:r>
              <a:rPr lang="pl-PL" sz="2400" i="1" baseline="30000" dirty="0" err="1"/>
              <a:t>o</a:t>
            </a:r>
            <a:r>
              <a:rPr lang="pl-PL" sz="2400" i="1" dirty="0" err="1"/>
              <a:t>OWK</a:t>
            </a:r>
            <a:r>
              <a:rPr lang="pl-PL" sz="2400" i="1" dirty="0"/>
              <a:t>. Wymiana ładunku przy średnim ciśnieniu ok. 0,5 bar, wahania </a:t>
            </a:r>
            <a:r>
              <a:rPr lang="pl-PL" sz="2400" i="1" dirty="0" smtClean="0"/>
              <a:t>ciśnienia </a:t>
            </a:r>
            <a:r>
              <a:rPr lang="pl-PL" sz="2400" i="1" dirty="0"/>
              <a:t>w czasie wymiany w granicach 0,4 do 0,7 bar. Początek sprężania ok. 265 </a:t>
            </a:r>
            <a:r>
              <a:rPr lang="pl-PL" sz="2400" i="1" dirty="0" err="1"/>
              <a:t>oOWK</a:t>
            </a:r>
            <a:r>
              <a:rPr lang="pl-PL" sz="2400" i="1" dirty="0"/>
              <a:t>. </a:t>
            </a:r>
            <a:endParaRPr lang="pl-PL" sz="2400" dirty="0"/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9250" y="0"/>
            <a:ext cx="8696325" cy="5229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059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600075" y="1385888"/>
            <a:ext cx="1078706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 smtClean="0"/>
              <a:t>Proces wymiany ładunku charakteryzuje się stosując cztery podstawowe współczynniki (wskaźniki):</a:t>
            </a:r>
          </a:p>
          <a:p>
            <a:endParaRPr lang="pl-PL" sz="3200" b="1" dirty="0" smtClean="0"/>
          </a:p>
          <a:p>
            <a:pPr marL="342900" indent="-342900">
              <a:buAutoNum type="arabicPeriod"/>
            </a:pPr>
            <a:r>
              <a:rPr lang="pl-PL" sz="3200" dirty="0" smtClean="0"/>
              <a:t>Współczynnik przepłukania</a:t>
            </a:r>
          </a:p>
          <a:p>
            <a:pPr marL="342900" indent="-342900">
              <a:buAutoNum type="arabicPeriod"/>
            </a:pPr>
            <a:r>
              <a:rPr lang="pl-PL" sz="3200" dirty="0" smtClean="0"/>
              <a:t>Jednostkowe zużycie powietrza</a:t>
            </a:r>
          </a:p>
          <a:p>
            <a:pPr marL="342900" indent="-342900">
              <a:buAutoNum type="arabicPeriod"/>
            </a:pPr>
            <a:r>
              <a:rPr lang="pl-PL" sz="3200" dirty="0" smtClean="0"/>
              <a:t>Współczynnik reszty spalin</a:t>
            </a:r>
          </a:p>
          <a:p>
            <a:pPr marL="342900" indent="-342900">
              <a:buAutoNum type="arabicPeriod"/>
            </a:pPr>
            <a:r>
              <a:rPr lang="pl-PL" sz="3200" dirty="0" smtClean="0"/>
              <a:t>Współczynnik napełnienia</a:t>
            </a:r>
            <a:endParaRPr lang="pl-PL" sz="3200" dirty="0"/>
          </a:p>
        </p:txBody>
      </p:sp>
    </p:spTree>
    <p:extLst>
      <p:ext uri="{BB962C8B-B14F-4D97-AF65-F5344CB8AC3E}">
        <p14:creationId xmlns:p14="http://schemas.microsoft.com/office/powerpoint/2010/main" val="13657782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61937" y="0"/>
            <a:ext cx="11930063" cy="4616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</a:tabLst>
            </a:pPr>
            <a:r>
              <a:rPr kumimoji="0" lang="pl-PL" altLang="pl-PL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Wskaźniki procesu wymiany czynnika roboczego</a:t>
            </a:r>
            <a:endParaRPr kumimoji="0" lang="en-GB" altLang="pl-PL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</a:tabLst>
            </a:pPr>
            <a:r>
              <a:rPr kumimoji="0" lang="pl-PL" altLang="pl-PL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	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</a:tabLst>
            </a:pPr>
            <a:r>
              <a:rPr kumimoji="0" lang="pl-PL" altLang="pl-P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Proces wymiany czynnika roboczego ocenia się za pomocą wskaźników porównawczych, do których należą współczynniki: prze­płukania, reszty spalin, napełnienia i ilości powietrza ładującego, zwanego również sumarycznym współczynnikiem nadmiaru powietrza. </a:t>
            </a:r>
            <a:endParaRPr kumimoji="0" lang="pl-PL" altLang="pl-PL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</a:tabLst>
            </a:pPr>
            <a:r>
              <a:rPr kumimoji="0" lang="pl-PL" altLang="pl-P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W procesie wymiany czynnika roboczego zmieniają się takie wielkości, jak masa spalin w cylindrze </a:t>
            </a:r>
            <a:r>
              <a:rPr kumimoji="0" lang="pl-PL" altLang="pl-PL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</a:t>
            </a:r>
            <a:r>
              <a:rPr kumimoji="0" lang="pl-PL" altLang="pl-PL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</a:t>
            </a:r>
            <a:r>
              <a:rPr kumimoji="0" lang="pl-PL" altLang="pl-P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masa doprowadzanego do cylindra świeżego powietrza </a:t>
            </a:r>
            <a:r>
              <a:rPr kumimoji="0" lang="pl-PL" altLang="pl-PL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</a:t>
            </a:r>
            <a:r>
              <a:rPr kumimoji="0" lang="pl-PL" altLang="pl-PL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</a:t>
            </a:r>
            <a:r>
              <a:rPr kumimoji="0" lang="pl-PL" altLang="pl-P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oraz masa powietrza zamkniętego w cylindrze </a:t>
            </a:r>
            <a:r>
              <a:rPr kumimoji="0" lang="pl-PL" altLang="pl-PL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</a:t>
            </a:r>
            <a:r>
              <a:rPr kumimoji="0" lang="pl-PL" altLang="pl-PL" sz="24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</a:t>
            </a:r>
            <a:r>
              <a:rPr kumimoji="0" lang="pl-PL" altLang="pl-P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Relacje pomiędzy tymi wielkościami pozwalają na ocenę procesu wymiany czynnika.  </a:t>
            </a:r>
            <a:endParaRPr kumimoji="0" lang="pl-PL" altLang="pl-PL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</a:tabLst>
            </a:pPr>
            <a:endParaRPr kumimoji="0" lang="pl-PL" altLang="pl-PL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</a:tabLst>
            </a:pPr>
            <a:r>
              <a:rPr kumimoji="0" lang="pl-PL" altLang="pl-PL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Współczynnik przepłukania</a:t>
            </a:r>
            <a:r>
              <a:rPr kumimoji="0" lang="pl-PL" altLang="pl-P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wyznacza się z zależności: </a:t>
            </a:r>
            <a:endParaRPr kumimoji="0" lang="pl-PL" altLang="pl-PL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</a:tabLst>
            </a:pP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" name="Obi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0080911"/>
              </p:ext>
            </p:extLst>
          </p:nvPr>
        </p:nvGraphicFramePr>
        <p:xfrm>
          <a:off x="4328532" y="4616648"/>
          <a:ext cx="1785957" cy="13394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Równanie" r:id="rId3" imgW="609600" imgH="457200" progId="Equation.3">
                  <p:embed/>
                </p:oleObj>
              </mc:Choice>
              <mc:Fallback>
                <p:oleObj name="Równanie" r:id="rId3" imgW="609600" imgH="4572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8532" y="4616648"/>
                        <a:ext cx="1785957" cy="133946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346790" y="5513168"/>
            <a:ext cx="9249648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</a:tabLst>
            </a:pPr>
            <a:r>
              <a:rPr kumimoji="0" lang="pl-PL" altLang="pl-PL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                                	</a:t>
            </a:r>
            <a:endParaRPr kumimoji="0" lang="pl-PL" altLang="pl-PL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</a:tabLst>
            </a:pPr>
            <a:r>
              <a:rPr kumimoji="0" lang="pl-PL" altLang="pl-P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gdzie: </a:t>
            </a:r>
            <a:endParaRPr kumimoji="0" lang="pl-PL" altLang="pl-PL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</a:tabLst>
            </a:pPr>
            <a:r>
              <a:rPr kumimoji="0" lang="pl-PL" altLang="pl-P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	</a:t>
            </a:r>
            <a:r>
              <a:rPr kumimoji="0" lang="pl-PL" altLang="pl-PL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m</a:t>
            </a:r>
            <a:r>
              <a:rPr kumimoji="0" lang="pl-PL" altLang="pl-PL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d</a:t>
            </a:r>
            <a:r>
              <a:rPr kumimoji="0" lang="pl-PL" altLang="pl-P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– masa powietrza doprowadzonego do cylind</a:t>
            </a:r>
            <a:r>
              <a:rPr kumimoji="0" lang="pl-PL" altLang="pl-PL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r</a:t>
            </a:r>
            <a:r>
              <a:rPr kumimoji="0" lang="pl-PL" altLang="pl-P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a w czasie jednego cyklu roboczego,</a:t>
            </a:r>
            <a:endParaRPr kumimoji="0" lang="pl-PL" altLang="pl-PL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</a:tabLst>
            </a:pPr>
            <a:r>
              <a:rPr kumimoji="0" lang="pl-PL" altLang="pl-P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	</a:t>
            </a:r>
            <a:r>
              <a:rPr kumimoji="0" lang="pl-PL" altLang="pl-PL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m</a:t>
            </a:r>
            <a:r>
              <a:rPr kumimoji="0" lang="pl-PL" altLang="pl-PL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p</a:t>
            </a:r>
            <a:r>
              <a:rPr kumimoji="0" lang="pl-PL" altLang="pl-P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– masa powietrza zamkniętego w przestrzeni roboczej cylindra</a:t>
            </a:r>
            <a:r>
              <a:rPr kumimoji="0" lang="pl-PL" altLang="pl-P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mbol" panose="05050102010706020507" pitchFamily="18" charset="2"/>
                <a:ea typeface="Times New Roman" panose="02020603050405020304" pitchFamily="18" charset="0"/>
              </a:rPr>
              <a:t>. </a:t>
            </a:r>
            <a:endParaRPr kumimoji="0" lang="pl-PL" altLang="pl-PL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897148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57176" y="0"/>
            <a:ext cx="11758612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0"/>
              </a:spcAft>
              <a:tabLst>
                <a:tab pos="269875" algn="l"/>
              </a:tabLst>
            </a:pPr>
            <a:r>
              <a:rPr lang="pl-P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Wartość tego współczynnika zależy przede wszystkim od systemu płukania, decydującego o skuteczności wypierania spalin przez po­wietrze, czyli od skuteczności tak zwanego "tłoka powietrznego". Wartość współczynnika </a:t>
            </a:r>
            <a:r>
              <a:rPr lang="pl-PL" sz="2800" i="1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pl-PL" sz="28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pl-P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jest tym mniejsza, im lepszy jest system przepłukania. Im większa jest wartość współczynnika </a:t>
            </a:r>
            <a:r>
              <a:rPr lang="pl-PL" sz="2800" i="1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pl-PL" sz="28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pl-P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tym większy jest rozchód powietrza na przepłukanie i tym większe są straty energii na napęd sprężarek. </a:t>
            </a:r>
            <a:r>
              <a:rPr lang="pl-PL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 warunkach idealnych </a:t>
            </a:r>
            <a:r>
              <a:rPr lang="pl-PL" sz="28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pl-PL" sz="2800" baseline="-25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 </a:t>
            </a:r>
            <a:r>
              <a:rPr lang="pl-PL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=1</a:t>
            </a:r>
            <a:r>
              <a:rPr lang="pl-P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  <a:tabLst>
                <a:tab pos="269875" algn="l"/>
              </a:tabLst>
            </a:pPr>
            <a:r>
              <a:rPr lang="pl-P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W dwusuwowych silnikach spalinowych bez doładowania współczynnik przepłukania wynosi </a:t>
            </a:r>
            <a:r>
              <a:rPr lang="pl-PL" sz="28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pl-PL" sz="2800" baseline="-25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pl-PL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=1,15</a:t>
            </a:r>
            <a:r>
              <a:rPr lang="pl-PL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</a:t>
            </a:r>
            <a:r>
              <a:rPr lang="pl-PL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1,25</a:t>
            </a:r>
            <a:r>
              <a:rPr lang="pl-PL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pl-P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W silnikach z doładowaniem zwiększone ciśnienie powietrza płuczącego powo­duje wzrost współczynnika </a:t>
            </a:r>
            <a:r>
              <a:rPr lang="pl-PL" sz="2800" i="1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pl-PL" sz="28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pl-P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do wartości </a:t>
            </a:r>
            <a:r>
              <a:rPr lang="pl-PL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1,6 </a:t>
            </a:r>
            <a:r>
              <a:rPr lang="pl-PL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</a:t>
            </a:r>
            <a:r>
              <a:rPr lang="pl-PL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l-PL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1,65</a:t>
            </a:r>
            <a:r>
              <a:rPr lang="pl-PL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pl-P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Ta zwiększona wartość współczynnika sprawia, że następuje zmniej­szenie temperatury ścianek komory spalania, a tym samym obniżenie obciążeń cieplnych tych elementów. W omawianych silnikach ciśnie­nie płuczące odgrywa rolę czynnika chłodzącego ścianki komory spalania. W silnikach czterosuwowych przepłukanie cylindra jest bar­dziej doskonałe, a współczynnik przepłukania osiąga mniejsze war­tości: </a:t>
            </a:r>
            <a:r>
              <a:rPr lang="pl-PL" sz="28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pl-PL" sz="2800" baseline="-25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pl-PL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=1</a:t>
            </a:r>
            <a:r>
              <a:rPr lang="pl-PL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</a:t>
            </a:r>
            <a:r>
              <a:rPr lang="pl-PL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1,2. </a:t>
            </a:r>
            <a:endParaRPr lang="pl-PL" sz="2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2460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-34601"/>
            <a:ext cx="11744325" cy="2231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</a:tabLst>
            </a:pPr>
            <a:endParaRPr kumimoji="0" lang="pl-PL" altLang="pl-PL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</a:tabLst>
            </a:pPr>
            <a:r>
              <a:rPr lang="pl-PL" altLang="pl-PL" sz="2800" b="1" dirty="0" smtClean="0">
                <a:ea typeface="Times New Roman" panose="02020603050405020304" pitchFamily="18" charset="0"/>
              </a:rPr>
              <a:t>Jednostkowe zużycie powietrza</a:t>
            </a:r>
            <a:endParaRPr lang="pl-PL" altLang="pl-PL" sz="2800" b="1" dirty="0"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</a:tabLst>
            </a:pPr>
            <a:endParaRPr kumimoji="0" lang="pl-PL" altLang="pl-PL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</a:tabLst>
            </a:pPr>
            <a:r>
              <a:rPr kumimoji="0" lang="pl-PL" altLang="pl-PL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Straty powietrza na przepłukanie i napełnienie cylindra ocenia się na podstawie jednostkowego zużycia powietrza </a:t>
            </a:r>
            <a:r>
              <a:rPr kumimoji="0" lang="pl-PL" altLang="pl-PL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</a:t>
            </a:r>
            <a:r>
              <a:rPr kumimoji="0" lang="pl-PL" altLang="pl-PL" sz="28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</a:t>
            </a:r>
            <a:r>
              <a:rPr kumimoji="0" lang="pl-PL" altLang="pl-PL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 </a:t>
            </a:r>
            <a:endParaRPr kumimoji="0" lang="pl-PL" altLang="pl-PL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</a:tabLst>
            </a:pPr>
            <a:endParaRPr kumimoji="0" lang="pl-PL" altLang="pl-P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" name="Obi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5212990"/>
              </p:ext>
            </p:extLst>
          </p:nvPr>
        </p:nvGraphicFramePr>
        <p:xfrm>
          <a:off x="4229099" y="2196779"/>
          <a:ext cx="1977274" cy="14751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Równanie" r:id="rId3" imgW="596641" imgH="444307" progId="Equation.3">
                  <p:embed/>
                </p:oleObj>
              </mc:Choice>
              <mc:Fallback>
                <p:oleObj name="Równanie" r:id="rId3" imgW="596641" imgH="444307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9099" y="2196779"/>
                        <a:ext cx="1977274" cy="147510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61306" y="3440609"/>
            <a:ext cx="11875367" cy="15388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</a:tabLst>
            </a:pPr>
            <a:r>
              <a:rPr kumimoji="0" lang="pl-PL" altLang="pl-PL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                             	</a:t>
            </a:r>
            <a:endParaRPr kumimoji="0" lang="pl-PL" altLang="pl-PL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</a:tabLst>
            </a:pPr>
            <a:r>
              <a:rPr kumimoji="0" lang="pl-PL" altLang="pl-PL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Wartość tego wskaźnika wynosi: </a:t>
            </a:r>
            <a:endParaRPr kumimoji="0" lang="pl-PL" altLang="pl-PL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</a:tabLst>
            </a:pPr>
            <a:r>
              <a:rPr kumimoji="0" lang="pl-PL" altLang="pl-PL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	- dla silników dwusuwowych, wolno­obrotowych - 7,5 </a:t>
            </a:r>
            <a:r>
              <a:rPr kumimoji="0" lang="pl-PL" altLang="pl-PL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</a:t>
            </a:r>
            <a:r>
              <a:rPr kumimoji="0" lang="pl-PL" altLang="pl-PL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10,0 [kg/kWh] </a:t>
            </a:r>
            <a:endParaRPr kumimoji="0" lang="pl-PL" altLang="pl-PL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sym typeface="Symbol" panose="05050102010706020507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</a:tabLst>
            </a:pPr>
            <a:r>
              <a:rPr kumimoji="0" lang="pl-PL" altLang="pl-PL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	- </a:t>
            </a:r>
            <a:r>
              <a:rPr kumimoji="0" lang="pl-PL" altLang="pl-PL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dla silników czterosuwowych, </a:t>
            </a:r>
            <a:r>
              <a:rPr kumimoji="0" lang="pl-PL" altLang="pl-PL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średnio­obrotowych</a:t>
            </a:r>
            <a:r>
              <a:rPr kumimoji="0" lang="pl-PL" altLang="pl-PL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 - 6,5 </a:t>
            </a:r>
            <a:r>
              <a:rPr kumimoji="0" lang="pl-PL" altLang="pl-PL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8,2</a:t>
            </a:r>
            <a:r>
              <a:rPr kumimoji="0" lang="pl-PL" altLang="pl-PL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  [kg/kWh] </a:t>
            </a:r>
          </a:p>
        </p:txBody>
      </p:sp>
    </p:spTree>
    <p:extLst>
      <p:ext uri="{BB962C8B-B14F-4D97-AF65-F5344CB8AC3E}">
        <p14:creationId xmlns:p14="http://schemas.microsoft.com/office/powerpoint/2010/main" val="41454691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66700" y="88900"/>
            <a:ext cx="11658600" cy="189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0"/>
              </a:spcAft>
              <a:tabLst>
                <a:tab pos="269875" algn="l"/>
              </a:tabLst>
            </a:pPr>
            <a:r>
              <a:rPr lang="pl-PL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Współczynnik reszty spalin</a:t>
            </a:r>
            <a:r>
              <a:rPr lang="pl-P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pl-PL" sz="28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  <a:tabLst>
                <a:tab pos="269875" algn="l"/>
              </a:tabLst>
            </a:pPr>
            <a:r>
              <a:rPr lang="pl-PL" sz="2800" i="1" dirty="0" smtClean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</a:t>
            </a:r>
            <a:r>
              <a:rPr lang="pl-PL" sz="28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pl-P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stanowi kryterium ilościowe doskonałości procesu przepłukania, opróżnienia go ze spalin i </a:t>
            </a:r>
            <a:r>
              <a:rPr lang="pl-PL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na­pełnienia </a:t>
            </a:r>
            <a:r>
              <a:rPr lang="pl-P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świeżym ładunkiem powietrza. Wartość tego współczynnika określa zależność:</a:t>
            </a:r>
            <a:endParaRPr lang="pl-PL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483100" y="1994952"/>
            <a:ext cx="3043048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graphicFrame>
        <p:nvGraphicFramePr>
          <p:cNvPr id="4" name="Obi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4848591"/>
              </p:ext>
            </p:extLst>
          </p:nvPr>
        </p:nvGraphicFramePr>
        <p:xfrm>
          <a:off x="4483101" y="1994953"/>
          <a:ext cx="2082800" cy="16389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Równanie" r:id="rId3" imgW="583947" imgH="457002" progId="Equation.3">
                  <p:embed/>
                </p:oleObj>
              </mc:Choice>
              <mc:Fallback>
                <p:oleObj name="Równanie" r:id="rId3" imgW="583947" imgH="457002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3101" y="1994953"/>
                        <a:ext cx="2082800" cy="163892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Prostokąt 4"/>
          <p:cNvSpPr/>
          <p:nvPr/>
        </p:nvSpPr>
        <p:spPr>
          <a:xfrm>
            <a:off x="1435100" y="4073436"/>
            <a:ext cx="93726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  <a:tabLst>
                <a:tab pos="269875" algn="l"/>
              </a:tabLst>
            </a:pPr>
            <a:r>
              <a:rPr lang="pl-PL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gdzie: </a:t>
            </a:r>
          </a:p>
          <a:p>
            <a:pPr>
              <a:spcAft>
                <a:spcPts val="0"/>
              </a:spcAft>
              <a:tabLst>
                <a:tab pos="269875" algn="l"/>
              </a:tabLst>
            </a:pPr>
            <a:r>
              <a:rPr lang="pl-PL" sz="2000" i="1" dirty="0">
                <a:latin typeface="Symbol" panose="05050102010706020507" pitchFamily="18" charset="2"/>
                <a:ea typeface="Times New Roman" panose="02020603050405020304" pitchFamily="18" charset="0"/>
              </a:rPr>
              <a:t>	</a:t>
            </a:r>
            <a:r>
              <a:rPr lang="pl-PL" sz="20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pl-PL" sz="2000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pl-PL" sz="20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l-PL" sz="2000" baseline="-25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pl-PL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masa </a:t>
            </a:r>
            <a:r>
              <a:rPr lang="pl-PL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spalin pozostałych w przestrzeni roboczej po poprzednim cyklu pracy, </a:t>
            </a:r>
          </a:p>
          <a:p>
            <a:pPr>
              <a:spcAft>
                <a:spcPts val="0"/>
              </a:spcAft>
              <a:tabLst>
                <a:tab pos="269875" algn="l"/>
              </a:tabLst>
            </a:pPr>
            <a:r>
              <a:rPr lang="pl-PL" sz="2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pl-PL" sz="20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pl-PL" sz="2000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pl-PL" sz="20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l-PL" sz="2000" baseline="-25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pl-PL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masa </a:t>
            </a:r>
            <a:r>
              <a:rPr lang="pl-PL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świeżego ładunku. </a:t>
            </a:r>
            <a:endParaRPr lang="pl-PL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23015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66700" y="188943"/>
            <a:ext cx="117983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tabLst>
                <a:tab pos="269875" algn="l"/>
              </a:tabLst>
            </a:pPr>
            <a:r>
              <a:rPr lang="pl-PL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Współczynnik </a:t>
            </a:r>
            <a:r>
              <a:rPr lang="pl-P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reszty spalin </a:t>
            </a:r>
            <a:r>
              <a:rPr lang="pl-PL" sz="2800" i="1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</a:t>
            </a:r>
            <a:r>
              <a:rPr lang="pl-PL" sz="28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pl-P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zależy od skuteczności prze­płukania. Im mniejsza jest wartość tego współczynnika, tym mniej spalin pozostaje w przestrzeni roboczej po poprzednim cyklu pracy i tym doskonalsze jest przepłukanie cylindra. Według danych do­świadczalnych średnie wartości współczynnika </a:t>
            </a:r>
            <a:r>
              <a:rPr lang="pl-PL" sz="28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</a:t>
            </a:r>
            <a:r>
              <a:rPr lang="pl-PL" sz="28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pl-P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wynoszą dla silników: </a:t>
            </a:r>
          </a:p>
          <a:p>
            <a:pPr>
              <a:spcAft>
                <a:spcPts val="0"/>
              </a:spcAft>
              <a:tabLst>
                <a:tab pos="269875" algn="l"/>
              </a:tabLst>
            </a:pPr>
            <a:r>
              <a:rPr lang="pl-P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 czterosuwowych bez doładowania: </a:t>
            </a:r>
            <a:r>
              <a:rPr lang="pl-PL" sz="28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</a:t>
            </a:r>
            <a:r>
              <a:rPr lang="pl-PL" sz="28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pl-P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0,04 </a:t>
            </a:r>
            <a:r>
              <a:rPr lang="pl-PL" sz="28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</a:t>
            </a:r>
            <a:r>
              <a:rPr lang="pl-P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0,06, </a:t>
            </a:r>
          </a:p>
          <a:p>
            <a:pPr>
              <a:spcAft>
                <a:spcPts val="0"/>
              </a:spcAft>
              <a:tabLst>
                <a:tab pos="269875" algn="l"/>
              </a:tabLst>
            </a:pPr>
            <a:r>
              <a:rPr lang="pl-P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 czterosuwowych z doładowaniem: </a:t>
            </a:r>
            <a:r>
              <a:rPr lang="pl-PL" sz="28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</a:t>
            </a:r>
            <a:r>
              <a:rPr lang="pl-PL" sz="28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pl-P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0,02  </a:t>
            </a:r>
            <a:r>
              <a:rPr lang="pl-PL" sz="28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</a:t>
            </a:r>
            <a:r>
              <a:rPr lang="pl-P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0,04,</a:t>
            </a:r>
          </a:p>
          <a:p>
            <a:pPr>
              <a:spcAft>
                <a:spcPts val="0"/>
              </a:spcAft>
              <a:tabLst>
                <a:tab pos="269875" algn="l"/>
              </a:tabLst>
            </a:pPr>
            <a:r>
              <a:rPr lang="pl-P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 dwusuwowych z przepłukaniem wzdłużnym: </a:t>
            </a:r>
            <a:r>
              <a:rPr lang="pl-PL" sz="28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</a:t>
            </a:r>
            <a:r>
              <a:rPr lang="pl-PL" sz="28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pl-P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=0,03 </a:t>
            </a:r>
            <a:r>
              <a:rPr lang="pl-PL" sz="28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</a:t>
            </a:r>
            <a:r>
              <a:rPr lang="pl-P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0,08,</a:t>
            </a:r>
          </a:p>
          <a:p>
            <a:pPr>
              <a:spcAft>
                <a:spcPts val="0"/>
              </a:spcAft>
              <a:tabLst>
                <a:tab pos="269875" algn="l"/>
              </a:tabLst>
            </a:pPr>
            <a:r>
              <a:rPr lang="pl-P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 dwusuwowych z przepłukaniem konturowym: </a:t>
            </a:r>
            <a:r>
              <a:rPr lang="pl-PL" sz="28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</a:t>
            </a:r>
            <a:r>
              <a:rPr lang="pl-PL" sz="28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pl-P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=0,08</a:t>
            </a:r>
            <a:r>
              <a:rPr lang="pl-PL" sz="28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</a:t>
            </a:r>
            <a:r>
              <a:rPr lang="pl-P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0,15.</a:t>
            </a:r>
          </a:p>
          <a:p>
            <a:pPr algn="just">
              <a:spcAft>
                <a:spcPts val="0"/>
              </a:spcAft>
              <a:tabLst>
                <a:tab pos="269875" algn="l"/>
              </a:tabLst>
            </a:pPr>
            <a:r>
              <a:rPr lang="pl-P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endParaRPr lang="pl-PL" sz="28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69875" algn="l"/>
              </a:tabLst>
            </a:pPr>
            <a:r>
              <a:rPr lang="pl-PL" sz="2800" spc="-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pl-PL" sz="2800" spc="-25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Wzrost </a:t>
            </a:r>
            <a:r>
              <a:rPr lang="pl-PL" sz="2800" spc="-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współczynnika </a:t>
            </a:r>
            <a:r>
              <a:rPr lang="pl-PL" sz="2800" i="1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</a:t>
            </a:r>
            <a:r>
              <a:rPr lang="pl-PL" sz="2800" spc="-25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pl-PL" sz="2800" spc="-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spowodowany jest: zanieczyszczeniem traktu wylotowego i związanym z tym wzrostem oporów przepływu, wzrostem ciśnienia w kanale wylotowym </a:t>
            </a:r>
            <a:r>
              <a:rPr lang="pl-PL" sz="2800" i="1" spc="-25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pl-PL" sz="2800" spc="-25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pl-PL" sz="2800" spc="-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pl-PL" sz="2800" spc="-25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zakoksowaniem</a:t>
            </a:r>
            <a:r>
              <a:rPr lang="pl-PL" sz="2800" spc="-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okien wylotowych i płuczących oraz spadkiem ciśnienia doładowania </a:t>
            </a:r>
            <a:r>
              <a:rPr lang="pl-PL" sz="2800" i="1" spc="-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pl-PL" sz="2800" spc="-25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pl-PL" sz="2800" spc="-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pl-PL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85239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30200" y="92671"/>
            <a:ext cx="11671300" cy="1846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</a:tabLst>
            </a:pPr>
            <a:r>
              <a:rPr kumimoji="0" lang="pl-PL" altLang="pl-PL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Współczynnik napełnienia</a:t>
            </a:r>
            <a:r>
              <a:rPr kumimoji="0" lang="pl-PL" altLang="pl-P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</a:tabLst>
            </a:pPr>
            <a:endParaRPr kumimoji="0" lang="pl-PL" altLang="pl-PL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</a:tabLst>
            </a:pPr>
            <a:r>
              <a:rPr kumimoji="0" lang="pl-PL" altLang="pl-P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określa stopień wykorzystania obję­tości cylindra w procesie napełnienia. Wartość tego współczynnika określa zależność:</a:t>
            </a:r>
            <a:endParaRPr kumimoji="0" lang="pl-PL" altLang="pl-PL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</a:tabLst>
            </a:pP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" name="Obi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1206253"/>
              </p:ext>
            </p:extLst>
          </p:nvPr>
        </p:nvGraphicFramePr>
        <p:xfrm>
          <a:off x="5283200" y="2070099"/>
          <a:ext cx="1765300" cy="13890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Równanie" r:id="rId3" imgW="583947" imgH="457002" progId="Equation.3">
                  <p:embed/>
                </p:oleObj>
              </mc:Choice>
              <mc:Fallback>
                <p:oleObj name="Równanie" r:id="rId3" imgW="583947" imgH="457002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3200" y="2070099"/>
                        <a:ext cx="1765300" cy="138908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3405139"/>
            <a:ext cx="1207770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</a:tabLst>
            </a:pPr>
            <a:r>
              <a:rPr lang="pl-PL" altLang="pl-PL" sz="2400" dirty="0" smtClean="0">
                <a:ea typeface="Times New Roman" panose="02020603050405020304" pitchFamily="18" charset="0"/>
              </a:rPr>
              <a:t>g</a:t>
            </a:r>
            <a:r>
              <a:rPr kumimoji="0" lang="pl-PL" altLang="pl-P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dzie: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</a:tabLst>
            </a:pPr>
            <a:r>
              <a:rPr kumimoji="0" lang="pl-PL" altLang="pl-P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pl-PL" altLang="pl-PL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m</a:t>
            </a:r>
            <a:r>
              <a:rPr kumimoji="0" lang="pl-PL" altLang="pl-PL" sz="24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o</a:t>
            </a:r>
            <a:r>
              <a:rPr kumimoji="0" lang="pl-PL" altLang="pl-P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jest masą świeżego powietrza, która mogłaby się pomieścić w objętości skokowej cylindra </a:t>
            </a:r>
            <a:r>
              <a:rPr kumimoji="0" lang="pl-PL" altLang="pl-PL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V</a:t>
            </a:r>
            <a:r>
              <a:rPr kumimoji="0" lang="pl-PL" altLang="pl-PL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s</a:t>
            </a:r>
            <a:r>
              <a:rPr kumimoji="0" lang="pl-PL" altLang="pl-P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, przy parametrach charakteryzu­jących stan powietrza na wlocie, to znaczy </a:t>
            </a:r>
            <a:r>
              <a:rPr kumimoji="0" lang="pl-PL" altLang="pl-PL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p</a:t>
            </a:r>
            <a:r>
              <a:rPr kumimoji="0" lang="pl-PL" altLang="pl-PL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o</a:t>
            </a:r>
            <a:r>
              <a:rPr kumimoji="0" lang="pl-PL" altLang="pl-PL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, T</a:t>
            </a:r>
            <a:r>
              <a:rPr kumimoji="0" lang="pl-PL" altLang="pl-PL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o</a:t>
            </a:r>
            <a:r>
              <a:rPr kumimoji="0" lang="pl-PL" altLang="pl-P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dla silników wolnossących oraz </a:t>
            </a:r>
            <a:r>
              <a:rPr kumimoji="0" lang="pl-PL" altLang="pl-PL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p</a:t>
            </a:r>
            <a:r>
              <a:rPr kumimoji="0" lang="pl-PL" altLang="pl-PL" sz="24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d</a:t>
            </a:r>
            <a:r>
              <a:rPr kumimoji="0" lang="pl-PL" altLang="pl-PL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, </a:t>
            </a:r>
            <a:r>
              <a:rPr kumimoji="0" lang="pl-PL" altLang="pl-PL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T</a:t>
            </a:r>
            <a:r>
              <a:rPr kumimoji="0" lang="pl-PL" altLang="pl-PL" sz="24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d</a:t>
            </a:r>
            <a:r>
              <a:rPr kumimoji="0" lang="pl-PL" altLang="pl-P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dla silników z doładowaniem.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</a:tabLst>
            </a:pPr>
            <a:r>
              <a:rPr kumimoji="0" lang="pl-PL" altLang="pl-P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	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</a:tabLst>
            </a:pPr>
            <a:r>
              <a:rPr kumimoji="0" lang="pl-PL" altLang="pl-PL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Wartość współczynnika napełnienia jest zawsze mniejsza od jed­ności. </a:t>
            </a:r>
            <a:endParaRPr kumimoji="0" lang="pl-PL" altLang="pl-PL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930821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414338" y="485775"/>
            <a:ext cx="1153001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b="1" dirty="0" smtClean="0"/>
              <a:t>Pytania kontrolne:</a:t>
            </a:r>
          </a:p>
          <a:p>
            <a:pPr marL="342900" indent="-342900">
              <a:buAutoNum type="arabicPeriod"/>
            </a:pPr>
            <a:r>
              <a:rPr lang="pl-PL" sz="2400" dirty="0" smtClean="0"/>
              <a:t>Cel procesu wymiany ładunku.</a:t>
            </a:r>
          </a:p>
          <a:p>
            <a:pPr marL="342900" indent="-342900">
              <a:buAutoNum type="arabicPeriod"/>
            </a:pPr>
            <a:r>
              <a:rPr lang="pl-PL" sz="2400" dirty="0" smtClean="0"/>
              <a:t>Wymienić nazwy charakterystycznych faz (okresów) procesu wymiany ładunku w silniku 4-suwowym i 2-suwowym.</a:t>
            </a:r>
          </a:p>
          <a:p>
            <a:pPr marL="342900" indent="-342900">
              <a:buAutoNum type="arabicPeriod"/>
            </a:pPr>
            <a:r>
              <a:rPr lang="pl-PL" sz="2400" dirty="0" smtClean="0"/>
              <a:t>Pokazać na wykresie kołowym fazy procesu wymiany ładunku w silniku 4-suwowym </a:t>
            </a:r>
            <a:r>
              <a:rPr lang="pl-PL" sz="2400" dirty="0"/>
              <a:t>i 2-suwowym</a:t>
            </a:r>
            <a:r>
              <a:rPr lang="pl-PL" sz="2400" dirty="0" smtClean="0"/>
              <a:t>.</a:t>
            </a:r>
          </a:p>
          <a:p>
            <a:pPr marL="342900" indent="-342900">
              <a:buAutoNum type="arabicPeriod"/>
            </a:pPr>
            <a:r>
              <a:rPr lang="pl-PL" sz="2400" dirty="0" smtClean="0"/>
              <a:t>Porównać przebieg proces wymiany ładunku w silniku 4-suwowym </a:t>
            </a:r>
            <a:r>
              <a:rPr lang="pl-PL" sz="2400" dirty="0"/>
              <a:t>i </a:t>
            </a:r>
            <a:r>
              <a:rPr lang="pl-PL" sz="2400" dirty="0" smtClean="0"/>
              <a:t>2-suwowym – podobieństwa i różnice.</a:t>
            </a:r>
          </a:p>
          <a:p>
            <a:pPr marL="342900" indent="-342900">
              <a:buAutoNum type="arabicPeriod"/>
            </a:pPr>
            <a:r>
              <a:rPr lang="pl-PL" sz="2400" dirty="0" smtClean="0"/>
              <a:t>Podać definicje współczynników (wskaźników) procesu wymiany ładunku (współczynnika reszty spalin, napełnienia, przepłukania i jednostkowego zużycia powietrza.</a:t>
            </a:r>
          </a:p>
          <a:p>
            <a:pPr marL="342900" indent="-342900">
              <a:buAutoNum type="arabicPeriod"/>
            </a:pPr>
            <a:r>
              <a:rPr lang="pl-PL" sz="2400" dirty="0" smtClean="0"/>
              <a:t>Podać orientacyjną wartość kątową (w stopniach OWK) całkowitej realizacji wymiany ładunku w silniku  </a:t>
            </a:r>
            <a:r>
              <a:rPr lang="pl-PL" sz="2400" dirty="0"/>
              <a:t>4-suwowym i </a:t>
            </a:r>
            <a:r>
              <a:rPr lang="pl-PL" sz="2400" dirty="0" smtClean="0"/>
              <a:t>2-suwowym.</a:t>
            </a:r>
          </a:p>
          <a:p>
            <a:pPr marL="342900" indent="-342900">
              <a:buAutoNum type="arabicPeriod"/>
            </a:pPr>
            <a:r>
              <a:rPr lang="pl-PL" sz="2400" dirty="0" smtClean="0"/>
              <a:t>Określić fazy rozrządu zaworowego na okrętowego silnika 4-suwowego, podając przybliżone wartości kątowe (</a:t>
            </a:r>
            <a:r>
              <a:rPr lang="pl-PL" sz="2400" dirty="0"/>
              <a:t>w stopniach OWK) </a:t>
            </a:r>
            <a:r>
              <a:rPr lang="pl-PL" sz="2400" dirty="0" smtClean="0"/>
              <a:t>odpowiadające otwieraniu i zamykaniu zaworów wylotowych i dolotowych.</a:t>
            </a:r>
          </a:p>
          <a:p>
            <a:pPr marL="342900" indent="-342900">
              <a:buAutoNum type="arabicPeriod"/>
            </a:pP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469368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7" y="363537"/>
            <a:ext cx="11962962" cy="518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ole tekstowe 1"/>
          <p:cNvSpPr txBox="1"/>
          <p:nvPr/>
        </p:nvSpPr>
        <p:spPr>
          <a:xfrm>
            <a:off x="885825" y="6057900"/>
            <a:ext cx="108013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i="1" dirty="0"/>
              <a:t>Rozwinięty wykres faz rozrządu silnika czterosuwowego 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2620789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1035169" y="517585"/>
            <a:ext cx="1059323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 smtClean="0"/>
              <a:t>Opis znaczeń do slajdu 2 i 3:</a:t>
            </a:r>
          </a:p>
          <a:p>
            <a:r>
              <a:rPr lang="pl-PL" dirty="0" smtClean="0"/>
              <a:t>5’ – kąt względem DMP dla którego zaczyna się otwierać zawór wylotowy</a:t>
            </a:r>
          </a:p>
          <a:p>
            <a:endParaRPr lang="pl-PL" dirty="0" smtClean="0"/>
          </a:p>
          <a:p>
            <a:r>
              <a:rPr lang="pl-PL" dirty="0" smtClean="0"/>
              <a:t>5 – tłok osiąga DMP</a:t>
            </a:r>
          </a:p>
          <a:p>
            <a:r>
              <a:rPr lang="pl-PL" dirty="0"/>
              <a:t>r</a:t>
            </a:r>
            <a:r>
              <a:rPr lang="pl-PL" dirty="0" smtClean="0"/>
              <a:t>1 – kąt względem GMP dla którego zaczyna się otwierać zawór dolotowy</a:t>
            </a:r>
          </a:p>
          <a:p>
            <a:r>
              <a:rPr lang="pl-PL" dirty="0"/>
              <a:t>r</a:t>
            </a:r>
            <a:r>
              <a:rPr lang="pl-PL" dirty="0" smtClean="0"/>
              <a:t> – GMP</a:t>
            </a:r>
          </a:p>
          <a:p>
            <a:r>
              <a:rPr lang="pl-PL" dirty="0"/>
              <a:t>r</a:t>
            </a:r>
            <a:r>
              <a:rPr lang="pl-PL" dirty="0" smtClean="0"/>
              <a:t>2- kąt po GMP odpowiadający zamknięciu zaworu wylotowego</a:t>
            </a:r>
          </a:p>
          <a:p>
            <a:r>
              <a:rPr lang="pl-PL" dirty="0"/>
              <a:t>r</a:t>
            </a:r>
            <a:r>
              <a:rPr lang="pl-PL" dirty="0" smtClean="0"/>
              <a:t>1-r-r2 – okres pozostawania zaworu wylotowego i dolotowego w pozycji otwartej – okres </a:t>
            </a:r>
            <a:r>
              <a:rPr lang="pl-PL" dirty="0" err="1" smtClean="0"/>
              <a:t>przekrycia</a:t>
            </a:r>
            <a:r>
              <a:rPr lang="pl-PL" dirty="0" smtClean="0"/>
              <a:t> zaworów</a:t>
            </a:r>
          </a:p>
          <a:p>
            <a:r>
              <a:rPr lang="pl-PL" dirty="0" smtClean="0"/>
              <a:t>1- DMP</a:t>
            </a:r>
          </a:p>
          <a:p>
            <a:r>
              <a:rPr lang="pl-PL" dirty="0" smtClean="0"/>
              <a:t>1’- kąt względem DMP dla którego następuje zamknięcie zaworu dolotowego</a:t>
            </a:r>
          </a:p>
          <a:p>
            <a:endParaRPr lang="pl-PL" dirty="0" smtClean="0"/>
          </a:p>
          <a:p>
            <a:r>
              <a:rPr lang="pl-PL" dirty="0" smtClean="0"/>
              <a:t>Na slajdzie 3 pokazano ten proces na wykresie kołowym (oznaczenia </a:t>
            </a:r>
            <a:r>
              <a:rPr lang="pl-PL" dirty="0" err="1" smtClean="0"/>
              <a:t>j.w</a:t>
            </a:r>
            <a:r>
              <a:rPr lang="pl-PL" dirty="0" smtClean="0"/>
              <a:t>.)</a:t>
            </a:r>
          </a:p>
          <a:p>
            <a:r>
              <a:rPr lang="pl-PL" dirty="0" smtClean="0"/>
              <a:t>Proces wymiany ładunku trwa w silniku 4-suwowym ponad 400 stopni OWK – obecnie w wielu silnikach około 450 stopni</a:t>
            </a:r>
          </a:p>
          <a:p>
            <a:endParaRPr lang="pl-PL" dirty="0"/>
          </a:p>
          <a:p>
            <a:r>
              <a:rPr lang="pl-PL" dirty="0" smtClean="0"/>
              <a:t>Na slajdzie 5 pokazano zmienność ciśnień i masowego natężenia przepływu gazów na przykładzie wybranego silnika, gdzie: </a:t>
            </a:r>
          </a:p>
          <a:p>
            <a:r>
              <a:rPr lang="pl-PL" dirty="0" err="1" smtClean="0"/>
              <a:t>Pg</a:t>
            </a:r>
            <a:r>
              <a:rPr lang="pl-PL" dirty="0" smtClean="0"/>
              <a:t> – ciśnienie gazów w cylindrze, </a:t>
            </a:r>
            <a:r>
              <a:rPr lang="pl-PL" dirty="0"/>
              <a:t>P</a:t>
            </a:r>
            <a:r>
              <a:rPr lang="pl-PL" dirty="0" smtClean="0"/>
              <a:t>t – ciśnienie gazów przed turbiną, Pd – ciśnienie doładowania, </a:t>
            </a:r>
            <a:r>
              <a:rPr lang="pl-PL" dirty="0" err="1" smtClean="0"/>
              <a:t>Gg</a:t>
            </a:r>
            <a:r>
              <a:rPr lang="pl-PL" dirty="0" smtClean="0"/>
              <a:t> – masowe natężenie przepływu gazów, Gd – masowe natężenie napływającego do cylindra powietrza, </a:t>
            </a:r>
            <a:r>
              <a:rPr lang="pl-PL" dirty="0" err="1" smtClean="0"/>
              <a:t>Gc</a:t>
            </a:r>
            <a:r>
              <a:rPr lang="pl-PL" dirty="0" smtClean="0"/>
              <a:t> – masowy napływ powierza do cylindra w cylindrze pozostająca</a:t>
            </a:r>
          </a:p>
        </p:txBody>
      </p:sp>
    </p:spTree>
    <p:extLst>
      <p:ext uri="{BB962C8B-B14F-4D97-AF65-F5344CB8AC3E}">
        <p14:creationId xmlns:p14="http://schemas.microsoft.com/office/powerpoint/2010/main" val="1725709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892" y="93652"/>
            <a:ext cx="6079617" cy="6357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ole tekstowe 1"/>
          <p:cNvSpPr txBox="1"/>
          <p:nvPr/>
        </p:nvSpPr>
        <p:spPr>
          <a:xfrm>
            <a:off x="6412509" y="0"/>
            <a:ext cx="56053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i="1" dirty="0"/>
              <a:t>Wykres kołowy faz wymiany czynnika roboczego w silniku czterosuwowym</a:t>
            </a:r>
          </a:p>
        </p:txBody>
      </p:sp>
      <p:cxnSp>
        <p:nvCxnSpPr>
          <p:cNvPr id="6" name="Łącznik prosty ze strzałką 5"/>
          <p:cNvCxnSpPr/>
          <p:nvPr/>
        </p:nvCxnSpPr>
        <p:spPr>
          <a:xfrm flipH="1" flipV="1">
            <a:off x="4400551" y="5529264"/>
            <a:ext cx="571499" cy="557211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Łącznik prosty 10"/>
          <p:cNvCxnSpPr/>
          <p:nvPr/>
        </p:nvCxnSpPr>
        <p:spPr>
          <a:xfrm>
            <a:off x="4972050" y="6086475"/>
            <a:ext cx="585788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ole tekstowe 11"/>
          <p:cNvSpPr txBox="1"/>
          <p:nvPr/>
        </p:nvSpPr>
        <p:spPr>
          <a:xfrm>
            <a:off x="5557838" y="5901809"/>
            <a:ext cx="25003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Swobodny wylot (5’-5)</a:t>
            </a:r>
            <a:endParaRPr lang="pl-PL" dirty="0"/>
          </a:p>
        </p:txBody>
      </p:sp>
      <p:cxnSp>
        <p:nvCxnSpPr>
          <p:cNvPr id="14" name="Łącznik prosty ze strzałką 13"/>
          <p:cNvCxnSpPr/>
          <p:nvPr/>
        </p:nvCxnSpPr>
        <p:spPr>
          <a:xfrm flipV="1">
            <a:off x="1143000" y="5200650"/>
            <a:ext cx="542925" cy="607219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pole tekstowe 14"/>
          <p:cNvSpPr txBox="1"/>
          <p:nvPr/>
        </p:nvSpPr>
        <p:spPr>
          <a:xfrm>
            <a:off x="823940" y="5749146"/>
            <a:ext cx="15427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Wylot (5-r)</a:t>
            </a:r>
            <a:endParaRPr lang="pl-PL" dirty="0"/>
          </a:p>
        </p:txBody>
      </p:sp>
      <p:cxnSp>
        <p:nvCxnSpPr>
          <p:cNvPr id="17" name="Łącznik prosty ze strzałką 16"/>
          <p:cNvCxnSpPr/>
          <p:nvPr/>
        </p:nvCxnSpPr>
        <p:spPr>
          <a:xfrm>
            <a:off x="1885950" y="700088"/>
            <a:ext cx="871538" cy="800100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pole tekstowe 17"/>
          <p:cNvSpPr txBox="1"/>
          <p:nvPr/>
        </p:nvSpPr>
        <p:spPr>
          <a:xfrm>
            <a:off x="378753" y="330756"/>
            <a:ext cx="2614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Przedmuchanie (r1-r-r2)</a:t>
            </a:r>
            <a:endParaRPr lang="pl-PL" dirty="0"/>
          </a:p>
        </p:txBody>
      </p:sp>
      <p:cxnSp>
        <p:nvCxnSpPr>
          <p:cNvPr id="20" name="Łącznik prosty ze strzałką 19"/>
          <p:cNvCxnSpPr/>
          <p:nvPr/>
        </p:nvCxnSpPr>
        <p:spPr>
          <a:xfrm flipH="1">
            <a:off x="5100638" y="2043113"/>
            <a:ext cx="614362" cy="514350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pole tekstowe 20"/>
          <p:cNvSpPr txBox="1"/>
          <p:nvPr/>
        </p:nvSpPr>
        <p:spPr>
          <a:xfrm>
            <a:off x="5715000" y="1845231"/>
            <a:ext cx="2628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Napełnienie (r-1)</a:t>
            </a:r>
            <a:endParaRPr lang="pl-PL" dirty="0"/>
          </a:p>
        </p:txBody>
      </p:sp>
      <p:cxnSp>
        <p:nvCxnSpPr>
          <p:cNvPr id="23" name="Łącznik prosty ze strzałką 22"/>
          <p:cNvCxnSpPr/>
          <p:nvPr/>
        </p:nvCxnSpPr>
        <p:spPr>
          <a:xfrm flipH="1" flipV="1">
            <a:off x="2993098" y="5086351"/>
            <a:ext cx="1407453" cy="1458319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Łącznik prosty 25"/>
          <p:cNvCxnSpPr/>
          <p:nvPr/>
        </p:nvCxnSpPr>
        <p:spPr>
          <a:xfrm>
            <a:off x="4400551" y="6544670"/>
            <a:ext cx="476491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pole tekstowe 26"/>
          <p:cNvSpPr txBox="1"/>
          <p:nvPr/>
        </p:nvSpPr>
        <p:spPr>
          <a:xfrm>
            <a:off x="4941470" y="6360004"/>
            <a:ext cx="26860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Dopełnienie cylindra (1-1’)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50734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705" y="0"/>
            <a:ext cx="9818583" cy="6629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10019288" y="195943"/>
            <a:ext cx="21727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Zmiany parametrów czynnika w procesie wymiany ładunku w silniku czterosuwowym </a:t>
            </a:r>
          </a:p>
        </p:txBody>
      </p:sp>
      <p:sp>
        <p:nvSpPr>
          <p:cNvPr id="5" name="Prostokąt 4"/>
          <p:cNvSpPr/>
          <p:nvPr/>
        </p:nvSpPr>
        <p:spPr>
          <a:xfrm>
            <a:off x="10019288" y="195943"/>
            <a:ext cx="2031198" cy="14773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5852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637" y="192087"/>
            <a:ext cx="6054726" cy="61471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7248525" y="4246403"/>
            <a:ext cx="4943475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i="1" dirty="0"/>
              <a:t>Schemat układu wymiany ładunku silnika dwusuwowego z utylizacją ciepła odpadowego gazów </a:t>
            </a:r>
            <a:endParaRPr lang="pl-PL" sz="2800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5467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592" y="0"/>
            <a:ext cx="5801868" cy="65002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ole tekstowe 1"/>
          <p:cNvSpPr txBox="1"/>
          <p:nvPr/>
        </p:nvSpPr>
        <p:spPr>
          <a:xfrm>
            <a:off x="6709683" y="146284"/>
            <a:ext cx="453934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i="1" dirty="0"/>
              <a:t>Wykres kołowy faz wymiany czynnika roboczego w silniku dwusuwowym</a:t>
            </a:r>
            <a:endParaRPr lang="pl-PL" sz="2800" dirty="0"/>
          </a:p>
        </p:txBody>
      </p:sp>
      <p:cxnSp>
        <p:nvCxnSpPr>
          <p:cNvPr id="4" name="Łącznik prosty ze strzałką 3"/>
          <p:cNvCxnSpPr/>
          <p:nvPr/>
        </p:nvCxnSpPr>
        <p:spPr>
          <a:xfrm flipH="1" flipV="1">
            <a:off x="5514975" y="4929188"/>
            <a:ext cx="603485" cy="371475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Łącznik prosty 5"/>
          <p:cNvCxnSpPr/>
          <p:nvPr/>
        </p:nvCxnSpPr>
        <p:spPr>
          <a:xfrm>
            <a:off x="6112329" y="5300663"/>
            <a:ext cx="597354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ole tekstowe 6"/>
          <p:cNvSpPr txBox="1"/>
          <p:nvPr/>
        </p:nvSpPr>
        <p:spPr>
          <a:xfrm>
            <a:off x="6709683" y="5115997"/>
            <a:ext cx="2343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Swobodny wylot (5-5’)</a:t>
            </a:r>
            <a:endParaRPr lang="pl-PL" dirty="0"/>
          </a:p>
        </p:txBody>
      </p:sp>
      <p:cxnSp>
        <p:nvCxnSpPr>
          <p:cNvPr id="9" name="Łącznik prosty ze strzałką 8"/>
          <p:cNvCxnSpPr/>
          <p:nvPr/>
        </p:nvCxnSpPr>
        <p:spPr>
          <a:xfrm flipH="1" flipV="1">
            <a:off x="3914775" y="5957888"/>
            <a:ext cx="600075" cy="357187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Łącznik prosty 10"/>
          <p:cNvCxnSpPr/>
          <p:nvPr/>
        </p:nvCxnSpPr>
        <p:spPr>
          <a:xfrm flipH="1">
            <a:off x="5643563" y="6136481"/>
            <a:ext cx="4286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Łącznik prosty 12"/>
          <p:cNvCxnSpPr/>
          <p:nvPr/>
        </p:nvCxnSpPr>
        <p:spPr>
          <a:xfrm>
            <a:off x="4529138" y="6329363"/>
            <a:ext cx="68239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pole tekstowe 13"/>
          <p:cNvSpPr txBox="1"/>
          <p:nvPr/>
        </p:nvSpPr>
        <p:spPr>
          <a:xfrm>
            <a:off x="5211528" y="6144697"/>
            <a:ext cx="4719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Wylot-przedmuchanie-napełnienie (5’- DMP -1’)</a:t>
            </a:r>
            <a:endParaRPr lang="pl-PL" dirty="0"/>
          </a:p>
        </p:txBody>
      </p:sp>
      <p:cxnSp>
        <p:nvCxnSpPr>
          <p:cNvPr id="16" name="Łącznik prosty ze strzałką 15"/>
          <p:cNvCxnSpPr/>
          <p:nvPr/>
        </p:nvCxnSpPr>
        <p:spPr>
          <a:xfrm flipH="1">
            <a:off x="885825" y="2257425"/>
            <a:ext cx="1228725" cy="2571750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Łącznik prosty 17"/>
          <p:cNvCxnSpPr/>
          <p:nvPr/>
        </p:nvCxnSpPr>
        <p:spPr>
          <a:xfrm>
            <a:off x="2114550" y="2257425"/>
            <a:ext cx="1257300" cy="28575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pole tekstowe 18"/>
          <p:cNvSpPr txBox="1"/>
          <p:nvPr/>
        </p:nvSpPr>
        <p:spPr>
          <a:xfrm>
            <a:off x="3371850" y="2101334"/>
            <a:ext cx="2085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Strata ładunku (1’-1)</a:t>
            </a:r>
            <a:endParaRPr lang="pl-PL" dirty="0"/>
          </a:p>
        </p:txBody>
      </p:sp>
      <p:sp>
        <p:nvSpPr>
          <p:cNvPr id="3" name="pole tekstowe 2"/>
          <p:cNvSpPr txBox="1"/>
          <p:nvPr/>
        </p:nvSpPr>
        <p:spPr>
          <a:xfrm>
            <a:off x="6709683" y="2286000"/>
            <a:ext cx="51918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dirty="0" smtClean="0"/>
              <a:t>Dla 5’-DMP-1’ powinien być spełniony warunek: </a:t>
            </a:r>
          </a:p>
          <a:p>
            <a:pPr algn="just"/>
            <a:r>
              <a:rPr lang="pl-PL" dirty="0" err="1" smtClean="0"/>
              <a:t>pd</a:t>
            </a:r>
            <a:r>
              <a:rPr lang="pl-PL" dirty="0" smtClean="0"/>
              <a:t> &gt; </a:t>
            </a:r>
            <a:r>
              <a:rPr lang="pl-PL" dirty="0" err="1" smtClean="0"/>
              <a:t>pc</a:t>
            </a:r>
            <a:r>
              <a:rPr lang="pl-PL" dirty="0" smtClean="0"/>
              <a:t> &gt; </a:t>
            </a:r>
            <a:r>
              <a:rPr lang="pl-PL" dirty="0" err="1" smtClean="0"/>
              <a:t>pt</a:t>
            </a:r>
            <a:r>
              <a:rPr lang="pl-PL" dirty="0" smtClean="0"/>
              <a:t> (tylko wtedy powietrze napływa do cylindra-gazy spalinowe opuszczają cylinder i zasilają turbinę)</a:t>
            </a:r>
            <a:endParaRPr lang="pl-PL" dirty="0"/>
          </a:p>
        </p:txBody>
      </p:sp>
      <p:sp>
        <p:nvSpPr>
          <p:cNvPr id="17" name="Prostokąt zaokrąglony 16"/>
          <p:cNvSpPr/>
          <p:nvPr/>
        </p:nvSpPr>
        <p:spPr>
          <a:xfrm>
            <a:off x="6595383" y="2257425"/>
            <a:ext cx="5306105" cy="122890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21" name="Łącznik prosty ze strzałką 20"/>
          <p:cNvCxnSpPr/>
          <p:nvPr/>
        </p:nvCxnSpPr>
        <p:spPr>
          <a:xfrm>
            <a:off x="9758363" y="6329363"/>
            <a:ext cx="57264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Łącznik prosty ze strzałką 23"/>
          <p:cNvCxnSpPr/>
          <p:nvPr/>
        </p:nvCxnSpPr>
        <p:spPr>
          <a:xfrm flipV="1">
            <a:off x="10331006" y="3486329"/>
            <a:ext cx="0" cy="28430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9474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0132"/>
            <a:ext cx="7130823" cy="654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ole tekstowe 1"/>
          <p:cNvSpPr txBox="1"/>
          <p:nvPr/>
        </p:nvSpPr>
        <p:spPr>
          <a:xfrm>
            <a:off x="7359423" y="440871"/>
            <a:ext cx="483257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i="1" dirty="0"/>
              <a:t>Zmiany ciśnienia w cylindrze silnika dwusuwowego w okresie wylotu i przepłukania cylindra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2280202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0705"/>
            <a:ext cx="7315199" cy="2885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424" y="3056378"/>
            <a:ext cx="4856762" cy="3772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ole tekstowe 1"/>
          <p:cNvSpPr txBox="1"/>
          <p:nvPr/>
        </p:nvSpPr>
        <p:spPr>
          <a:xfrm>
            <a:off x="7886700" y="200705"/>
            <a:ext cx="4000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i="1" dirty="0"/>
              <a:t>Systemy płukania silników dwusuwowych </a:t>
            </a:r>
            <a:endParaRPr lang="pl-PL" dirty="0"/>
          </a:p>
        </p:txBody>
      </p:sp>
      <p:sp>
        <p:nvSpPr>
          <p:cNvPr id="3" name="Prostokąt 2"/>
          <p:cNvSpPr/>
          <p:nvPr/>
        </p:nvSpPr>
        <p:spPr>
          <a:xfrm>
            <a:off x="7886700" y="200705"/>
            <a:ext cx="4000500" cy="53408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pole tekstowe 3"/>
          <p:cNvSpPr txBox="1"/>
          <p:nvPr/>
        </p:nvSpPr>
        <p:spPr>
          <a:xfrm>
            <a:off x="7315200" y="2131841"/>
            <a:ext cx="473528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i="1" dirty="0" smtClean="0"/>
              <a:t>konturowe </a:t>
            </a:r>
            <a:r>
              <a:rPr lang="pl-PL" sz="2800" i="1" dirty="0"/>
              <a:t>(poprzeczny, zwrotny i poprzeczno-zwrotny) </a:t>
            </a:r>
            <a:endParaRPr lang="pl-PL" sz="2800" dirty="0"/>
          </a:p>
        </p:txBody>
      </p:sp>
      <p:sp>
        <p:nvSpPr>
          <p:cNvPr id="5" name="pole tekstowe 4"/>
          <p:cNvSpPr txBox="1"/>
          <p:nvPr/>
        </p:nvSpPr>
        <p:spPr>
          <a:xfrm>
            <a:off x="121478" y="3984171"/>
            <a:ext cx="36902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i="1" dirty="0"/>
              <a:t>wzdłużne</a:t>
            </a:r>
            <a:endParaRPr lang="pl-PL" sz="2800" dirty="0"/>
          </a:p>
        </p:txBody>
      </p:sp>
      <p:cxnSp>
        <p:nvCxnSpPr>
          <p:cNvPr id="7" name="Łącznik prosty 6"/>
          <p:cNvCxnSpPr/>
          <p:nvPr/>
        </p:nvCxnSpPr>
        <p:spPr>
          <a:xfrm>
            <a:off x="7315199" y="200705"/>
            <a:ext cx="0" cy="288524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pole tekstowe 7"/>
          <p:cNvSpPr txBox="1"/>
          <p:nvPr/>
        </p:nvSpPr>
        <p:spPr>
          <a:xfrm>
            <a:off x="2314575" y="4757738"/>
            <a:ext cx="5286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1</a:t>
            </a:r>
            <a:endParaRPr lang="pl-PL" dirty="0"/>
          </a:p>
        </p:txBody>
      </p:sp>
      <p:sp>
        <p:nvSpPr>
          <p:cNvPr id="9" name="pole tekstowe 8"/>
          <p:cNvSpPr txBox="1"/>
          <p:nvPr/>
        </p:nvSpPr>
        <p:spPr>
          <a:xfrm>
            <a:off x="4729163" y="4757738"/>
            <a:ext cx="5572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  2</a:t>
            </a:r>
            <a:endParaRPr lang="pl-PL" dirty="0"/>
          </a:p>
        </p:txBody>
      </p:sp>
      <p:sp>
        <p:nvSpPr>
          <p:cNvPr id="10" name="pole tekstowe 9"/>
          <p:cNvSpPr txBox="1"/>
          <p:nvPr/>
        </p:nvSpPr>
        <p:spPr>
          <a:xfrm>
            <a:off x="6729413" y="5043617"/>
            <a:ext cx="425767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pl-PL" dirty="0" smtClean="0"/>
              <a:t>Obecnie stosowany we wszystkich konstrukcjach okrętowych silników dwusuwowych wodzikowych</a:t>
            </a:r>
          </a:p>
          <a:p>
            <a:pPr marL="342900" indent="-342900">
              <a:buAutoNum type="arabicPeriod"/>
            </a:pPr>
            <a:r>
              <a:rPr lang="pl-PL" dirty="0" smtClean="0"/>
              <a:t>Stosowany w przeszłości w silnikach z tłokami przeciwbieżnymi</a:t>
            </a:r>
            <a:endParaRPr lang="pl-PL" dirty="0"/>
          </a:p>
        </p:txBody>
      </p:sp>
      <p:sp>
        <p:nvSpPr>
          <p:cNvPr id="11" name="Prostokąt zaokrąglony 10"/>
          <p:cNvSpPr/>
          <p:nvPr/>
        </p:nvSpPr>
        <p:spPr>
          <a:xfrm>
            <a:off x="6729413" y="4942404"/>
            <a:ext cx="4157662" cy="157854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13" name="Łącznik prosty ze strzałką 12"/>
          <p:cNvCxnSpPr>
            <a:stCxn id="11" idx="1"/>
          </p:cNvCxnSpPr>
          <p:nvPr/>
        </p:nvCxnSpPr>
        <p:spPr>
          <a:xfrm flipH="1" flipV="1">
            <a:off x="6072186" y="5731674"/>
            <a:ext cx="657227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7934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</TotalTime>
  <Words>734</Words>
  <Application>Microsoft Office PowerPoint</Application>
  <PresentationFormat>Panoramiczny</PresentationFormat>
  <Paragraphs>94</Paragraphs>
  <Slides>18</Slides>
  <Notes>0</Notes>
  <HiddenSlides>0</HiddenSlides>
  <MMClips>0</MMClips>
  <ScaleCrop>false</ScaleCrop>
  <HeadingPairs>
    <vt:vector size="8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18</vt:i4>
      </vt:variant>
    </vt:vector>
  </HeadingPairs>
  <TitlesOfParts>
    <vt:vector size="25" baseType="lpstr">
      <vt:lpstr>Arial</vt:lpstr>
      <vt:lpstr>Calibri</vt:lpstr>
      <vt:lpstr>Calibri Light</vt:lpstr>
      <vt:lpstr>Symbol</vt:lpstr>
      <vt:lpstr>Times New Roman</vt:lpstr>
      <vt:lpstr>Motyw pakietu Office</vt:lpstr>
      <vt:lpstr>Równanie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Kazek</dc:creator>
  <cp:lastModifiedBy>Kazek</cp:lastModifiedBy>
  <cp:revision>57</cp:revision>
  <dcterms:created xsi:type="dcterms:W3CDTF">2014-08-06T09:53:57Z</dcterms:created>
  <dcterms:modified xsi:type="dcterms:W3CDTF">2020-05-11T09:28:48Z</dcterms:modified>
</cp:coreProperties>
</file>