
<file path=[Content_Types].xml><?xml version="1.0" encoding="utf-8"?>
<Types xmlns="http://schemas.openxmlformats.org/package/2006/content-types">
  <Default Extension="png" ContentType="image/png"/>
  <Default Extension="wmf" ContentType="image/x-wmf"/>
  <Default Extension="mov" ContentType="video/quicktime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57" r:id="rId4"/>
    <p:sldId id="275" r:id="rId5"/>
    <p:sldId id="27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81" r:id="rId16"/>
    <p:sldId id="269" r:id="rId17"/>
    <p:sldId id="270" r:id="rId18"/>
    <p:sldId id="271" r:id="rId19"/>
    <p:sldId id="272" r:id="rId20"/>
    <p:sldId id="273" r:id="rId21"/>
    <p:sldId id="274" r:id="rId22"/>
    <p:sldId id="279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6" autoAdjust="0"/>
    <p:restoredTop sz="94660"/>
  </p:normalViewPr>
  <p:slideViewPr>
    <p:cSldViewPr snapToGrid="0">
      <p:cViewPr varScale="1">
        <p:scale>
          <a:sx n="56" d="100"/>
          <a:sy n="56" d="100"/>
        </p:scale>
        <p:origin x="2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E7CE4-3841-48A1-9F00-243F79582A5C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0ECCB-9212-4307-A4E7-6D519A839C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657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15364" name="Symbol zastępczy nagłówka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mtClean="0"/>
              <a:t>Wydział Mechaniczny, Uroczysta Inauguracja Roku Akademickiego 2012/2013</a:t>
            </a:r>
          </a:p>
        </p:txBody>
      </p:sp>
      <p:sp>
        <p:nvSpPr>
          <p:cNvPr id="15365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D57877-4105-4214-B5B6-AEFE0173F59C}" type="slidenum">
              <a:rPr lang="pl-PL" altLang="pl-PL" smtClean="0"/>
              <a:pPr/>
              <a:t>16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072319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21508" name="Symbol zastępczy nagłówka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mtClean="0"/>
              <a:t>Wydział Mechaniczny, Uroczysta Inauguracja Roku Akademickiego 2012/2013</a:t>
            </a:r>
          </a:p>
        </p:txBody>
      </p:sp>
      <p:sp>
        <p:nvSpPr>
          <p:cNvPr id="21509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EA911E-48DB-4615-9403-352ACE6FF554}" type="slidenum">
              <a:rPr lang="pl-PL" altLang="pl-PL" smtClean="0"/>
              <a:pPr/>
              <a:t>21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35301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6C28-F2FB-4E69-8765-1043B87F99A1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6A02-5BE3-4E3A-985C-E85715187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85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6C28-F2FB-4E69-8765-1043B87F99A1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6A02-5BE3-4E3A-985C-E85715187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747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6C28-F2FB-4E69-8765-1043B87F99A1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6A02-5BE3-4E3A-985C-E85715187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2939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ytuł i diagram lub schemat organizacyj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iektu SmartArt 2"/>
          <p:cNvSpPr>
            <a:spLocks noGrp="1"/>
          </p:cNvSpPr>
          <p:nvPr>
            <p:ph type="dgm" idx="1"/>
          </p:nvPr>
        </p:nvSpPr>
        <p:spPr>
          <a:xfrm>
            <a:off x="609600" y="1905000"/>
            <a:ext cx="10972800" cy="4114800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Kazimierz Witkowski,  Katedra Siłowni Okrętowych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FB743-2D35-46F5-BD7A-3D47A3B5FA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758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6C28-F2FB-4E69-8765-1043B87F99A1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6A02-5BE3-4E3A-985C-E85715187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787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6C28-F2FB-4E69-8765-1043B87F99A1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6A02-5BE3-4E3A-985C-E85715187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098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6C28-F2FB-4E69-8765-1043B87F99A1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6A02-5BE3-4E3A-985C-E85715187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544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6C28-F2FB-4E69-8765-1043B87F99A1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6A02-5BE3-4E3A-985C-E85715187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737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6C28-F2FB-4E69-8765-1043B87F99A1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6A02-5BE3-4E3A-985C-E85715187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491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6C28-F2FB-4E69-8765-1043B87F99A1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6A02-5BE3-4E3A-985C-E85715187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090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6C28-F2FB-4E69-8765-1043B87F99A1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6A02-5BE3-4E3A-985C-E85715187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62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6C28-F2FB-4E69-8765-1043B87F99A1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6A02-5BE3-4E3A-985C-E85715187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11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D6C28-F2FB-4E69-8765-1043B87F99A1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26A02-5BE3-4E3A-985C-E85715187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24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6.png"/><Relationship Id="rId7" Type="http://schemas.openxmlformats.org/officeDocument/2006/relationships/image" Target="../media/image20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11" Type="http://schemas.openxmlformats.org/officeDocument/2006/relationships/image" Target="../media/image2.png"/><Relationship Id="rId5" Type="http://schemas.openxmlformats.org/officeDocument/2006/relationships/image" Target="../media/image180.png"/><Relationship Id="rId10" Type="http://schemas.openxmlformats.org/officeDocument/2006/relationships/image" Target="../media/image23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21894" y="497305"/>
            <a:ext cx="1127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OBIEGI TEORETYCZNE</a:t>
            </a:r>
            <a:endParaRPr lang="pl-PL" sz="20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34189" y="1395663"/>
            <a:ext cx="111653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Obiegi teoretyczne rozpatruje się przy następujących założeniach upraszczających:</a:t>
            </a:r>
          </a:p>
          <a:p>
            <a:endParaRPr lang="pl-P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Czynnikiem roboczym jest gaz doskonały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Masa czynnika w cylindrze w czasie obiegu jest stała,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Sprężanie i rozprężanie odbywa się izentropowo (adiabatycznie)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Ciepło zostaje dostarczone do czynnika przez izochoryczne (obieg Otto), izobaryczne (obieg Diesla) lub izochoryczne i izobaryczne (obieg </a:t>
            </a:r>
            <a:r>
              <a:rPr lang="pl-PL" sz="2400" dirty="0" err="1" smtClean="0"/>
              <a:t>Sabathe</a:t>
            </a:r>
            <a:r>
              <a:rPr lang="pl-PL" sz="2400" dirty="0" smtClean="0"/>
              <a:t>) podgrzewanie gazu i odprowadzanie ciepła jest przez izochoryczne oziębianie; skład chemiczny gazu nie ulega zmianie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Ciepło właściwe przy stałym ciśnieniu i przy stałej objętości pozostają stałe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Przemiany termodynamiczne obiegu teoretycznego odbywają się dostatecznie wolno, prędkości przepływu są równe zeru i nie występują straty przepływu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32879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dykat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2" y="206375"/>
            <a:ext cx="8735686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Indykat 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49" y="4703761"/>
            <a:ext cx="5861561" cy="192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K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" y="4763"/>
            <a:ext cx="5237163" cy="582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133975" y="476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300990" algn="just"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Schemat blokowy stacjonarnego indykatora elektronicznego NK-100 firmy </a:t>
            </a:r>
            <a:r>
              <a:rPr lang="pl-PL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Autronica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1 – mostek nawigacyjny, 2 – centrala manewrowo-kontrolna, 3 – siłownia, 4 – monitor, 5 – klawiatura, 6 – trackball, 7 – drukarka, 8 – czujniki ciśnienia w cylindrze, 9 – czujnik ciśnienia paliwa w układzie wtryskowym, 10 – czujnik położenia wału korbowego, 11 – czujnik ciśnienia powietrza ładującego, 12 -  wzmacniacze sygnału i przetworniki A/C.</a:t>
            </a:r>
            <a:endParaRPr lang="pl-P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3" name="Picture 3" descr="Ang_zdj 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4" y="2590086"/>
            <a:ext cx="2765426" cy="371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8615328" y="5503265"/>
            <a:ext cx="3429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Przykład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indykatora elektronicznego typu przenośnego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13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5" descr="RYS7_8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2" y="187325"/>
            <a:ext cx="7256463" cy="5207331"/>
          </a:xfrm>
          <a:prstGeom prst="rect">
            <a:avLst/>
          </a:prstGeom>
          <a:noFill/>
          <a:ln w="9525" cmpd="dbl">
            <a:solidFill>
              <a:srgbClr val="7F7F7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42889" y="5657671"/>
            <a:ext cx="11615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300"/>
              </a:spcAft>
              <a:tabLst>
                <a:tab pos="270510" algn="l"/>
              </a:tabLst>
            </a:pP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Rozwinięty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wykres indykatorowy otrzymany z indykatora elektronicznego i jego wielkości charakterystyczne: </a:t>
            </a:r>
            <a:r>
              <a:rPr lang="pl-PL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l-PL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max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maksymalne ciśnienie spalania, </a:t>
            </a:r>
            <a:r>
              <a:rPr lang="pl-PL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l-PL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ciśnienie sprężania, p</a:t>
            </a:r>
            <a:r>
              <a:rPr lang="pl-PL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36</a:t>
            </a:r>
            <a:r>
              <a:rPr lang="pl-PL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(lub </a:t>
            </a:r>
            <a:r>
              <a:rPr lang="pl-PL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l-PL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– ciśnienie ekspansji odczytywane 36 stopni OWK po GMP,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pl-PL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pmax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kąt po GMP uzyskania w cylindrze maksymalnego ciśnienia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4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412"/>
            <a:ext cx="7202832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362574" y="3035875"/>
            <a:ext cx="6538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Wykres indykatorowy wzorcowy (1) i o dużej wartości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p/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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(2).</a:t>
            </a:r>
            <a:endParaRPr lang="pl-P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14400" y="448574"/>
            <a:ext cx="10127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32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914400" y="448574"/>
            <a:ext cx="10472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Doładowanie silników okrętowych</a:t>
            </a:r>
            <a:endParaRPr lang="pl-PL" sz="32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673524" y="1828800"/>
            <a:ext cx="95580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Cel doładowania</a:t>
            </a:r>
            <a:r>
              <a:rPr lang="pl-PL" sz="2400" dirty="0" smtClean="0"/>
              <a:t>:</a:t>
            </a:r>
          </a:p>
          <a:p>
            <a:r>
              <a:rPr lang="pl-PL" sz="2400" dirty="0" smtClean="0"/>
              <a:t>Celem doładowania jest dostarczenie do cylindrów silnika możliwie jak największej masy powierza (świeżego ładunku) co umożliwić może skuteczne spalanie większych dawek wtryskiwanego paliwa.</a:t>
            </a:r>
          </a:p>
          <a:p>
            <a:endParaRPr lang="pl-PL" sz="2400" dirty="0"/>
          </a:p>
          <a:p>
            <a:r>
              <a:rPr lang="pl-PL" sz="2400" b="1" dirty="0" smtClean="0"/>
              <a:t>Realizacja celu: </a:t>
            </a:r>
          </a:p>
          <a:p>
            <a:r>
              <a:rPr lang="pl-PL" sz="2400" dirty="0" smtClean="0"/>
              <a:t>sprężenie i schładzanie powietrza </a:t>
            </a:r>
            <a:r>
              <a:rPr lang="pl-PL" sz="2400" dirty="0"/>
              <a:t>po sprężeniu </a:t>
            </a:r>
            <a:r>
              <a:rPr lang="pl-PL" sz="2400" dirty="0" smtClean="0"/>
              <a:t>(przed jego dostarczeniem do cylindrów) – najczęściej z wykorzystaniem sprężarki napędzanej turbiną gazową (turbosprężarka).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540593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az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71613"/>
            <a:ext cx="2030413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444625"/>
            <a:ext cx="2620963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rzałka w prawo 3"/>
          <p:cNvSpPr/>
          <p:nvPr/>
        </p:nvSpPr>
        <p:spPr>
          <a:xfrm rot="10800000">
            <a:off x="4979988" y="1824038"/>
            <a:ext cx="3582987" cy="2619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Strzałka w prawo 4"/>
          <p:cNvSpPr/>
          <p:nvPr/>
        </p:nvSpPr>
        <p:spPr>
          <a:xfrm rot="16200000">
            <a:off x="3789362" y="1270001"/>
            <a:ext cx="608013" cy="2397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4649788" y="4546600"/>
            <a:ext cx="1438275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247" name="pole tekstowe 6"/>
          <p:cNvSpPr txBox="1">
            <a:spLocks noChangeArrowheads="1"/>
          </p:cNvSpPr>
          <p:nvPr/>
        </p:nvSpPr>
        <p:spPr bwMode="auto">
          <a:xfrm>
            <a:off x="4537075" y="4619625"/>
            <a:ext cx="1573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Chłodnica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powietrza</a:t>
            </a:r>
          </a:p>
        </p:txBody>
      </p:sp>
      <p:sp>
        <p:nvSpPr>
          <p:cNvPr id="8" name="Strzałka w prawo 7"/>
          <p:cNvSpPr/>
          <p:nvPr/>
        </p:nvSpPr>
        <p:spPr>
          <a:xfrm rot="3971591">
            <a:off x="3592513" y="3313113"/>
            <a:ext cx="2230437" cy="363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Strzałka w prawo 8"/>
          <p:cNvSpPr/>
          <p:nvPr/>
        </p:nvSpPr>
        <p:spPr>
          <a:xfrm rot="19455133">
            <a:off x="5567363" y="3414713"/>
            <a:ext cx="2949575" cy="363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" name="Strzałka w prawo 9"/>
          <p:cNvSpPr/>
          <p:nvPr/>
        </p:nvSpPr>
        <p:spPr>
          <a:xfrm>
            <a:off x="2386013" y="2425700"/>
            <a:ext cx="733425" cy="325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251" name="Prostokąt 10"/>
          <p:cNvSpPr>
            <a:spLocks noChangeArrowheads="1"/>
          </p:cNvSpPr>
          <p:nvPr/>
        </p:nvSpPr>
        <p:spPr bwMode="auto">
          <a:xfrm>
            <a:off x="2760663" y="379413"/>
            <a:ext cx="2667000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Verdana" panose="020B0604030504040204" pitchFamily="34" charset="0"/>
              </a:rPr>
              <a:t>Ciśnienie: 1.02 bar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Verdana" panose="020B0604030504040204" pitchFamily="34" charset="0"/>
              </a:rPr>
              <a:t>Temperatura: 315 C</a:t>
            </a: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12" name="Prostokąt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3393" y="3248497"/>
            <a:ext cx="3203667" cy="646331"/>
          </a:xfrm>
          <a:prstGeom prst="rect">
            <a:avLst/>
          </a:prstGeom>
          <a:blipFill rotWithShape="0">
            <a:blip r:embed="rId4"/>
            <a:stretch>
              <a:fillRect b="-4630"/>
            </a:stretch>
          </a:blipFill>
          <a:ln>
            <a:solidFill>
              <a:srgbClr val="00B0F0"/>
            </a:solidFill>
          </a:ln>
        </p:spPr>
        <p:txBody>
          <a:bodyPr/>
          <a:lstStyle/>
          <a:p>
            <a:pPr>
              <a:defRPr/>
            </a:pPr>
            <a:r>
              <a:rPr lang="pl-PL">
                <a:noFill/>
              </a:rPr>
              <a:t> </a:t>
            </a:r>
          </a:p>
        </p:txBody>
      </p:sp>
      <p:cxnSp>
        <p:nvCxnSpPr>
          <p:cNvPr id="14" name="Łącznik prosty ze strzałką 13"/>
          <p:cNvCxnSpPr>
            <a:endCxn id="10" idx="1"/>
          </p:cNvCxnSpPr>
          <p:nvPr/>
        </p:nvCxnSpPr>
        <p:spPr>
          <a:xfrm flipV="1">
            <a:off x="2009775" y="2587625"/>
            <a:ext cx="376238" cy="66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4" name="Prostokąt 14"/>
          <p:cNvSpPr>
            <a:spLocks noChangeArrowheads="1"/>
          </p:cNvSpPr>
          <p:nvPr/>
        </p:nvSpPr>
        <p:spPr bwMode="auto">
          <a:xfrm>
            <a:off x="6013450" y="617538"/>
            <a:ext cx="3395663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Verdana" panose="020B0604030504040204" pitchFamily="34" charset="0"/>
              </a:rPr>
              <a:t>Ciśnienie: 3.0 bar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Verdana" panose="020B0604030504040204" pitchFamily="34" charset="0"/>
              </a:rPr>
              <a:t>Temperatura: 460 C</a:t>
            </a: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16" name="Prostokąt 1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3393" y="4476750"/>
            <a:ext cx="3226660" cy="923330"/>
          </a:xfrm>
          <a:prstGeom prst="rect">
            <a:avLst/>
          </a:prstGeom>
          <a:blipFill rotWithShape="0">
            <a:blip r:embed="rId5"/>
            <a:stretch>
              <a:fillRect l="-1316" t="-2597" b="-8442"/>
            </a:stretch>
          </a:blipFill>
          <a:ln>
            <a:solidFill>
              <a:srgbClr val="00B0F0"/>
            </a:solidFill>
          </a:ln>
        </p:spPr>
        <p:txBody>
          <a:bodyPr/>
          <a:lstStyle/>
          <a:p>
            <a:pPr>
              <a:defRPr/>
            </a:pPr>
            <a:r>
              <a:rPr lang="pl-PL">
                <a:noFill/>
              </a:rPr>
              <a:t> </a:t>
            </a:r>
          </a:p>
        </p:txBody>
      </p:sp>
      <p:cxnSp>
        <p:nvCxnSpPr>
          <p:cNvPr id="18" name="Łącznik prosty ze strzałką 17"/>
          <p:cNvCxnSpPr>
            <a:stCxn id="16" idx="3"/>
          </p:cNvCxnSpPr>
          <p:nvPr/>
        </p:nvCxnSpPr>
        <p:spPr>
          <a:xfrm flipV="1">
            <a:off x="3849688" y="4057650"/>
            <a:ext cx="998537" cy="881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10214" y="5130867"/>
            <a:ext cx="3198154" cy="923330"/>
          </a:xfrm>
          <a:prstGeom prst="rect">
            <a:avLst/>
          </a:prstGeom>
          <a:blipFill rotWithShape="0">
            <a:blip r:embed="rId6"/>
            <a:stretch>
              <a:fillRect l="-1521" t="-3268" b="-9150"/>
            </a:stretch>
          </a:blipFill>
          <a:ln>
            <a:solidFill>
              <a:srgbClr val="00B0F0"/>
            </a:solidFill>
          </a:ln>
        </p:spPr>
        <p:txBody>
          <a:bodyPr/>
          <a:lstStyle/>
          <a:p>
            <a:pPr>
              <a:defRPr/>
            </a:pPr>
            <a:r>
              <a:rPr lang="pl-PL">
                <a:noFill/>
              </a:rPr>
              <a:t> </a:t>
            </a:r>
          </a:p>
        </p:txBody>
      </p:sp>
      <p:cxnSp>
        <p:nvCxnSpPr>
          <p:cNvPr id="21" name="Łącznik prosty ze strzałką 20"/>
          <p:cNvCxnSpPr>
            <a:stCxn id="19" idx="0"/>
          </p:cNvCxnSpPr>
          <p:nvPr/>
        </p:nvCxnSpPr>
        <p:spPr>
          <a:xfrm flipH="1" flipV="1">
            <a:off x="6886575" y="3790950"/>
            <a:ext cx="922338" cy="1339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H="1">
            <a:off x="8721725" y="1263650"/>
            <a:ext cx="182563" cy="4175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1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F78B2AA5-DA1D-4071-B857-3F248451AAFC}" type="slidenum">
              <a:rPr lang="pl-PL" smtClean="0"/>
              <a:pPr eaLnBrk="1" hangingPunct="1">
                <a:defRPr/>
              </a:pPr>
              <a:t>16</a:t>
            </a:fld>
            <a:endParaRPr lang="pl-PL" smtClean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Podział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układów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doładowania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silników okrętowych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2296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pl-PL" dirty="0"/>
              <a:t>	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965325" y="1412875"/>
            <a:ext cx="822960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pl-PL" sz="2800" dirty="0">
              <a:latin typeface="+mj-lt"/>
            </a:endParaRPr>
          </a:p>
          <a:p>
            <a:pPr algn="just">
              <a:defRPr/>
            </a:pPr>
            <a:r>
              <a:rPr lang="pl-PL" sz="2800" dirty="0">
                <a:latin typeface="+mj-lt"/>
              </a:rPr>
              <a:t>W silnikach okrętowych stosowane są następujące turbosprężarkowe układy doładowania: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latin typeface="+mj-lt"/>
              </a:rPr>
              <a:t>pulsacyjne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l-PL" sz="2800" dirty="0" err="1">
                <a:latin typeface="+mj-lt"/>
              </a:rPr>
              <a:t>stałociśnieniowe</a:t>
            </a:r>
            <a:endParaRPr lang="pl-PL" sz="2800" dirty="0"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latin typeface="+mj-lt"/>
              </a:rPr>
              <a:t>pojedynczego ciągu spalin (SPES)</a:t>
            </a:r>
          </a:p>
          <a:p>
            <a:pPr algn="just">
              <a:defRPr/>
            </a:pPr>
            <a:endParaRPr lang="pl-PL" sz="2800" dirty="0">
              <a:latin typeface="+mj-lt"/>
            </a:endParaRPr>
          </a:p>
          <a:p>
            <a:pPr algn="just">
              <a:defRPr/>
            </a:pPr>
            <a:r>
              <a:rPr lang="pl-PL" sz="2800" dirty="0">
                <a:latin typeface="+mj-lt"/>
              </a:rPr>
              <a:t>Obecnie dąży się do możliwie jak najszerszego stosowania </a:t>
            </a:r>
            <a:r>
              <a:rPr lang="pl-PL" sz="2800" b="1" dirty="0">
                <a:latin typeface="+mj-lt"/>
              </a:rPr>
              <a:t>układów </a:t>
            </a:r>
            <a:r>
              <a:rPr lang="pl-PL" sz="2800" b="1" dirty="0" err="1">
                <a:latin typeface="+mj-lt"/>
              </a:rPr>
              <a:t>stałociśnieniowych</a:t>
            </a:r>
            <a:endParaRPr lang="pl-PL" sz="2800" b="1" dirty="0">
              <a:latin typeface="+mj-lt"/>
            </a:endParaRPr>
          </a:p>
          <a:p>
            <a:pPr algn="just">
              <a:defRPr/>
            </a:pPr>
            <a:endParaRPr lang="pl-PL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1570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0F5AD-434F-496F-B518-A03BC79229F6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2" y="404812"/>
            <a:ext cx="7040812" cy="501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560513" y="5492750"/>
            <a:ext cx="5543550" cy="12001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>
                <a:solidFill>
                  <a:srgbClr val="000000"/>
                </a:solidFill>
                <a:cs typeface="Times New Roman" panose="02020603050405020304" pitchFamily="18" charset="0"/>
              </a:rPr>
              <a:t>Doładowanie pulsacyjne: </a:t>
            </a:r>
          </a:p>
          <a:p>
            <a:pPr>
              <a:buFontTx/>
              <a:buAutoNum type="alphaLcParenR"/>
            </a:pPr>
            <a:r>
              <a:rPr lang="pl-PL" altLang="pl-PL">
                <a:solidFill>
                  <a:srgbClr val="000000"/>
                </a:solidFill>
                <a:cs typeface="Times New Roman" panose="02020603050405020304" pitchFamily="18" charset="0"/>
              </a:rPr>
              <a:t>schemat układu, b) wykres ciśnienia. </a:t>
            </a:r>
          </a:p>
          <a:p>
            <a:r>
              <a:rPr lang="pl-PL" altLang="pl-PL">
                <a:solidFill>
                  <a:srgbClr val="000000"/>
                </a:solidFill>
                <a:cs typeface="Times New Roman" panose="02020603050405020304" pitchFamily="18" charset="0"/>
              </a:rPr>
              <a:t>1- cylinder, 2- turbina, 3- sprężarka, 4- kolektor dolotowy powietrza </a:t>
            </a:r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E6B557-1B7F-47B9-BA80-DD09E49C94B8}" type="slidenum">
              <a:rPr lang="pl-PL" altLang="pl-PL" smtClean="0"/>
              <a:pPr/>
              <a:t>18</a:t>
            </a:fld>
            <a:endParaRPr lang="pl-PL" altLang="pl-PL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33375"/>
            <a:ext cx="7494588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Prostokąt 4"/>
          <p:cNvSpPr>
            <a:spLocks noChangeArrowheads="1"/>
          </p:cNvSpPr>
          <p:nvPr/>
        </p:nvSpPr>
        <p:spPr bwMode="auto">
          <a:xfrm>
            <a:off x="1703388" y="5845175"/>
            <a:ext cx="8208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>
                <a:cs typeface="Times New Roman" panose="02020603050405020304" pitchFamily="18" charset="0"/>
              </a:rPr>
              <a:t>Doładowanie stałociśnieniowe: a) schemat układu, b) wykres ciśnienia. 1- cylinder, 2- turbina, 3- sprężarka, 4- kolektor wlotowy powietrza, 5 kolektor wylotowy spalin  </a:t>
            </a:r>
            <a:endParaRPr lang="pl-PL" alt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pl-PL">
                <a:cs typeface="Times New Roman" panose="02020603050405020304" pitchFamily="18" charset="0"/>
              </a:rPr>
              <a:t> </a:t>
            </a:r>
            <a:endParaRPr lang="pl-PL" alt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3CAB1C-6CFC-43BD-B663-932555D83421}" type="slidenum">
              <a:rPr lang="pl-PL" altLang="pl-PL" smtClean="0"/>
              <a:pPr/>
              <a:t>19</a:t>
            </a:fld>
            <a:endParaRPr lang="pl-PL" altLang="pl-PL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941388"/>
            <a:ext cx="88423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Prostokąt 3"/>
          <p:cNvSpPr>
            <a:spLocks noChangeArrowheads="1"/>
          </p:cNvSpPr>
          <p:nvPr/>
        </p:nvSpPr>
        <p:spPr bwMode="auto">
          <a:xfrm>
            <a:off x="4079875" y="5084763"/>
            <a:ext cx="4675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000" b="1">
                <a:cs typeface="Times New Roman" panose="02020603050405020304" pitchFamily="18" charset="0"/>
              </a:rPr>
              <a:t>System SPES - </a:t>
            </a:r>
            <a:r>
              <a:rPr lang="pl-PL" altLang="pl-PL" sz="2000">
                <a:cs typeface="Times New Roman" panose="02020603050405020304" pitchFamily="18" charset="0"/>
              </a:rPr>
              <a:t> przemiennik impulsów</a:t>
            </a:r>
            <a:endParaRPr lang="pl-PL" altLang="pl-PL" sz="2000"/>
          </a:p>
        </p:txBody>
      </p:sp>
    </p:spTree>
    <p:extLst>
      <p:ext uri="{BB962C8B-B14F-4D97-AF65-F5344CB8AC3E}">
        <p14:creationId xmlns:p14="http://schemas.microsoft.com/office/powerpoint/2010/main" val="1013157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73768" y="625642"/>
            <a:ext cx="1095675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Konspekt wykładów z przedmiotu </a:t>
            </a:r>
          </a:p>
          <a:p>
            <a:pPr algn="ctr"/>
            <a:endParaRPr lang="pl-PL" sz="3200" b="1" dirty="0" smtClean="0"/>
          </a:p>
          <a:p>
            <a:pPr algn="ctr"/>
            <a:r>
              <a:rPr lang="pl-PL" sz="3600" b="1" dirty="0" smtClean="0"/>
              <a:t>OKRĘTOWE SILNIKI TŁOKOWE </a:t>
            </a:r>
          </a:p>
          <a:p>
            <a:pPr algn="ctr"/>
            <a:r>
              <a:rPr lang="pl-PL" sz="3600" b="1" dirty="0" err="1" smtClean="0"/>
              <a:t>Sem</a:t>
            </a:r>
            <a:r>
              <a:rPr lang="pl-PL" sz="3600" b="1" dirty="0" smtClean="0"/>
              <a:t> IV</a:t>
            </a:r>
          </a:p>
          <a:p>
            <a:pPr algn="ctr"/>
            <a:endParaRPr lang="pl-PL" sz="3200" b="1" dirty="0" smtClean="0"/>
          </a:p>
          <a:p>
            <a:endParaRPr lang="pl-PL" dirty="0"/>
          </a:p>
          <a:p>
            <a:pPr algn="ctr"/>
            <a:r>
              <a:rPr lang="pl-PL" sz="2000" dirty="0" smtClean="0"/>
              <a:t>Ewentualne pytania proszę kierować na adres mailowy: k.witkowski@wm.umg.edu.pl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385760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D0EBD9-FEF6-4D1F-B50B-26E769C8E696}" type="slidenum">
              <a:rPr lang="pl-PL" altLang="pl-PL" smtClean="0"/>
              <a:pPr/>
              <a:t>20</a:t>
            </a:fld>
            <a:endParaRPr lang="pl-PL" altLang="pl-PL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260351"/>
            <a:ext cx="6067425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Prostokąt 3"/>
          <p:cNvSpPr>
            <a:spLocks noChangeArrowheads="1"/>
          </p:cNvSpPr>
          <p:nvPr/>
        </p:nvSpPr>
        <p:spPr bwMode="auto">
          <a:xfrm>
            <a:off x="1893889" y="5741988"/>
            <a:ext cx="7559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>
                <a:cs typeface="Times New Roman" panose="02020603050405020304" pitchFamily="18" charset="0"/>
              </a:rPr>
              <a:t>Charakterystyki wydajnościowe sprężarki </a:t>
            </a:r>
            <a:r>
              <a:rPr lang="pl-PL" altLang="pl-PL" i="1">
                <a:cs typeface="Times New Roman" panose="02020603050405020304" pitchFamily="18" charset="0"/>
              </a:rPr>
              <a:t>G</a:t>
            </a:r>
            <a:r>
              <a:rPr lang="pl-PL" altLang="pl-PL" baseline="-25000">
                <a:cs typeface="Times New Roman" panose="02020603050405020304" pitchFamily="18" charset="0"/>
              </a:rPr>
              <a:t>k</a:t>
            </a:r>
            <a:r>
              <a:rPr lang="pl-PL" altLang="pl-PL">
                <a:cs typeface="Times New Roman" panose="02020603050405020304" pitchFamily="18" charset="0"/>
              </a:rPr>
              <a:t> i pompy wirowej </a:t>
            </a:r>
            <a:r>
              <a:rPr lang="pl-PL" altLang="pl-PL" i="1">
                <a:cs typeface="Times New Roman" panose="02020603050405020304" pitchFamily="18" charset="0"/>
              </a:rPr>
              <a:t>Q</a:t>
            </a:r>
            <a:r>
              <a:rPr lang="pl-PL" altLang="pl-PL">
                <a:cs typeface="Times New Roman" panose="02020603050405020304" pitchFamily="18" charset="0"/>
              </a:rPr>
              <a:t>:</a:t>
            </a:r>
          </a:p>
          <a:p>
            <a:r>
              <a:rPr lang="pl-PL" altLang="pl-PL">
                <a:cs typeface="Times New Roman" panose="02020603050405020304" pitchFamily="18" charset="0"/>
              </a:rPr>
              <a:t> </a:t>
            </a:r>
            <a:r>
              <a:rPr lang="pl-PL" altLang="pl-PL" i="1">
                <a:cs typeface="Times New Roman" panose="02020603050405020304" pitchFamily="18" charset="0"/>
              </a:rPr>
              <a:t>K</a:t>
            </a:r>
            <a:r>
              <a:rPr lang="pl-PL" altLang="pl-PL" baseline="-25000">
                <a:cs typeface="Times New Roman" panose="02020603050405020304" pitchFamily="18" charset="0"/>
              </a:rPr>
              <a:t>p</a:t>
            </a:r>
            <a:r>
              <a:rPr lang="pl-PL" altLang="pl-PL">
                <a:cs typeface="Times New Roman" panose="02020603050405020304" pitchFamily="18" charset="0"/>
              </a:rPr>
              <a:t>- krzywa pompowania, </a:t>
            </a:r>
            <a:r>
              <a:rPr lang="pl-PL" altLang="pl-PL" i="1">
                <a:cs typeface="Times New Roman" panose="02020603050405020304" pitchFamily="18" charset="0"/>
              </a:rPr>
              <a:t>K</a:t>
            </a:r>
            <a:r>
              <a:rPr lang="pl-PL" altLang="pl-PL" baseline="-25000">
                <a:cs typeface="Times New Roman" panose="02020603050405020304" pitchFamily="18" charset="0"/>
              </a:rPr>
              <a:t>h</a:t>
            </a:r>
            <a:r>
              <a:rPr lang="pl-PL" altLang="pl-PL">
                <a:cs typeface="Times New Roman" panose="02020603050405020304" pitchFamily="18" charset="0"/>
              </a:rPr>
              <a:t>- krzywa przełykowa silnika</a:t>
            </a: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0962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7A916D4F-B9D1-45F6-94CA-DA1781044D86}" type="slidenum">
              <a:rPr lang="pl-PL" smtClean="0"/>
              <a:pPr eaLnBrk="1" hangingPunct="1">
                <a:defRPr/>
              </a:pPr>
              <a:t>21</a:t>
            </a:fld>
            <a:endParaRPr lang="pl-PL" smtClean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Tendencje rozwojowe układów doładowania silników okrętowych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2296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pl-PL" dirty="0"/>
              <a:t>	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965325" y="1412875"/>
            <a:ext cx="82296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pl-PL" sz="2800" dirty="0">
              <a:latin typeface="+mj-lt"/>
            </a:endParaRPr>
          </a:p>
          <a:p>
            <a:pPr algn="just">
              <a:defRPr/>
            </a:pPr>
            <a:r>
              <a:rPr lang="pl-PL" sz="2800" dirty="0">
                <a:latin typeface="+mj-lt"/>
              </a:rPr>
              <a:t>Układy </a:t>
            </a:r>
            <a:r>
              <a:rPr lang="pl-PL" sz="2800" dirty="0" err="1">
                <a:latin typeface="+mj-lt"/>
              </a:rPr>
              <a:t>stałociśnieniowe</a:t>
            </a:r>
            <a:r>
              <a:rPr lang="pl-PL" sz="2800" dirty="0">
                <a:latin typeface="+mj-lt"/>
              </a:rPr>
              <a:t> coraz częściej stosowane są w relatywnie „małych” silnikach czterosuwowych. Przykład może stanowić silnik MAN L32/40</a:t>
            </a:r>
          </a:p>
        </p:txBody>
      </p:sp>
      <p:pic>
        <p:nvPicPr>
          <p:cNvPr id="20486" name="Obraz 5" descr="C:\Users\Arkadiusz\Desktop\Obraz (22).jp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87801"/>
            <a:ext cx="2916238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Obraz 6" descr="C:\Users\Arkadiusz\Desktop\Obraz (21).jp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282951"/>
            <a:ext cx="2325688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pole tekstowe 2"/>
          <p:cNvSpPr txBox="1">
            <a:spLocks noChangeArrowheads="1"/>
          </p:cNvSpPr>
          <p:nvPr/>
        </p:nvSpPr>
        <p:spPr bwMode="auto">
          <a:xfrm>
            <a:off x="7896226" y="3659188"/>
            <a:ext cx="244792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Stałociśnieniowe zasilanie turbiny silnika 4-suwowego MAN L32/40:</a:t>
            </a:r>
            <a:r>
              <a:rPr lang="pl-PL" altLang="pl-PL" sz="18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a – schemat układu doładowania,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b – widok kolektora zbiorczego spalin </a:t>
            </a:r>
          </a:p>
        </p:txBody>
      </p:sp>
      <p:sp>
        <p:nvSpPr>
          <p:cNvPr id="20489" name="pole tekstowe 3"/>
          <p:cNvSpPr txBox="1">
            <a:spLocks noChangeArrowheads="1"/>
          </p:cNvSpPr>
          <p:nvPr/>
        </p:nvSpPr>
        <p:spPr bwMode="auto">
          <a:xfrm>
            <a:off x="1981200" y="3589339"/>
            <a:ext cx="552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a)</a:t>
            </a:r>
          </a:p>
        </p:txBody>
      </p:sp>
      <p:sp>
        <p:nvSpPr>
          <p:cNvPr id="20490" name="pole tekstowe 7"/>
          <p:cNvSpPr txBox="1">
            <a:spLocks noChangeArrowheads="1"/>
          </p:cNvSpPr>
          <p:nvPr/>
        </p:nvSpPr>
        <p:spPr bwMode="auto">
          <a:xfrm>
            <a:off x="5037139" y="3549650"/>
            <a:ext cx="554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5235177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70785" y="260609"/>
            <a:ext cx="113898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Szanowni Państwo</a:t>
            </a:r>
          </a:p>
          <a:p>
            <a:endParaRPr lang="pl-PL" sz="2000" b="1" dirty="0" smtClean="0"/>
          </a:p>
          <a:p>
            <a:r>
              <a:rPr lang="pl-PL" sz="2000" dirty="0" smtClean="0"/>
              <a:t> po opanowaniu materiału (konspekt wykładów i polecane podręcznik)i dotyczącego: wykresów teoretycznych, rzeczywistych i doładowania silników okrętowych powinniście miedzy innymi umieć odpowiedzieć  na następujące zagadnienia: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/>
              <a:t>Założenia upraszczające obiegów teoretycznych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/>
              <a:t>Sprawność obiegu teoretycznego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/>
              <a:t>Rodzaje wykresów indykatorowych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/>
              <a:t>Cel doładowania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/>
              <a:t>Podział układów doładowania z uwagi na ciśnienie gazów zasilających turbinę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/>
              <a:t>Wady i zalety stosowania układów typu pulsacyjnego i </a:t>
            </a:r>
            <a:r>
              <a:rPr lang="pl-PL" sz="2000" dirty="0" err="1" smtClean="0"/>
              <a:t>stałociśnieniowego</a:t>
            </a:r>
            <a:endParaRPr lang="pl-PL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/>
              <a:t>Współpraca silnika z turbosprężarką  - pole współpracy (wykres spręż-wydajność sprężarki)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07283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7" y="420116"/>
            <a:ext cx="11872911" cy="444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600076" y="5306111"/>
            <a:ext cx="11072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Rys.1.1.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Obiegi teoretyczne silników spalinowych: a) obieg Otto, b) obieg Diesla, c) obieg </a:t>
            </a:r>
            <a:r>
              <a:rPr lang="pl-PL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Sabathe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50232" y="1074821"/>
            <a:ext cx="1094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Obiegi rzeczywiste -  wykresy indykatorowe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978568" y="2085474"/>
            <a:ext cx="10635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Wykresy obiegów rzeczywistych (wykresy indykatorowe) wykonywane są najczęściej we współrzędnych p-V lub p-</a:t>
            </a:r>
            <a:r>
              <a:rPr lang="pl-PL" sz="2400" dirty="0" smtClean="0">
                <a:sym typeface="Symbol" panose="05050102010706020507" pitchFamily="18" charset="2"/>
              </a:rPr>
              <a:t>. </a:t>
            </a:r>
          </a:p>
          <a:p>
            <a:endParaRPr lang="pl-PL" sz="2400" dirty="0" smtClean="0">
              <a:sym typeface="Symbol" panose="05050102010706020507" pitchFamily="18" charset="2"/>
            </a:endParaRPr>
          </a:p>
          <a:p>
            <a:r>
              <a:rPr lang="pl-PL" sz="2400" dirty="0" smtClean="0">
                <a:sym typeface="Symbol" panose="05050102010706020507" pitchFamily="18" charset="2"/>
              </a:rPr>
              <a:t>Wykonuje się także wykresy typu słupkowego (ciśnienia w cylindrze).</a:t>
            </a:r>
          </a:p>
          <a:p>
            <a:endParaRPr lang="pl-PL" sz="2400" dirty="0" smtClean="0">
              <a:sym typeface="Symbol" panose="05050102010706020507" pitchFamily="18" charset="2"/>
            </a:endParaRPr>
          </a:p>
          <a:p>
            <a:r>
              <a:rPr lang="pl-PL" sz="2400" dirty="0" smtClean="0">
                <a:sym typeface="Symbol" panose="05050102010706020507" pitchFamily="18" charset="2"/>
              </a:rPr>
              <a:t>Wyróżnia się więc wykres indykatorowy: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sym typeface="Symbol" panose="05050102010706020507" pitchFamily="18" charset="2"/>
              </a:rPr>
              <a:t>Zamknięty (normalny),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sym typeface="Symbol" panose="05050102010706020507" pitchFamily="18" charset="2"/>
              </a:rPr>
              <a:t>Rozwinięty,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sym typeface="Symbol" panose="05050102010706020507" pitchFamily="18" charset="2"/>
              </a:rPr>
              <a:t>Słupkowy: ciśnienia maksymalnego w cylindrze (</a:t>
            </a:r>
            <a:r>
              <a:rPr lang="pl-PL" sz="2400" dirty="0" err="1" smtClean="0">
                <a:sym typeface="Symbol" panose="05050102010706020507" pitchFamily="18" charset="2"/>
              </a:rPr>
              <a:t>pmax</a:t>
            </a:r>
            <a:r>
              <a:rPr lang="pl-PL" sz="2400" dirty="0" smtClean="0">
                <a:sym typeface="Symbol" panose="05050102010706020507" pitchFamily="18" charset="2"/>
              </a:rPr>
              <a:t>) i ciśnienia sprężania (</a:t>
            </a:r>
            <a:r>
              <a:rPr lang="pl-PL" sz="2400" dirty="0" err="1" smtClean="0">
                <a:sym typeface="Symbol" panose="05050102010706020507" pitchFamily="18" charset="2"/>
              </a:rPr>
              <a:t>pc</a:t>
            </a:r>
            <a:r>
              <a:rPr lang="pl-PL" sz="2400" dirty="0" smtClean="0">
                <a:sym typeface="Symbol" panose="05050102010706020507" pitchFamily="18" charset="2"/>
              </a:rPr>
              <a:t>)</a:t>
            </a:r>
          </a:p>
          <a:p>
            <a:endParaRPr lang="pl-PL" sz="2400" dirty="0" smtClean="0">
              <a:sym typeface="Symbol" panose="05050102010706020507" pitchFamily="18" charset="2"/>
            </a:endParaRPr>
          </a:p>
          <a:p>
            <a:r>
              <a:rPr lang="pl-PL" sz="2400" dirty="0" smtClean="0">
                <a:sym typeface="Symbol" panose="05050102010706020507" pitchFamily="18" charset="2"/>
              </a:rPr>
              <a:t>Do wykonania wykresów indykatorowych używa się indykatorów mechanicznych i coraz częściej elektronicznych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18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ostokąt 1"/>
              <p:cNvSpPr/>
              <p:nvPr/>
            </p:nvSpPr>
            <p:spPr>
              <a:xfrm>
                <a:off x="297251" y="1286947"/>
                <a:ext cx="25392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l-PL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pl-PL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" name="Prostoką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51" y="1286947"/>
                <a:ext cx="2539221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rostokąt 2"/>
              <p:cNvSpPr/>
              <p:nvPr/>
            </p:nvSpPr>
            <p:spPr>
              <a:xfrm>
                <a:off x="2553151" y="158684"/>
                <a:ext cx="5999848" cy="768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pl-PL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pl-PL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pl-PL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pl-PL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l-PL" i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pl-PL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pl-PL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" name="Prostoką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151" y="158684"/>
                <a:ext cx="5999848" cy="7684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/>
              <p:cNvSpPr/>
              <p:nvPr/>
            </p:nvSpPr>
            <p:spPr>
              <a:xfrm>
                <a:off x="4202559" y="1295178"/>
                <a:ext cx="2550442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l-PL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l-PL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" name="Prostoką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559" y="1295178"/>
                <a:ext cx="2550442" cy="390748"/>
              </a:xfrm>
              <a:prstGeom prst="rect">
                <a:avLst/>
              </a:prstGeom>
              <a:blipFill rotWithShape="0">
                <a:blip r:embed="rId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/>
              <p:cNvSpPr/>
              <p:nvPr/>
            </p:nvSpPr>
            <p:spPr>
              <a:xfrm>
                <a:off x="8119088" y="1265531"/>
                <a:ext cx="24403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l-PL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pl-PL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5" name="Prostoką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088" y="1265531"/>
                <a:ext cx="244034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ostokąt 5"/>
              <p:cNvSpPr/>
              <p:nvPr/>
            </p:nvSpPr>
            <p:spPr>
              <a:xfrm>
                <a:off x="179985" y="2159094"/>
                <a:ext cx="766107" cy="620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l-PL"/>
                        <m:t>k</m:t>
                      </m:r>
                      <m:r>
                        <m:rPr>
                          <m:nor/>
                        </m:rPr>
                        <a:rPr lang="pl-PL" b="0" i="0" smtClean="0"/>
                        <m:t> </m:t>
                      </m:r>
                      <m:r>
                        <m:rPr>
                          <m:nor/>
                        </m:rPr>
                        <a:rPr lang="pl-PL"/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6" name="Prostoką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85" y="2159094"/>
                <a:ext cx="766107" cy="6204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ostokąt 6"/>
              <p:cNvSpPr/>
              <p:nvPr/>
            </p:nvSpPr>
            <p:spPr>
              <a:xfrm>
                <a:off x="179985" y="2853388"/>
                <a:ext cx="4373953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geometryczny</m:t>
                      </m:r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stopie</m:t>
                      </m:r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ń </m:t>
                      </m:r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spr</m:t>
                      </m:r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ęż</m:t>
                      </m:r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ania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7" name="Prostoką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85" y="2853388"/>
                <a:ext cx="4373953" cy="65620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ostokąt 7"/>
              <p:cNvSpPr/>
              <p:nvPr/>
            </p:nvSpPr>
            <p:spPr>
              <a:xfrm>
                <a:off x="179985" y="3583461"/>
                <a:ext cx="5507405" cy="613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stopie</m:t>
                      </m:r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ń </m:t>
                      </m:r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izochorycznego</m:t>
                      </m:r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przyrostu</m:t>
                      </m:r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ci</m:t>
                      </m:r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ś</m:t>
                      </m:r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nienia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8" name="Prostoką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85" y="3583461"/>
                <a:ext cx="5507405" cy="6133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ostokąt 8"/>
              <p:cNvSpPr/>
              <p:nvPr/>
            </p:nvSpPr>
            <p:spPr>
              <a:xfrm>
                <a:off x="180130" y="4270702"/>
                <a:ext cx="5372945" cy="6576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stopie</m:t>
                      </m:r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ń </m:t>
                      </m:r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izobarycznego</m:t>
                      </m:r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przyrostu</m:t>
                      </m:r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obj</m:t>
                      </m:r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ę</m:t>
                      </m:r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ś</m:t>
                      </m:r>
                      <m:r>
                        <m:rPr>
                          <m:nor/>
                        </m:rPr>
                        <a:rPr lang="pl-PL" i="1">
                          <a:latin typeface="Cambria Math" panose="02040503050406030204" pitchFamily="18" charset="0"/>
                        </a:rPr>
                        <m:t>ci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9" name="Prostoką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30" y="4270702"/>
                <a:ext cx="5372945" cy="6576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ostokąt 9"/>
              <p:cNvSpPr/>
              <p:nvPr/>
            </p:nvSpPr>
            <p:spPr>
              <a:xfrm>
                <a:off x="146338" y="4978833"/>
                <a:ext cx="5440528" cy="913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pl-PL" sz="2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l-PL" sz="2400" b="1" i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pl-PL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pl-PL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b="1" i="1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p>
                              <m:r>
                                <a:rPr lang="pl-PL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pl-PL" sz="2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sz="2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den>
                      </m:f>
                      <m:r>
                        <a:rPr lang="pl-PL" sz="2400" b="1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l-PL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𝝋</m:t>
                          </m:r>
                          <m:r>
                            <a:rPr lang="pl-PL" sz="2400" b="1" i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pl-PL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b="1" i="1"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p>
                              <m:r>
                                <a:rPr lang="pl-PL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</m:sSup>
                          <m:r>
                            <a:rPr lang="pl-PL" sz="2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sz="2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pl-PL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pl-PL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2400" b="1" i="1"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  <m:r>
                                    <a:rPr lang="pl-PL" sz="2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sz="24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pl-PL" sz="2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l-PL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pl-PL" sz="2400" b="1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pl-PL" sz="2400" b="1" i="1"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  <m:r>
                                <a:rPr lang="pl-PL" sz="2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l-PL" sz="2400" b="1" i="1"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  <m:r>
                                <a:rPr lang="pl-PL" sz="2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sz="2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10" name="Prostoką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38" y="4978833"/>
                <a:ext cx="5440528" cy="91396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az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9088" y="3583461"/>
            <a:ext cx="3504124" cy="295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" y="0"/>
            <a:ext cx="10339387" cy="623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47675" y="577129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pl-PL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Rys.3.1</a:t>
            </a:r>
            <a:r>
              <a:rPr lang="pl-PL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Wykresy obiegów rzeczywistych dla silnika: a) czterosuwowego i b) dwusuwowego; S- skok tłoka, </a:t>
            </a:r>
            <a:r>
              <a:rPr lang="pl-PL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l-PL" i="1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wysokość okien wlot/wylot </a:t>
            </a:r>
            <a:endParaRPr lang="pl-P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V-diagra._slowe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92250" y="449263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2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Indykat 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7" y="3876675"/>
            <a:ext cx="3594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37" y="0"/>
            <a:ext cx="8391525" cy="629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YS7_4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"/>
            <a:ext cx="9721705" cy="60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85800" y="5943421"/>
            <a:ext cx="11172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Przykład wykresów indykatorowych zdjętych indykatorem mechanicznym: a - wykres normalny, b - wykres rozwinięty, c - wykres słupkowy ciśnienia spalania, d - wykres słupkowy ciśnienia sprężania, (GMP)′ - dla wykresu rozwiniętego</a:t>
            </a:r>
            <a:endParaRPr lang="pl-P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8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749</Words>
  <Application>Microsoft Office PowerPoint</Application>
  <PresentationFormat>Panoramiczny</PresentationFormat>
  <Paragraphs>104</Paragraphs>
  <Slides>22</Slides>
  <Notes>2</Notes>
  <HiddenSlides>0</HiddenSlides>
  <MMClips>1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Symbol</vt:lpstr>
      <vt:lpstr>Times New Roman</vt:lpstr>
      <vt:lpstr>Verdana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Podział układów doładowania silników okrętowych</vt:lpstr>
      <vt:lpstr>Prezentacja programu PowerPoint</vt:lpstr>
      <vt:lpstr>Prezentacja programu PowerPoint</vt:lpstr>
      <vt:lpstr>Prezentacja programu PowerPoint</vt:lpstr>
      <vt:lpstr>Prezentacja programu PowerPoint</vt:lpstr>
      <vt:lpstr>Tendencje rozwojowe układów doładowania silników okrętowych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Kazek</dc:creator>
  <cp:lastModifiedBy>Kazek</cp:lastModifiedBy>
  <cp:revision>10</cp:revision>
  <dcterms:created xsi:type="dcterms:W3CDTF">2020-03-18T08:32:58Z</dcterms:created>
  <dcterms:modified xsi:type="dcterms:W3CDTF">2020-03-18T09:38:51Z</dcterms:modified>
</cp:coreProperties>
</file>