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1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63" r:id="rId1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74" autoAdjust="0"/>
    <p:restoredTop sz="94660"/>
  </p:normalViewPr>
  <p:slideViewPr>
    <p:cSldViewPr snapToGrid="0">
      <p:cViewPr varScale="1">
        <p:scale>
          <a:sx n="56" d="100"/>
          <a:sy n="56" d="100"/>
        </p:scale>
        <p:origin x="40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2DF1-AA54-4CFA-92C1-31E9A6AB6129}" type="datetimeFigureOut">
              <a:rPr lang="pl-PL" smtClean="0"/>
              <a:t>2020-04-01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5ACCD-1B2B-4597-9FA9-9178BDF6EF0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9625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2DF1-AA54-4CFA-92C1-31E9A6AB6129}" type="datetimeFigureOut">
              <a:rPr lang="pl-PL" smtClean="0"/>
              <a:t>2020-04-01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5ACCD-1B2B-4597-9FA9-9178BDF6EF0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4107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2DF1-AA54-4CFA-92C1-31E9A6AB6129}" type="datetimeFigureOut">
              <a:rPr lang="pl-PL" smtClean="0"/>
              <a:t>2020-04-01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5ACCD-1B2B-4597-9FA9-9178BDF6EF0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8440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2DF1-AA54-4CFA-92C1-31E9A6AB6129}" type="datetimeFigureOut">
              <a:rPr lang="pl-PL" smtClean="0"/>
              <a:t>2020-04-01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5ACCD-1B2B-4597-9FA9-9178BDF6EF0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703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2DF1-AA54-4CFA-92C1-31E9A6AB6129}" type="datetimeFigureOut">
              <a:rPr lang="pl-PL" smtClean="0"/>
              <a:t>2020-04-01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5ACCD-1B2B-4597-9FA9-9178BDF6EF0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8980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2DF1-AA54-4CFA-92C1-31E9A6AB6129}" type="datetimeFigureOut">
              <a:rPr lang="pl-PL" smtClean="0"/>
              <a:t>2020-04-01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5ACCD-1B2B-4597-9FA9-9178BDF6EF0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2348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2DF1-AA54-4CFA-92C1-31E9A6AB6129}" type="datetimeFigureOut">
              <a:rPr lang="pl-PL" smtClean="0"/>
              <a:t>2020-04-01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5ACCD-1B2B-4597-9FA9-9178BDF6EF0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1192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2DF1-AA54-4CFA-92C1-31E9A6AB6129}" type="datetimeFigureOut">
              <a:rPr lang="pl-PL" smtClean="0"/>
              <a:t>2020-04-01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5ACCD-1B2B-4597-9FA9-9178BDF6EF0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373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2DF1-AA54-4CFA-92C1-31E9A6AB6129}" type="datetimeFigureOut">
              <a:rPr lang="pl-PL" smtClean="0"/>
              <a:t>2020-04-01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5ACCD-1B2B-4597-9FA9-9178BDF6EF0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7939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2DF1-AA54-4CFA-92C1-31E9A6AB6129}" type="datetimeFigureOut">
              <a:rPr lang="pl-PL" smtClean="0"/>
              <a:t>2020-04-01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5ACCD-1B2B-4597-9FA9-9178BDF6EF0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9716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B2DF1-AA54-4CFA-92C1-31E9A6AB6129}" type="datetimeFigureOut">
              <a:rPr lang="pl-PL" smtClean="0"/>
              <a:t>2020-04-01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5ACCD-1B2B-4597-9FA9-9178BDF6EF0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585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B2DF1-AA54-4CFA-92C1-31E9A6AB6129}" type="datetimeFigureOut">
              <a:rPr lang="pl-PL" smtClean="0"/>
              <a:t>2020-04-01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5ACCD-1B2B-4597-9FA9-9178BDF6EF0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0535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894001"/>
              </p:ext>
            </p:extLst>
          </p:nvPr>
        </p:nvGraphicFramePr>
        <p:xfrm>
          <a:off x="641684" y="243131"/>
          <a:ext cx="10523622" cy="6712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23622"/>
              </a:tblGrid>
              <a:tr h="67127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70510" algn="l"/>
                        </a:tabLst>
                      </a:pPr>
                      <a:r>
                        <a:rPr lang="pl-PL" sz="3200" dirty="0">
                          <a:effectLst/>
                        </a:rPr>
                        <a:t>6. KONTROLA  DZIAŁANIA  SILNIKÓW  OKRĘTOWYCH</a:t>
                      </a:r>
                      <a:endParaRPr lang="pl-PL" sz="32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14" name="pole tekstowe 13"/>
          <p:cNvSpPr txBox="1"/>
          <p:nvPr/>
        </p:nvSpPr>
        <p:spPr>
          <a:xfrm>
            <a:off x="569495" y="1106905"/>
            <a:ext cx="106680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/>
              <a:t>6.1. Parametry rutynowo kontrolowane</a:t>
            </a:r>
            <a:endParaRPr lang="pl-PL" sz="2800" dirty="0"/>
          </a:p>
          <a:p>
            <a:r>
              <a:rPr lang="pl-PL" sz="2800" dirty="0"/>
              <a:t> </a:t>
            </a:r>
          </a:p>
          <a:p>
            <a:r>
              <a:rPr lang="pl-PL" sz="2800" dirty="0"/>
              <a:t>Ocenę działania silników okrętowych dokonuje się na bieżąco, za pomocą określonego zestawu parametrów, zwanych parametrami rutynowo kontrolowanymi. Zestaw ten może być okresowo uzupełniany o parametry uzyskane z przeprowa­dzonego indykowania silnika. W nowoczesnej siłowni okrętowej silniki mogą być indykowane w sposób ciągły, a mierzone wielkości na bieżąco oceniane. Wielkości te również należy uznać za rutynowo kontrolowane.</a:t>
            </a:r>
          </a:p>
          <a:p>
            <a:r>
              <a:rPr lang="pl-PL" sz="2800" dirty="0"/>
              <a:t>Przeprowadzana bieżąca ocena działania silnika służy do określenia poprawności przebiegu procesu roboczego oraz, pośrednio, stanu technicznego silnika, a także mechanicznego i cieplnego obciążenia jego elementów.</a:t>
            </a:r>
          </a:p>
          <a:p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68367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471488" y="357188"/>
            <a:ext cx="11301412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800" dirty="0"/>
              <a:t>niedostateczną wydajność turbosprężarki spowodowaną zabrudzeniem sprężarki lub/i turbiny,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800" dirty="0"/>
              <a:t>niską jakość paliwa i nieprawidłowe jego przygotowanie, w szczególności oczyszczenie i podgrzanie do optymalnej lepkości wtrysku; przy pracy silnika na paliwie ciężkim średnia temperatura wylotu spalin, dla porównywalnych warunków obciążenia, będzie o 10÷20ºC wyższa niż przy zasilaniu olejem napędowym,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800" dirty="0"/>
              <a:t>ekstremalnie wysokie temperatury wody zaburtowej i powietrza.</a:t>
            </a:r>
          </a:p>
          <a:p>
            <a:r>
              <a:rPr lang="pl-PL" sz="2800" dirty="0"/>
              <a:t>	</a:t>
            </a:r>
            <a:endParaRPr lang="pl-PL" sz="2800" dirty="0" smtClean="0"/>
          </a:p>
          <a:p>
            <a:r>
              <a:rPr lang="pl-PL" sz="2800" dirty="0"/>
              <a:t>	</a:t>
            </a:r>
            <a:r>
              <a:rPr lang="pl-PL" sz="2800" dirty="0" smtClean="0"/>
              <a:t>Przy </a:t>
            </a:r>
            <a:r>
              <a:rPr lang="pl-PL" sz="2800" dirty="0"/>
              <a:t>wystąpieniu dwóch pierwszych przyczyn, wzrost temperatury </a:t>
            </a:r>
            <a:r>
              <a:rPr lang="pl-PL" sz="2800" i="1" dirty="0" err="1"/>
              <a:t>t</a:t>
            </a:r>
            <a:r>
              <a:rPr lang="pl-PL" sz="2800" baseline="-25000" dirty="0" err="1"/>
              <a:t>wyl</a:t>
            </a:r>
            <a:r>
              <a:rPr lang="pl-PL" sz="2800" dirty="0"/>
              <a:t> uwidoczni się na cylindrze, gdzie dana niesprawność wystąpiła, w pozostałych przypadkach wzrost </a:t>
            </a:r>
            <a:r>
              <a:rPr lang="pl-PL" sz="2800" i="1" dirty="0" err="1"/>
              <a:t>t</a:t>
            </a:r>
            <a:r>
              <a:rPr lang="pl-PL" sz="2800" baseline="-25000" dirty="0" err="1"/>
              <a:t>wyl</a:t>
            </a:r>
            <a:r>
              <a:rPr lang="pl-PL" sz="2800" dirty="0"/>
              <a:t> nastąpi na wszystkich cylindrach. Wzrost </a:t>
            </a:r>
            <a:r>
              <a:rPr lang="pl-PL" sz="2800" i="1" dirty="0" err="1"/>
              <a:t>t</a:t>
            </a:r>
            <a:r>
              <a:rPr lang="pl-PL" sz="2800" baseline="-25000" dirty="0" err="1"/>
              <a:t>wyl</a:t>
            </a:r>
            <a:r>
              <a:rPr lang="pl-PL" sz="2800" dirty="0"/>
              <a:t> w stosunku do wartości wzorcowych nie powinien przekraczać  ±5% </a:t>
            </a:r>
            <a:r>
              <a:rPr lang="pl-PL" sz="2800" i="1" dirty="0" err="1"/>
              <a:t>t</a:t>
            </a:r>
            <a:r>
              <a:rPr lang="pl-PL" sz="2800" baseline="-25000" dirty="0" err="1"/>
              <a:t>wyl</a:t>
            </a:r>
            <a:r>
              <a:rPr lang="pl-PL" sz="2800" baseline="-25000" dirty="0"/>
              <a:t> </a:t>
            </a:r>
            <a:r>
              <a:rPr lang="pl-PL" sz="2800" dirty="0"/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850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357188" y="314325"/>
            <a:ext cx="11501437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i="1" dirty="0"/>
              <a:t>Ciśnienie sprężania  </a:t>
            </a:r>
            <a:r>
              <a:rPr lang="pl-PL" sz="2800" i="1" dirty="0" err="1"/>
              <a:t>p</a:t>
            </a:r>
            <a:r>
              <a:rPr lang="pl-PL" sz="2800" baseline="-25000" dirty="0" err="1"/>
              <a:t>k</a:t>
            </a:r>
            <a:r>
              <a:rPr lang="pl-PL" sz="2800" b="1" dirty="0"/>
              <a:t> </a:t>
            </a:r>
            <a:r>
              <a:rPr lang="pl-PL" sz="2800" dirty="0"/>
              <a:t>zależy znacząco od stanu technicznego silnika. Niedostateczne ciśnienie sprężania może być spowodowane: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pl-PL" sz="2800" dirty="0"/>
              <a:t>zbyt niskim ciśnieniem doładowania </a:t>
            </a:r>
            <a:r>
              <a:rPr lang="pl-PL" sz="2800" i="1" dirty="0" err="1"/>
              <a:t>p</a:t>
            </a:r>
            <a:r>
              <a:rPr lang="pl-PL" sz="2800" baseline="-25000" dirty="0" err="1"/>
              <a:t>d</a:t>
            </a:r>
            <a:r>
              <a:rPr lang="pl-PL" sz="2800" baseline="-25000" dirty="0"/>
              <a:t> </a:t>
            </a:r>
            <a:r>
              <a:rPr lang="pl-PL" sz="2800" dirty="0"/>
              <a:t>,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pl-PL" sz="2800" dirty="0"/>
              <a:t>niesprawnościami elementów komory spalania, takimi jak:</a:t>
            </a:r>
          </a:p>
          <a:p>
            <a:r>
              <a:rPr lang="pl-PL" sz="2800" dirty="0"/>
              <a:t>	–	nieszczelne pierścienie tłokowe,</a:t>
            </a:r>
          </a:p>
          <a:p>
            <a:r>
              <a:rPr lang="pl-PL" sz="2800" dirty="0"/>
              <a:t>	–	nadmierne zużycie tulei cylindrowych,</a:t>
            </a:r>
          </a:p>
          <a:p>
            <a:r>
              <a:rPr lang="pl-PL" sz="2800" dirty="0"/>
              <a:t>	–	wypalenie denek tłoków,</a:t>
            </a:r>
          </a:p>
          <a:p>
            <a:pPr marL="900113"/>
            <a:r>
              <a:rPr lang="pl-PL" sz="2800" dirty="0"/>
              <a:t>	–	nieszczelne zawory rozrządu czynnika roboczego lub/i </a:t>
            </a:r>
            <a:r>
              <a:rPr lang="pl-PL" sz="2800" dirty="0" smtClean="0"/>
              <a:t>    nieprawidłowy </a:t>
            </a:r>
            <a:r>
              <a:rPr lang="pl-PL" sz="2800" dirty="0"/>
              <a:t>ich rozrząd.</a:t>
            </a:r>
          </a:p>
          <a:p>
            <a:r>
              <a:rPr lang="pl-PL" sz="2800" dirty="0"/>
              <a:t>	</a:t>
            </a:r>
            <a:endParaRPr lang="pl-PL" sz="2800" dirty="0" smtClean="0"/>
          </a:p>
          <a:p>
            <a:pPr algn="just"/>
            <a:r>
              <a:rPr lang="pl-PL" sz="2800" dirty="0"/>
              <a:t>	</a:t>
            </a:r>
            <a:r>
              <a:rPr lang="pl-PL" sz="2800" dirty="0" smtClean="0"/>
              <a:t>Porównując </a:t>
            </a:r>
            <a:r>
              <a:rPr lang="pl-PL" sz="2800" dirty="0"/>
              <a:t>wartość pomierzonego ciśnienia sprężania </a:t>
            </a:r>
            <a:r>
              <a:rPr lang="pl-PL" sz="2800" i="1" dirty="0" err="1"/>
              <a:t>p</a:t>
            </a:r>
            <a:r>
              <a:rPr lang="pl-PL" sz="2800" baseline="-25000" dirty="0" err="1"/>
              <a:t>ok</a:t>
            </a:r>
            <a:r>
              <a:rPr lang="pl-PL" sz="2800" dirty="0"/>
              <a:t> (zredukowanego na warunki normalne) z odpowiednią wartością wzorcową, można określić ilościową odchyłkę </a:t>
            </a:r>
            <a:r>
              <a:rPr lang="pl-PL" sz="2800" dirty="0" err="1"/>
              <a:t>Δ</a:t>
            </a:r>
            <a:r>
              <a:rPr lang="pl-PL" sz="2800" i="1" dirty="0" err="1"/>
              <a:t>p</a:t>
            </a:r>
            <a:r>
              <a:rPr lang="pl-PL" sz="2800" baseline="-25000" dirty="0" err="1"/>
              <a:t>k</a:t>
            </a:r>
            <a:r>
              <a:rPr lang="pl-PL" sz="2800" dirty="0"/>
              <a:t> powodowaną wystąpieniem obu wymienionych przyczyn.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4275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757238" y="428625"/>
            <a:ext cx="1078706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800" dirty="0"/>
              <a:t>Praktyka eksploatacyjna wykazuje, że dla danego silnika, w dużym zakresie obciążeń eksploatacyjnych, stosunek absolutnego ciśnienia sprężania </a:t>
            </a:r>
            <a:r>
              <a:rPr lang="pl-PL" sz="2800" i="1" dirty="0" err="1"/>
              <a:t>p</a:t>
            </a:r>
            <a:r>
              <a:rPr lang="pl-PL" sz="2800" baseline="-25000" dirty="0" err="1"/>
              <a:t>k</a:t>
            </a:r>
            <a:r>
              <a:rPr lang="pl-PL" sz="2800" dirty="0"/>
              <a:t> </a:t>
            </a:r>
            <a:r>
              <a:rPr lang="pl-PL" sz="2800" i="1" dirty="0"/>
              <a:t>+</a:t>
            </a:r>
            <a:r>
              <a:rPr lang="pl-PL" sz="2800" dirty="0"/>
              <a:t> </a:t>
            </a:r>
            <a:r>
              <a:rPr lang="pl-PL" sz="2800" i="1" dirty="0" err="1"/>
              <a:t>p</a:t>
            </a:r>
            <a:r>
              <a:rPr lang="pl-PL" sz="2800" i="1" baseline="-25000" dirty="0" err="1"/>
              <a:t>b</a:t>
            </a:r>
            <a:r>
              <a:rPr lang="pl-PL" sz="2800" dirty="0"/>
              <a:t> do abso­lutnego ciśnienia doładowania  </a:t>
            </a:r>
            <a:r>
              <a:rPr lang="pl-PL" sz="2800" i="1" dirty="0" err="1"/>
              <a:t>p</a:t>
            </a:r>
            <a:r>
              <a:rPr lang="pl-PL" sz="2800" baseline="-25000" dirty="0" err="1"/>
              <a:t>d</a:t>
            </a:r>
            <a:r>
              <a:rPr lang="pl-PL" sz="2800" dirty="0"/>
              <a:t> + </a:t>
            </a:r>
            <a:r>
              <a:rPr lang="pl-PL" sz="2800" i="1" dirty="0" err="1"/>
              <a:t>p</a:t>
            </a:r>
            <a:r>
              <a:rPr lang="pl-PL" sz="2800" baseline="-25000" dirty="0" err="1"/>
              <a:t>b</a:t>
            </a:r>
            <a:r>
              <a:rPr lang="pl-PL" sz="2800" dirty="0"/>
              <a:t>  jest wielkością w przybliżeniu stałą</a:t>
            </a:r>
            <a:r>
              <a:rPr lang="pl-PL" sz="2800" dirty="0" smtClean="0"/>
              <a:t>:</a:t>
            </a:r>
            <a:endParaRPr lang="pl-PL" sz="28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271962" y="46005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4" name="Obi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2315960"/>
              </p:ext>
            </p:extLst>
          </p:nvPr>
        </p:nvGraphicFramePr>
        <p:xfrm>
          <a:off x="3500437" y="2244507"/>
          <a:ext cx="4143375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Równanie" r:id="rId3" imgW="1383699" imgH="406224" progId="Equation.3">
                  <p:embed/>
                </p:oleObj>
              </mc:Choice>
              <mc:Fallback>
                <p:oleObj name="Równanie" r:id="rId3" imgW="1383699" imgH="406224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7" y="2244507"/>
                        <a:ext cx="4143375" cy="1228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757238" y="3786188"/>
            <a:ext cx="1112996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/>
              <a:t>Typowy zakres </a:t>
            </a:r>
            <a:r>
              <a:rPr lang="pl-PL" sz="2800" i="1" dirty="0"/>
              <a:t>β</a:t>
            </a:r>
            <a:r>
              <a:rPr lang="pl-PL" sz="2800" baseline="-25000" dirty="0"/>
              <a:t>p</a:t>
            </a:r>
            <a:r>
              <a:rPr lang="pl-PL" sz="2800" dirty="0"/>
              <a:t> dla różnych silników wynosi 30÷40. Znając zatem wartość </a:t>
            </a:r>
            <a:r>
              <a:rPr lang="pl-PL" sz="2800" i="1" dirty="0"/>
              <a:t>β</a:t>
            </a:r>
            <a:r>
              <a:rPr lang="pl-PL" sz="2800" baseline="-25000" dirty="0"/>
              <a:t>p</a:t>
            </a:r>
            <a:r>
              <a:rPr lang="pl-PL" sz="2800" dirty="0"/>
              <a:t> dla nowego silnika (dane z prób morskich lub na hamowni) można obliczyć, jakie w danych warunkach eksploatacyjnych i dla pełnosprawnego silnika powinno być ciśnienie sprężania </a:t>
            </a:r>
            <a:r>
              <a:rPr lang="pl-PL" sz="2800" i="1" dirty="0" err="1"/>
              <a:t>p</a:t>
            </a:r>
            <a:r>
              <a:rPr lang="pl-PL" sz="2800" baseline="-25000" dirty="0" err="1"/>
              <a:t>k</a:t>
            </a:r>
            <a:r>
              <a:rPr lang="pl-PL" sz="2800" baseline="-25000" dirty="0"/>
              <a:t> </a:t>
            </a:r>
            <a:r>
              <a:rPr lang="pl-PL" sz="2800" dirty="0" smtClean="0"/>
              <a:t>:</a:t>
            </a:r>
          </a:p>
          <a:p>
            <a:endParaRPr lang="pl-PL" sz="2800" dirty="0"/>
          </a:p>
          <a:p>
            <a:r>
              <a:rPr lang="pl-PL" sz="2800" dirty="0"/>
              <a:t>	</a:t>
            </a:r>
            <a:r>
              <a:rPr lang="pl-PL" sz="2800" dirty="0" smtClean="0"/>
              <a:t>                              </a:t>
            </a:r>
            <a:r>
              <a:rPr lang="pl-PL" sz="2800" i="1" dirty="0" err="1" smtClean="0"/>
              <a:t>p</a:t>
            </a:r>
            <a:r>
              <a:rPr lang="pl-PL" sz="2800" baseline="-25000" dirty="0" err="1" smtClean="0"/>
              <a:t>k</a:t>
            </a:r>
            <a:r>
              <a:rPr lang="pl-PL" sz="2800" dirty="0" smtClean="0"/>
              <a:t> </a:t>
            </a:r>
            <a:r>
              <a:rPr lang="pl-PL" sz="2800" dirty="0"/>
              <a:t>= </a:t>
            </a:r>
            <a:r>
              <a:rPr lang="pl-PL" sz="2800" i="1" dirty="0"/>
              <a:t>β</a:t>
            </a:r>
            <a:r>
              <a:rPr lang="pl-PL" sz="2800" baseline="-25000" dirty="0"/>
              <a:t>p</a:t>
            </a:r>
            <a:r>
              <a:rPr lang="pl-PL" sz="2800" dirty="0"/>
              <a:t> · (</a:t>
            </a:r>
            <a:r>
              <a:rPr lang="pl-PL" sz="2800" i="1" dirty="0"/>
              <a:t>p</a:t>
            </a:r>
            <a:r>
              <a:rPr lang="pl-PL" sz="2800" baseline="-25000" dirty="0"/>
              <a:t>1d </a:t>
            </a:r>
            <a:r>
              <a:rPr lang="pl-PL" sz="2800" dirty="0"/>
              <a:t>+ </a:t>
            </a:r>
            <a:r>
              <a:rPr lang="pl-PL" sz="2800" i="1" dirty="0" err="1"/>
              <a:t>p</a:t>
            </a:r>
            <a:r>
              <a:rPr lang="pl-PL" sz="2800" baseline="-25000" dirty="0" err="1"/>
              <a:t>b</a:t>
            </a:r>
            <a:r>
              <a:rPr lang="pl-PL" sz="2800" dirty="0"/>
              <a:t>) – </a:t>
            </a:r>
            <a:r>
              <a:rPr lang="pl-PL" sz="2800" i="1" dirty="0" err="1"/>
              <a:t>p</a:t>
            </a:r>
            <a:r>
              <a:rPr lang="pl-PL" sz="2800" baseline="-25000" dirty="0" err="1"/>
              <a:t>b</a:t>
            </a:r>
            <a:r>
              <a:rPr lang="pl-PL" sz="2800" i="1" baseline="-25000" dirty="0"/>
              <a:t>	</a:t>
            </a:r>
            <a:endParaRPr lang="pl-PL" sz="2800" dirty="0"/>
          </a:p>
          <a:p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402083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406400" y="0"/>
            <a:ext cx="112141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i="1" dirty="0"/>
              <a:t>Maksymalne ciśnienie spalania </a:t>
            </a:r>
            <a:r>
              <a:rPr lang="pl-PL" sz="2800" dirty="0"/>
              <a:t> </a:t>
            </a:r>
            <a:r>
              <a:rPr lang="pl-PL" sz="2800" i="1" dirty="0" err="1"/>
              <a:t>p</a:t>
            </a:r>
            <a:r>
              <a:rPr lang="pl-PL" sz="2800" baseline="-25000" dirty="0" err="1"/>
              <a:t>max</a:t>
            </a:r>
            <a:r>
              <a:rPr lang="pl-PL" sz="2800" dirty="0"/>
              <a:t>  jest parametrem, na który wpływ mają wszystkie parametry procesów składowych procesu roboczego, a w szczególności: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800" dirty="0"/>
              <a:t>ciśnienie i temperatura powietrza ładującego,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800" dirty="0"/>
              <a:t>ciśnienie i temperatura na końcu suwu sprężania,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800" dirty="0"/>
              <a:t>kąt wtrysku i zapłonu paliwa, wielkość wtryskiwanej dawki paliwa, jak również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800" dirty="0"/>
              <a:t>jakość paliwa i jakość powstałej mieszanki paliwowo-powietrznej.</a:t>
            </a:r>
          </a:p>
          <a:p>
            <a:r>
              <a:rPr lang="pl-PL" sz="2800" dirty="0"/>
              <a:t>	</a:t>
            </a:r>
            <a:endParaRPr lang="pl-PL" sz="2800" dirty="0" smtClean="0"/>
          </a:p>
          <a:p>
            <a:r>
              <a:rPr lang="pl-PL" sz="2800" dirty="0"/>
              <a:t>	</a:t>
            </a:r>
            <a:r>
              <a:rPr lang="pl-PL" sz="2800" dirty="0" smtClean="0"/>
              <a:t>Różnica </a:t>
            </a:r>
            <a:r>
              <a:rPr lang="pl-PL" sz="2800" dirty="0" err="1"/>
              <a:t>Δ</a:t>
            </a:r>
            <a:r>
              <a:rPr lang="pl-PL" sz="2800" i="1" dirty="0" err="1"/>
              <a:t>p</a:t>
            </a:r>
            <a:r>
              <a:rPr lang="pl-PL" sz="2800" baseline="-25000" dirty="0" err="1"/>
              <a:t>max</a:t>
            </a:r>
            <a:r>
              <a:rPr lang="pl-PL" sz="2800" dirty="0"/>
              <a:t> pomiędzy maksymalnym ciśnieniem wzorcowym </a:t>
            </a:r>
            <a:r>
              <a:rPr lang="pl-PL" sz="2800" i="1" dirty="0" err="1"/>
              <a:t>p</a:t>
            </a:r>
            <a:r>
              <a:rPr lang="pl-PL" sz="2800" baseline="-25000" dirty="0" err="1"/>
              <a:t>omax</a:t>
            </a:r>
            <a:r>
              <a:rPr lang="pl-PL" sz="2800" dirty="0"/>
              <a:t> a pomie­rzonym </a:t>
            </a:r>
            <a:r>
              <a:rPr lang="pl-PL" sz="2800" i="1" dirty="0"/>
              <a:t>p</a:t>
            </a:r>
            <a:r>
              <a:rPr lang="pl-PL" sz="2800" baseline="-25000" dirty="0"/>
              <a:t>1max</a:t>
            </a:r>
            <a:r>
              <a:rPr lang="pl-PL" sz="2800" dirty="0"/>
              <a:t> dla danego obciążenia </a:t>
            </a:r>
            <a:r>
              <a:rPr lang="pl-PL" sz="2800" dirty="0" err="1"/>
              <a:t>Δ</a:t>
            </a:r>
            <a:r>
              <a:rPr lang="pl-PL" sz="2800" i="1" dirty="0" err="1"/>
              <a:t>p</a:t>
            </a:r>
            <a:r>
              <a:rPr lang="pl-PL" sz="2800" baseline="-25000" dirty="0" err="1"/>
              <a:t>max</a:t>
            </a:r>
            <a:r>
              <a:rPr lang="pl-PL" sz="2800" dirty="0"/>
              <a:t> = </a:t>
            </a:r>
            <a:r>
              <a:rPr lang="pl-PL" sz="2800" i="1" dirty="0" err="1"/>
              <a:t>p</a:t>
            </a:r>
            <a:r>
              <a:rPr lang="pl-PL" sz="2800" baseline="-25000" dirty="0" err="1"/>
              <a:t>omax</a:t>
            </a:r>
            <a:r>
              <a:rPr lang="pl-PL" sz="2800" dirty="0"/>
              <a:t> – </a:t>
            </a:r>
            <a:r>
              <a:rPr lang="pl-PL" sz="2800" i="1" dirty="0"/>
              <a:t>p</a:t>
            </a:r>
            <a:r>
              <a:rPr lang="pl-PL" sz="2800" baseline="-25000" dirty="0"/>
              <a:t>1max</a:t>
            </a:r>
            <a:r>
              <a:rPr lang="pl-PL" sz="2800" dirty="0"/>
              <a:t> nie powinna przekraczać ±3,5% </a:t>
            </a:r>
            <a:r>
              <a:rPr lang="pl-PL" sz="2800" i="1" dirty="0" err="1"/>
              <a:t>p</a:t>
            </a:r>
            <a:r>
              <a:rPr lang="pl-PL" sz="2800" baseline="-25000" dirty="0" err="1"/>
              <a:t>omax</a:t>
            </a:r>
            <a:r>
              <a:rPr lang="pl-PL" sz="2800" baseline="-25000" dirty="0"/>
              <a:t> </a:t>
            </a:r>
            <a:r>
              <a:rPr lang="pl-PL" sz="2800" dirty="0"/>
              <a:t>. </a:t>
            </a:r>
            <a:endParaRPr lang="pl-PL" sz="2800" dirty="0" smtClean="0"/>
          </a:p>
          <a:p>
            <a:r>
              <a:rPr lang="pl-PL" sz="2800" dirty="0"/>
              <a:t>	</a:t>
            </a:r>
            <a:endParaRPr lang="pl-PL" sz="2800" dirty="0" smtClean="0"/>
          </a:p>
          <a:p>
            <a:r>
              <a:rPr lang="pl-PL" sz="2800" dirty="0"/>
              <a:t>	</a:t>
            </a:r>
            <a:r>
              <a:rPr lang="pl-PL" sz="2800" dirty="0" smtClean="0"/>
              <a:t>Również </a:t>
            </a:r>
            <a:r>
              <a:rPr lang="pl-PL" sz="2800" dirty="0"/>
              <a:t>różnica </a:t>
            </a:r>
            <a:r>
              <a:rPr lang="pl-PL" sz="2800" i="1" dirty="0" err="1"/>
              <a:t>p</a:t>
            </a:r>
            <a:r>
              <a:rPr lang="pl-PL" sz="2800" baseline="-25000" dirty="0" err="1"/>
              <a:t>max</a:t>
            </a:r>
            <a:r>
              <a:rPr lang="pl-PL" sz="2800" dirty="0"/>
              <a:t> w poszczególnych cylindrach nie powinna przekroczyć ±3,5% wartości średniej. </a:t>
            </a:r>
          </a:p>
        </p:txBody>
      </p:sp>
    </p:spTree>
    <p:extLst>
      <p:ext uri="{BB962C8B-B14F-4D97-AF65-F5344CB8AC3E}">
        <p14:creationId xmlns:p14="http://schemas.microsoft.com/office/powerpoint/2010/main" val="9556927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431800" y="0"/>
            <a:ext cx="1099820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/>
              <a:t>Przekroczenie tych odchyłek, świadczące o zaistniałych usterkach w procesach składowych procesu roboczego, wymaga zdiagno­zowania tych przyczyn i ich usunięcia. Gdy obciążenie silnika jest małe, na przykład poniżej 0,3÷0,4 </a:t>
            </a:r>
            <a:r>
              <a:rPr lang="pl-PL" sz="2800" i="1" dirty="0" err="1"/>
              <a:t>N</a:t>
            </a:r>
            <a:r>
              <a:rPr lang="pl-PL" sz="2800" baseline="-25000" dirty="0" err="1"/>
              <a:t>en</a:t>
            </a:r>
            <a:r>
              <a:rPr lang="pl-PL" sz="2800" baseline="-25000" dirty="0"/>
              <a:t>  </a:t>
            </a:r>
            <a:r>
              <a:rPr lang="pl-PL" sz="2800" dirty="0"/>
              <a:t>, różnica </a:t>
            </a:r>
            <a:r>
              <a:rPr lang="pl-PL" sz="2800" i="1" dirty="0" err="1"/>
              <a:t>p</a:t>
            </a:r>
            <a:r>
              <a:rPr lang="pl-PL" sz="2800" baseline="-25000" dirty="0" err="1"/>
              <a:t>omax</a:t>
            </a:r>
            <a:r>
              <a:rPr lang="pl-PL" sz="2800" dirty="0"/>
              <a:t> i </a:t>
            </a:r>
            <a:r>
              <a:rPr lang="pl-PL" sz="2800" i="1" dirty="0" err="1"/>
              <a:t>p</a:t>
            </a:r>
            <a:r>
              <a:rPr lang="pl-PL" sz="2800" baseline="-25000" dirty="0" err="1"/>
              <a:t>max</a:t>
            </a:r>
            <a:r>
              <a:rPr lang="pl-PL" sz="2800" dirty="0"/>
              <a:t> może być większa niż wyżej podana.  </a:t>
            </a:r>
          </a:p>
          <a:p>
            <a:endParaRPr lang="pl-PL" sz="1400" b="1" i="1" dirty="0" smtClean="0"/>
          </a:p>
          <a:p>
            <a:r>
              <a:rPr lang="pl-PL" sz="2800" b="1" i="1" dirty="0" smtClean="0"/>
              <a:t>Prędkość </a:t>
            </a:r>
            <a:r>
              <a:rPr lang="pl-PL" sz="2800" b="1" i="1" dirty="0"/>
              <a:t>obrotowa silnika</a:t>
            </a:r>
            <a:r>
              <a:rPr lang="pl-PL" sz="2800" dirty="0"/>
              <a:t> </a:t>
            </a:r>
            <a:r>
              <a:rPr lang="pl-PL" sz="2800" baseline="30000" dirty="0"/>
              <a:t> </a:t>
            </a:r>
            <a:r>
              <a:rPr lang="pl-PL" sz="2800" i="1" dirty="0"/>
              <a:t>n</a:t>
            </a:r>
            <a:r>
              <a:rPr lang="pl-PL" sz="2800" dirty="0"/>
              <a:t> </a:t>
            </a:r>
            <a:r>
              <a:rPr lang="pl-PL" sz="2800" baseline="30000" dirty="0"/>
              <a:t> </a:t>
            </a:r>
            <a:r>
              <a:rPr lang="pl-PL" sz="2800" dirty="0"/>
              <a:t>jest zależna, dla danych warunków pływania i prędkości statku, od stopnia obciążenia silnika. Miarą tego obciążenia może być średnie ciśnienie indykowane </a:t>
            </a:r>
            <a:r>
              <a:rPr lang="pl-PL" sz="2800" i="1" dirty="0"/>
              <a:t>p</a:t>
            </a:r>
            <a:r>
              <a:rPr lang="pl-PL" sz="2800" baseline="-25000" dirty="0"/>
              <a:t>i </a:t>
            </a:r>
            <a:r>
              <a:rPr lang="pl-PL" sz="2800" dirty="0"/>
              <a:t>. Znając z pomiarów na hamowni lub prób morskich krzywe wzorcowe określające </a:t>
            </a:r>
            <a:r>
              <a:rPr lang="pl-PL" sz="2800" i="1" dirty="0"/>
              <a:t>n</a:t>
            </a:r>
            <a:r>
              <a:rPr lang="pl-PL" sz="2800" dirty="0"/>
              <a:t> = </a:t>
            </a:r>
            <a:r>
              <a:rPr lang="pl-PL" sz="2800" i="1" dirty="0"/>
              <a:t>f</a:t>
            </a:r>
            <a:r>
              <a:rPr lang="pl-PL" sz="2800" i="1" baseline="30000" dirty="0"/>
              <a:t> </a:t>
            </a:r>
            <a:r>
              <a:rPr lang="pl-PL" sz="2800" dirty="0"/>
              <a:t>(</a:t>
            </a:r>
            <a:r>
              <a:rPr lang="pl-PL" sz="2800" i="1" dirty="0"/>
              <a:t>p</a:t>
            </a:r>
            <a:r>
              <a:rPr lang="pl-PL" sz="2800" baseline="-25000" dirty="0"/>
              <a:t>i</a:t>
            </a:r>
            <a:r>
              <a:rPr lang="pl-PL" sz="2800" dirty="0"/>
              <a:t>), dla różnych stanów zanurzenia statku, można ustalić odchyłki prędkości obrotowej pomiędzy wzorcowymi a aktualnymi warunkami pływania. Odchyłki te mogą być w niewielkim stopniu wynikiem pogorszonego stanu technicznego silnika, czyli zmniejszenia sprawności mechanicznej </a:t>
            </a:r>
            <a:r>
              <a:rPr lang="pl-PL" sz="2800" i="1" dirty="0" err="1"/>
              <a:t>η</a:t>
            </a:r>
            <a:r>
              <a:rPr lang="pl-PL" sz="2800" baseline="-25000" dirty="0" err="1"/>
              <a:t>m</a:t>
            </a:r>
            <a:r>
              <a:rPr lang="pl-PL" sz="2800" baseline="-25000" dirty="0"/>
              <a:t> </a:t>
            </a:r>
            <a:r>
              <a:rPr lang="pl-PL" sz="2800" dirty="0"/>
              <a:t>. Przeważnie powodowane są one zwiększonym oporem pływania.</a:t>
            </a:r>
            <a:r>
              <a:rPr lang="pl-PL" sz="2800" i="1" dirty="0"/>
              <a:t> </a:t>
            </a:r>
            <a:endParaRPr lang="pl-PL" sz="2800" dirty="0"/>
          </a:p>
          <a:p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8153456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685800" y="444500"/>
            <a:ext cx="111125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800" b="1" dirty="0"/>
              <a:t>6.2.2. Ocena procesu roboczego na podstawie wykresów </a:t>
            </a:r>
            <a:r>
              <a:rPr lang="pl-PL" sz="2800" b="1" dirty="0" smtClean="0"/>
              <a:t>indykatorowych</a:t>
            </a:r>
            <a:endParaRPr lang="pl-PL" sz="2800" dirty="0"/>
          </a:p>
          <a:p>
            <a:pPr algn="just"/>
            <a:r>
              <a:rPr lang="pl-PL" sz="2800" b="1" dirty="0"/>
              <a:t>	</a:t>
            </a:r>
            <a:r>
              <a:rPr lang="pl-PL" sz="2800" dirty="0"/>
              <a:t>Wykres indykatorowy jest graficznym obrazem zmian ciśnienia </a:t>
            </a:r>
            <a:r>
              <a:rPr lang="pl-PL" sz="2800" i="1" dirty="0"/>
              <a:t>p</a:t>
            </a:r>
            <a:r>
              <a:rPr lang="pl-PL" sz="2800" dirty="0"/>
              <a:t> w komorze spalania podczas jednego cyklu roboczego w funkcji objętości skokowej </a:t>
            </a:r>
            <a:r>
              <a:rPr lang="pl-PL" sz="2800" i="1" dirty="0"/>
              <a:t>V</a:t>
            </a:r>
            <a:r>
              <a:rPr lang="pl-PL" sz="2800" baseline="-25000" dirty="0"/>
              <a:t>s </a:t>
            </a:r>
            <a:r>
              <a:rPr lang="pl-PL" sz="2800" dirty="0"/>
              <a:t>–</a:t>
            </a:r>
            <a:r>
              <a:rPr lang="pl-PL" sz="2800" baseline="-25000" dirty="0"/>
              <a:t> </a:t>
            </a:r>
            <a:r>
              <a:rPr lang="pl-PL" sz="2800" i="1" dirty="0"/>
              <a:t>p</a:t>
            </a:r>
            <a:r>
              <a:rPr lang="pl-PL" sz="2800" i="1" baseline="-25000" dirty="0"/>
              <a:t> </a:t>
            </a:r>
            <a:r>
              <a:rPr lang="pl-PL" sz="2800" dirty="0"/>
              <a:t>=</a:t>
            </a:r>
            <a:r>
              <a:rPr lang="pl-PL" sz="2800" baseline="-25000" dirty="0"/>
              <a:t> </a:t>
            </a:r>
            <a:r>
              <a:rPr lang="pl-PL" sz="2800" i="1" dirty="0"/>
              <a:t>f</a:t>
            </a:r>
            <a:r>
              <a:rPr lang="pl-PL" sz="2800" i="1" baseline="30000" dirty="0"/>
              <a:t> </a:t>
            </a:r>
            <a:r>
              <a:rPr lang="pl-PL" sz="2800" dirty="0"/>
              <a:t>(</a:t>
            </a:r>
            <a:r>
              <a:rPr lang="pl-PL" sz="2800" i="1" dirty="0"/>
              <a:t>V</a:t>
            </a:r>
            <a:r>
              <a:rPr lang="pl-PL" sz="2800" baseline="-25000" dirty="0"/>
              <a:t>s</a:t>
            </a:r>
            <a:r>
              <a:rPr lang="pl-PL" sz="2800" dirty="0"/>
              <a:t>), co odpowiada zmianom ciśnienia </a:t>
            </a:r>
            <a:r>
              <a:rPr lang="pl-PL" sz="2800" i="1" dirty="0"/>
              <a:t>p</a:t>
            </a:r>
            <a:r>
              <a:rPr lang="pl-PL" sz="2800" dirty="0"/>
              <a:t> w funkcji skoku tłoka </a:t>
            </a:r>
            <a:r>
              <a:rPr lang="pl-PL" sz="2800" i="1" dirty="0"/>
              <a:t>S</a:t>
            </a:r>
            <a:r>
              <a:rPr lang="pl-PL" sz="2800" dirty="0"/>
              <a:t> – </a:t>
            </a:r>
            <a:r>
              <a:rPr lang="pl-PL" sz="2800" i="1" dirty="0"/>
              <a:t>p </a:t>
            </a:r>
            <a:r>
              <a:rPr lang="pl-PL" sz="2800" dirty="0"/>
              <a:t>= </a:t>
            </a:r>
            <a:r>
              <a:rPr lang="pl-PL" sz="2800" i="1" dirty="0"/>
              <a:t>f</a:t>
            </a:r>
            <a:r>
              <a:rPr lang="pl-PL" sz="2800" baseline="-25000" dirty="0"/>
              <a:t>1</a:t>
            </a:r>
            <a:r>
              <a:rPr lang="pl-PL" sz="2800" dirty="0"/>
              <a:t>(</a:t>
            </a:r>
            <a:r>
              <a:rPr lang="pl-PL" sz="2800" i="1" dirty="0"/>
              <a:t>S</a:t>
            </a:r>
            <a:r>
              <a:rPr lang="pl-PL" sz="2800" dirty="0"/>
              <a:t>) (rys. 6.4 – wykres a) lub funkcji czasu </a:t>
            </a:r>
            <a:r>
              <a:rPr lang="pl-PL" sz="2800" i="1" dirty="0"/>
              <a:t>τ</a:t>
            </a:r>
            <a:r>
              <a:rPr lang="pl-PL" sz="2800" baseline="-25000" dirty="0"/>
              <a:t> </a:t>
            </a:r>
            <a:r>
              <a:rPr lang="pl-PL" sz="2800" dirty="0"/>
              <a:t>: </a:t>
            </a:r>
            <a:r>
              <a:rPr lang="pl-PL" sz="2800" i="1" dirty="0"/>
              <a:t>p</a:t>
            </a:r>
            <a:r>
              <a:rPr lang="pl-PL" sz="2800" dirty="0"/>
              <a:t> = </a:t>
            </a:r>
            <a:r>
              <a:rPr lang="pl-PL" sz="2800" i="1" dirty="0"/>
              <a:t>f′</a:t>
            </a:r>
            <a:r>
              <a:rPr lang="pl-PL" sz="2800" baseline="-25000" dirty="0"/>
              <a:t> </a:t>
            </a:r>
            <a:r>
              <a:rPr lang="pl-PL" sz="2800" dirty="0"/>
              <a:t>(</a:t>
            </a:r>
            <a:r>
              <a:rPr lang="pl-PL" sz="2800" i="1" dirty="0"/>
              <a:t>τ</a:t>
            </a:r>
            <a:r>
              <a:rPr lang="pl-PL" sz="2800" dirty="0"/>
              <a:t>); dla stałej prędkości obrotowej </a:t>
            </a:r>
            <a:r>
              <a:rPr lang="pl-PL" sz="2800" i="1" dirty="0"/>
              <a:t>n</a:t>
            </a:r>
            <a:r>
              <a:rPr lang="pl-PL" sz="2800" dirty="0"/>
              <a:t> jest to równoważne funkcji kąta OWK: </a:t>
            </a:r>
            <a:r>
              <a:rPr lang="pl-PL" sz="2800" i="1" dirty="0"/>
              <a:t>p </a:t>
            </a:r>
            <a:r>
              <a:rPr lang="pl-PL" sz="2800" dirty="0"/>
              <a:t>= </a:t>
            </a:r>
            <a:r>
              <a:rPr lang="pl-PL" sz="2800" i="1" dirty="0"/>
              <a:t>f</a:t>
            </a:r>
            <a:r>
              <a:rPr lang="pl-PL" sz="2800" i="1" baseline="30000" dirty="0"/>
              <a:t> </a:t>
            </a:r>
            <a:r>
              <a:rPr lang="pl-PL" sz="2800" i="1" dirty="0"/>
              <a:t>″</a:t>
            </a:r>
            <a:r>
              <a:rPr lang="pl-PL" sz="2800" i="1" baseline="30000" dirty="0"/>
              <a:t> </a:t>
            </a:r>
            <a:r>
              <a:rPr lang="pl-PL" sz="2800" dirty="0"/>
              <a:t>(</a:t>
            </a:r>
            <a:r>
              <a:rPr lang="pl-PL" sz="2800" i="1" dirty="0"/>
              <a:t>α</a:t>
            </a:r>
            <a:r>
              <a:rPr lang="pl-PL" sz="2800" dirty="0" smtClean="0"/>
              <a:t>).</a:t>
            </a:r>
          </a:p>
          <a:p>
            <a:pPr algn="just"/>
            <a:r>
              <a:rPr lang="pl-PL" sz="2800" dirty="0"/>
              <a:t>	</a:t>
            </a:r>
            <a:endParaRPr lang="pl-PL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016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4" name="Obi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0964202"/>
              </p:ext>
            </p:extLst>
          </p:nvPr>
        </p:nvGraphicFramePr>
        <p:xfrm>
          <a:off x="685800" y="3133725"/>
          <a:ext cx="4178300" cy="36458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r:id="rId3" imgW="3657600" imgH="3524250" progId="CorelDraw.Graphic.7">
                  <p:embed/>
                </p:oleObj>
              </mc:Choice>
              <mc:Fallback>
                <p:oleObj r:id="rId3" imgW="3657600" imgH="3524250" progId="CorelDraw.Graphic.7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8095" b="17027"/>
                      <a:stretch>
                        <a:fillRect/>
                      </a:stretch>
                    </p:blipFill>
                    <p:spPr bwMode="auto">
                      <a:xfrm>
                        <a:off x="685800" y="3133725"/>
                        <a:ext cx="4178300" cy="364588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6375400" y="4229100"/>
            <a:ext cx="5194300" cy="175432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b="1" dirty="0"/>
              <a:t>Rys. 6.4.</a:t>
            </a:r>
            <a:r>
              <a:rPr lang="pl-PL" dirty="0"/>
              <a:t> Przykład wykresów indykatorowych zdjętych indykatorem mechanicznym: a - wykres normalny, b - wykres rozwinięty, c - wykres słupkowy ciśnienia spalania, d - wykres słupkowy ciśnienia sprężania, (GMP)′ - dla wykresu rozwiniętego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039485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Obraz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7" y="261937"/>
            <a:ext cx="11307028" cy="571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166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754743" y="217715"/>
            <a:ext cx="109728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/>
              <a:t>6.1.1. Parametry </a:t>
            </a:r>
            <a:r>
              <a:rPr lang="pl-PL" sz="2400" b="1" dirty="0" smtClean="0"/>
              <a:t>podstawowe</a:t>
            </a:r>
            <a:endParaRPr lang="pl-PL" dirty="0"/>
          </a:p>
          <a:p>
            <a:r>
              <a:rPr lang="pl-PL" b="1" dirty="0"/>
              <a:t>Do podstawowych, rutynowo kontrolowanych parametrów należą: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400" dirty="0"/>
              <a:t>ciśnienie barometryczne (otoczenia) – </a:t>
            </a:r>
            <a:r>
              <a:rPr lang="pl-PL" sz="2400" i="1" dirty="0" err="1"/>
              <a:t>p</a:t>
            </a:r>
            <a:r>
              <a:rPr lang="pl-PL" sz="2400" baseline="-25000" dirty="0" err="1"/>
              <a:t>b</a:t>
            </a:r>
            <a:r>
              <a:rPr lang="pl-PL" sz="2400" baseline="-25000" dirty="0"/>
              <a:t> </a:t>
            </a:r>
            <a:r>
              <a:rPr lang="pl-PL" sz="2400" dirty="0"/>
              <a:t>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400" dirty="0"/>
              <a:t>temperatura otoczenia – </a:t>
            </a:r>
            <a:r>
              <a:rPr lang="pl-PL" sz="2400" i="1" dirty="0" err="1"/>
              <a:t>t</a:t>
            </a:r>
            <a:r>
              <a:rPr lang="pl-PL" sz="2400" baseline="-25000" dirty="0" err="1"/>
              <a:t>ot</a:t>
            </a:r>
            <a:r>
              <a:rPr lang="pl-PL" sz="2400" baseline="-25000" dirty="0"/>
              <a:t> </a:t>
            </a:r>
            <a:r>
              <a:rPr lang="pl-PL" sz="2400" dirty="0"/>
              <a:t>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400" dirty="0"/>
              <a:t>temperatura powietrza na wlocie do turbosprężarki – </a:t>
            </a:r>
            <a:r>
              <a:rPr lang="pl-PL" sz="2400" i="1" dirty="0"/>
              <a:t>t</a:t>
            </a:r>
            <a:r>
              <a:rPr lang="pl-PL" sz="2400" baseline="-25000" dirty="0"/>
              <a:t>pTS1 </a:t>
            </a:r>
            <a:r>
              <a:rPr lang="pl-PL" sz="2400" dirty="0"/>
              <a:t>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400" dirty="0"/>
              <a:t>temperatura powietrza ładującego w zasobniku – </a:t>
            </a:r>
            <a:r>
              <a:rPr lang="pl-PL" sz="2400" i="1" dirty="0" err="1"/>
              <a:t>t</a:t>
            </a:r>
            <a:r>
              <a:rPr lang="pl-PL" sz="2400" baseline="-25000" dirty="0" err="1"/>
              <a:t>d</a:t>
            </a:r>
            <a:r>
              <a:rPr lang="pl-PL" sz="2400" baseline="-25000" dirty="0"/>
              <a:t> </a:t>
            </a:r>
            <a:r>
              <a:rPr lang="pl-PL" sz="2400" dirty="0"/>
              <a:t>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400" dirty="0"/>
              <a:t>ciśnienie sprężania – </a:t>
            </a:r>
            <a:r>
              <a:rPr lang="pl-PL" sz="2400" i="1" dirty="0" err="1"/>
              <a:t>p</a:t>
            </a:r>
            <a:r>
              <a:rPr lang="pl-PL" sz="2400" baseline="-25000" dirty="0" err="1"/>
              <a:t>k</a:t>
            </a:r>
            <a:r>
              <a:rPr lang="pl-PL" sz="2400" baseline="-25000" dirty="0"/>
              <a:t> </a:t>
            </a:r>
            <a:r>
              <a:rPr lang="pl-PL" sz="2400" dirty="0"/>
              <a:t>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400" dirty="0"/>
              <a:t>ciśnienie maksymalne spalania – </a:t>
            </a:r>
            <a:r>
              <a:rPr lang="pl-PL" sz="2400" i="1" dirty="0" err="1"/>
              <a:t>p</a:t>
            </a:r>
            <a:r>
              <a:rPr lang="pl-PL" sz="2400" baseline="-25000" dirty="0" err="1"/>
              <a:t>max</a:t>
            </a:r>
            <a:r>
              <a:rPr lang="pl-PL" sz="2400" baseline="-25000" dirty="0"/>
              <a:t> </a:t>
            </a:r>
            <a:r>
              <a:rPr lang="pl-PL" sz="2400" dirty="0"/>
              <a:t>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400" dirty="0"/>
              <a:t>temperatura wylotu spalin z cylindra – </a:t>
            </a:r>
            <a:r>
              <a:rPr lang="pl-PL" sz="2400" i="1" dirty="0" err="1"/>
              <a:t>t</a:t>
            </a:r>
            <a:r>
              <a:rPr lang="pl-PL" sz="2400" baseline="-25000" dirty="0" err="1"/>
              <a:t>wyl</a:t>
            </a:r>
            <a:r>
              <a:rPr lang="pl-PL" sz="2400" baseline="-25000" dirty="0"/>
              <a:t> </a:t>
            </a:r>
            <a:r>
              <a:rPr lang="pl-PL" sz="2400" dirty="0"/>
              <a:t>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400" dirty="0"/>
              <a:t>ciśnienie spalin w kolektorze – </a:t>
            </a:r>
            <a:r>
              <a:rPr lang="pl-PL" sz="2400" i="1" dirty="0" err="1"/>
              <a:t>p</a:t>
            </a:r>
            <a:r>
              <a:rPr lang="pl-PL" sz="2400" baseline="-25000" dirty="0" err="1"/>
              <a:t>wyl</a:t>
            </a:r>
            <a:r>
              <a:rPr lang="pl-PL" sz="2400" baseline="-25000" dirty="0"/>
              <a:t> </a:t>
            </a:r>
            <a:r>
              <a:rPr lang="pl-PL" sz="2400" dirty="0"/>
              <a:t>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400" dirty="0"/>
              <a:t>wskaźnik obciążenia lub indeks pompy wtryskowej – </a:t>
            </a:r>
            <a:r>
              <a:rPr lang="pl-PL" sz="2400" i="1" dirty="0"/>
              <a:t>h</a:t>
            </a:r>
            <a:r>
              <a:rPr lang="pl-PL" sz="2400" dirty="0"/>
              <a:t>/</a:t>
            </a:r>
            <a:r>
              <a:rPr lang="pl-PL" sz="2400" i="1" dirty="0"/>
              <a:t>h</a:t>
            </a:r>
            <a:r>
              <a:rPr lang="pl-PL" sz="2400" baseline="-25000" dirty="0"/>
              <a:t>i </a:t>
            </a:r>
            <a:r>
              <a:rPr lang="pl-PL" sz="2400" dirty="0"/>
              <a:t>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400" dirty="0"/>
              <a:t>prędkość obrotowa silnika – </a:t>
            </a:r>
            <a:r>
              <a:rPr lang="pl-PL" sz="2400" i="1" dirty="0"/>
              <a:t>n</a:t>
            </a:r>
            <a:r>
              <a:rPr lang="pl-PL" sz="2400" baseline="30000" dirty="0"/>
              <a:t> </a:t>
            </a:r>
            <a:r>
              <a:rPr lang="pl-PL" sz="2400" dirty="0"/>
              <a:t>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400" dirty="0"/>
              <a:t>temperatura wody przed i za chłodnicą powietrza – </a:t>
            </a:r>
            <a:r>
              <a:rPr lang="pl-PL" sz="2400" i="1" dirty="0"/>
              <a:t>t</a:t>
            </a:r>
            <a:r>
              <a:rPr lang="pl-PL" sz="2400" baseline="-25000" dirty="0"/>
              <a:t>chp1</a:t>
            </a:r>
            <a:r>
              <a:rPr lang="pl-PL" sz="2400" dirty="0"/>
              <a:t>/</a:t>
            </a:r>
            <a:r>
              <a:rPr lang="pl-PL" sz="2400" i="1" dirty="0"/>
              <a:t>t</a:t>
            </a:r>
            <a:r>
              <a:rPr lang="pl-PL" sz="2400" baseline="-25000" dirty="0"/>
              <a:t>chp2 </a:t>
            </a:r>
            <a:r>
              <a:rPr lang="pl-PL" sz="2400" dirty="0"/>
              <a:t>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400" dirty="0"/>
              <a:t>spadek ciśnienia na filtrze powietrza – </a:t>
            </a:r>
            <a:r>
              <a:rPr lang="pl-PL" sz="2400" dirty="0">
                <a:sym typeface="Symbol" panose="05050102010706020507" pitchFamily="18" charset="2"/>
              </a:rPr>
              <a:t></a:t>
            </a:r>
            <a:r>
              <a:rPr lang="pl-PL" sz="2400" i="1" dirty="0" err="1"/>
              <a:t>p</a:t>
            </a:r>
            <a:r>
              <a:rPr lang="pl-PL" sz="2400" baseline="-25000" dirty="0" err="1"/>
              <a:t>f</a:t>
            </a:r>
            <a:r>
              <a:rPr lang="pl-PL" sz="2400" baseline="-25000" dirty="0"/>
              <a:t> </a:t>
            </a:r>
            <a:r>
              <a:rPr lang="pl-PL" sz="2400" dirty="0"/>
              <a:t>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400" dirty="0"/>
              <a:t>spadek ciśnienia na chłodnicy powietrza – </a:t>
            </a:r>
            <a:r>
              <a:rPr lang="pl-PL" sz="2400" dirty="0">
                <a:sym typeface="Symbol" panose="05050102010706020507" pitchFamily="18" charset="2"/>
              </a:rPr>
              <a:t></a:t>
            </a:r>
            <a:r>
              <a:rPr lang="pl-PL" sz="2400" i="1" dirty="0" err="1"/>
              <a:t>p</a:t>
            </a:r>
            <a:r>
              <a:rPr lang="pl-PL" sz="2400" baseline="-25000" dirty="0" err="1"/>
              <a:t>ch</a:t>
            </a:r>
            <a:r>
              <a:rPr lang="pl-PL" sz="2400" baseline="-25000" dirty="0"/>
              <a:t> </a:t>
            </a:r>
            <a:r>
              <a:rPr lang="pl-PL" sz="2400" dirty="0"/>
              <a:t>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400" dirty="0"/>
              <a:t>prędkość obrotowa turbosprężarki – </a:t>
            </a:r>
            <a:r>
              <a:rPr lang="pl-PL" sz="2400" i="1" dirty="0" err="1"/>
              <a:t>n</a:t>
            </a:r>
            <a:r>
              <a:rPr lang="pl-PL" sz="2400" baseline="-25000" dirty="0" err="1"/>
              <a:t>TS</a:t>
            </a:r>
            <a:r>
              <a:rPr lang="pl-PL" sz="2400" baseline="-25000" dirty="0"/>
              <a:t> </a:t>
            </a:r>
            <a:r>
              <a:rPr lang="pl-PL" sz="2400" dirty="0"/>
              <a:t>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400" dirty="0"/>
              <a:t>temperatura spalin przed i za turbosprężarką – </a:t>
            </a:r>
            <a:r>
              <a:rPr lang="pl-PL" sz="2400" i="1" dirty="0"/>
              <a:t>t</a:t>
            </a:r>
            <a:r>
              <a:rPr lang="pl-PL" sz="2400" baseline="-25000" dirty="0"/>
              <a:t>wl.1</a:t>
            </a:r>
            <a:r>
              <a:rPr lang="pl-PL" sz="2400" dirty="0"/>
              <a:t>/</a:t>
            </a:r>
            <a:r>
              <a:rPr lang="pl-PL" sz="2400" i="1" dirty="0"/>
              <a:t>t</a:t>
            </a:r>
            <a:r>
              <a:rPr lang="pl-PL" sz="2400" baseline="-25000" dirty="0"/>
              <a:t>wyl.2 </a:t>
            </a:r>
            <a:r>
              <a:rPr lang="pl-PL" sz="2400" dirty="0"/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3234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914400" y="406400"/>
            <a:ext cx="10711543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800" dirty="0" smtClean="0"/>
              <a:t>	Wymienione </a:t>
            </a:r>
            <a:r>
              <a:rPr lang="pl-PL" sz="2800" dirty="0"/>
              <a:t>wyżej podstawowe parametry określające działanie silnika okrę­towego należy mierzyć codziennie i oceniać kompleksowo. </a:t>
            </a:r>
          </a:p>
          <a:p>
            <a:pPr algn="just"/>
            <a:r>
              <a:rPr lang="pl-PL" sz="2800" dirty="0"/>
              <a:t>Ocena taka polega na porównywaniu pomierzonych parametrów z odpowiednimi wielkościami wzorcowymi, uzyskanymi dla danego stanu obciążenia silnika podczas próby na hamowni lub próby morskiej.</a:t>
            </a:r>
          </a:p>
          <a:p>
            <a:pPr algn="just"/>
            <a:r>
              <a:rPr lang="pl-PL" sz="2800" dirty="0"/>
              <a:t>	</a:t>
            </a:r>
            <a:endParaRPr lang="pl-PL" sz="2800" dirty="0" smtClean="0"/>
          </a:p>
          <a:p>
            <a:pPr algn="just"/>
            <a:r>
              <a:rPr lang="pl-PL" sz="2800" dirty="0"/>
              <a:t>	</a:t>
            </a:r>
            <a:r>
              <a:rPr lang="pl-PL" sz="2800" dirty="0" smtClean="0"/>
              <a:t>W </a:t>
            </a:r>
            <a:r>
              <a:rPr lang="pl-PL" sz="2800" dirty="0"/>
              <a:t>tabeli 6.1 podano, poza parametrami podstawowymi, dodatkowe parametry, również przydatne do okresowej oceny pracy silnika.  </a:t>
            </a:r>
          </a:p>
          <a:p>
            <a:pPr algn="just"/>
            <a:r>
              <a:rPr lang="pl-PL" sz="2800" dirty="0" smtClean="0"/>
              <a:t>	</a:t>
            </a:r>
          </a:p>
          <a:p>
            <a:pPr algn="just"/>
            <a:r>
              <a:rPr lang="pl-PL" sz="2800" dirty="0"/>
              <a:t>	</a:t>
            </a:r>
            <a:r>
              <a:rPr lang="pl-PL" sz="2800" dirty="0" smtClean="0"/>
              <a:t>Schemat </a:t>
            </a:r>
            <a:r>
              <a:rPr lang="pl-PL" sz="2800" dirty="0"/>
              <a:t>ideowy ilustrujący miejsca pomiaru rutynowych parametrów pokazano na rysunku 6.1</a:t>
            </a:r>
            <a:r>
              <a:rPr lang="pl-PL" dirty="0"/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6337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618307"/>
              </p:ext>
            </p:extLst>
          </p:nvPr>
        </p:nvGraphicFramePr>
        <p:xfrm>
          <a:off x="2006600" y="203192"/>
          <a:ext cx="8343901" cy="63499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4338"/>
                <a:gridCol w="4479873"/>
                <a:gridCol w="1730910"/>
                <a:gridCol w="1668780"/>
              </a:tblGrid>
              <a:tr h="184058"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pl-PL" sz="1050" b="1" dirty="0">
                          <a:effectLst/>
                        </a:rPr>
                        <a:t>Lp.</a:t>
                      </a:r>
                      <a:endParaRPr lang="pl-PL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pl-PL" sz="1050" b="1" dirty="0">
                          <a:effectLst/>
                        </a:rPr>
                        <a:t>Nazwa parametru</a:t>
                      </a:r>
                      <a:endParaRPr lang="pl-PL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pl-PL" sz="1050" b="1" dirty="0">
                          <a:effectLst/>
                        </a:rPr>
                        <a:t>Symbol</a:t>
                      </a:r>
                      <a:endParaRPr lang="pl-PL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pl-PL" sz="1050" b="1" dirty="0">
                          <a:effectLst/>
                        </a:rPr>
                        <a:t>Jednostka</a:t>
                      </a:r>
                      <a:endParaRPr lang="pl-PL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84058"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  1.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Prędkość obrotowa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300"/>
                        </a:spcAft>
                      </a:pPr>
                      <a:r>
                        <a:rPr lang="pl-PL" sz="1050" dirty="0">
                          <a:effectLst/>
                        </a:rPr>
                        <a:t>n</a:t>
                      </a:r>
                      <a:endParaRPr lang="pl-PL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00"/>
                        </a:spcBef>
                        <a:spcAft>
                          <a:spcPts val="300"/>
                        </a:spcAft>
                      </a:pPr>
                      <a:r>
                        <a:rPr lang="pl-PL" sz="1050" dirty="0" err="1">
                          <a:effectLst/>
                        </a:rPr>
                        <a:t>obr</a:t>
                      </a:r>
                      <a:r>
                        <a:rPr lang="pl-PL" sz="1050" baseline="30000" dirty="0">
                          <a:effectLst/>
                        </a:rPr>
                        <a:t> </a:t>
                      </a:r>
                      <a:r>
                        <a:rPr lang="pl-PL" sz="1050" dirty="0">
                          <a:effectLst/>
                        </a:rPr>
                        <a:t>/</a:t>
                      </a:r>
                      <a:r>
                        <a:rPr lang="pl-PL" sz="1050" baseline="30000" dirty="0">
                          <a:effectLst/>
                        </a:rPr>
                        <a:t> </a:t>
                      </a:r>
                      <a:r>
                        <a:rPr lang="pl-PL" sz="1050" dirty="0">
                          <a:effectLst/>
                        </a:rPr>
                        <a:t>min</a:t>
                      </a:r>
                      <a:endParaRPr lang="pl-PL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07065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  2.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Temperatura powietrza na wlocie do TS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t</a:t>
                      </a:r>
                      <a:r>
                        <a:rPr lang="pl-PL" sz="1050" baseline="-25000">
                          <a:effectLst/>
                        </a:rPr>
                        <a:t> pTS1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 dirty="0">
                          <a:effectLst/>
                        </a:rPr>
                        <a:t>ºC</a:t>
                      </a:r>
                      <a:endParaRPr lang="pl-PL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84058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  3.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Spadek ciśnienia na filtrze powietrza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Δp</a:t>
                      </a:r>
                      <a:r>
                        <a:rPr lang="pl-PL" sz="1050" baseline="-25000">
                          <a:effectLst/>
                        </a:rPr>
                        <a:t> f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 dirty="0">
                          <a:effectLst/>
                        </a:rPr>
                        <a:t>mmH</a:t>
                      </a:r>
                      <a:r>
                        <a:rPr lang="pl-PL" sz="1050" baseline="-25000" dirty="0">
                          <a:effectLst/>
                        </a:rPr>
                        <a:t>2</a:t>
                      </a:r>
                      <a:r>
                        <a:rPr lang="pl-PL" sz="1050" dirty="0">
                          <a:effectLst/>
                        </a:rPr>
                        <a:t>O</a:t>
                      </a:r>
                      <a:endParaRPr lang="pl-PL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84058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  4.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Ciśnienie powietrza doładowującego za sprężarką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p</a:t>
                      </a:r>
                      <a:r>
                        <a:rPr lang="pl-PL" sz="1050" baseline="-25000">
                          <a:effectLst/>
                        </a:rPr>
                        <a:t> p1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 dirty="0" err="1">
                          <a:effectLst/>
                        </a:rPr>
                        <a:t>MPa</a:t>
                      </a:r>
                      <a:endParaRPr lang="pl-PL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07065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  5.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Temperatura powietrza za sprężarką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t</a:t>
                      </a:r>
                      <a:r>
                        <a:rPr lang="pl-PL" sz="1050" baseline="-25000">
                          <a:effectLst/>
                        </a:rPr>
                        <a:t> p1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 dirty="0">
                          <a:effectLst/>
                        </a:rPr>
                        <a:t>ºC</a:t>
                      </a:r>
                      <a:endParaRPr lang="pl-PL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84058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  6.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Spadek ciśnienia na chłodnicy powietrza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Δp</a:t>
                      </a:r>
                      <a:r>
                        <a:rPr lang="pl-PL" sz="1050" baseline="-25000">
                          <a:effectLst/>
                        </a:rPr>
                        <a:t> ch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 dirty="0">
                          <a:effectLst/>
                        </a:rPr>
                        <a:t>mmH</a:t>
                      </a:r>
                      <a:r>
                        <a:rPr lang="pl-PL" sz="1050" baseline="-25000" dirty="0">
                          <a:effectLst/>
                        </a:rPr>
                        <a:t>2</a:t>
                      </a:r>
                      <a:r>
                        <a:rPr lang="pl-PL" sz="1050" dirty="0">
                          <a:effectLst/>
                        </a:rPr>
                        <a:t>O</a:t>
                      </a:r>
                      <a:endParaRPr lang="pl-PL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07065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  7.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Temperatura powietrza doładowującego w zasobniku 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t</a:t>
                      </a:r>
                      <a:r>
                        <a:rPr lang="pl-PL" sz="1050" baseline="-25000">
                          <a:effectLst/>
                        </a:rPr>
                        <a:t> d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 dirty="0">
                          <a:effectLst/>
                        </a:rPr>
                        <a:t>ºC</a:t>
                      </a:r>
                      <a:endParaRPr lang="pl-PL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84058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  8.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Ciśnienie powietrza doładowującego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p</a:t>
                      </a:r>
                      <a:r>
                        <a:rPr lang="pl-PL" sz="1050" baseline="-25000">
                          <a:effectLst/>
                        </a:rPr>
                        <a:t> d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 dirty="0" err="1">
                          <a:effectLst/>
                        </a:rPr>
                        <a:t>MPa</a:t>
                      </a:r>
                      <a:endParaRPr lang="pl-PL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84058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  9.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Maksymalne ciśnienie sprężania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p</a:t>
                      </a:r>
                      <a:r>
                        <a:rPr lang="pl-PL" sz="1050" baseline="-25000">
                          <a:effectLst/>
                        </a:rPr>
                        <a:t> k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 dirty="0" err="1">
                          <a:effectLst/>
                        </a:rPr>
                        <a:t>MPa</a:t>
                      </a:r>
                      <a:endParaRPr lang="pl-PL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84058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10.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Maksymalne ciśnienie spalania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p</a:t>
                      </a:r>
                      <a:r>
                        <a:rPr lang="pl-PL" sz="1050" baseline="-25000">
                          <a:effectLst/>
                        </a:rPr>
                        <a:t> max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 dirty="0" err="1">
                          <a:effectLst/>
                        </a:rPr>
                        <a:t>MPa</a:t>
                      </a:r>
                      <a:endParaRPr lang="pl-PL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84058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11.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Średnie ciśnienie indykowane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p</a:t>
                      </a:r>
                      <a:r>
                        <a:rPr lang="pl-PL" sz="1050" baseline="-25000">
                          <a:effectLst/>
                        </a:rPr>
                        <a:t> i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 dirty="0" err="1">
                          <a:effectLst/>
                        </a:rPr>
                        <a:t>MPa</a:t>
                      </a:r>
                      <a:endParaRPr lang="pl-PL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07065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12.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Temperatura gazów za cylindrem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t</a:t>
                      </a:r>
                      <a:r>
                        <a:rPr lang="pl-PL" sz="1050" baseline="-25000">
                          <a:effectLst/>
                        </a:rPr>
                        <a:t> wyl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 dirty="0">
                          <a:effectLst/>
                        </a:rPr>
                        <a:t>ºC</a:t>
                      </a:r>
                      <a:endParaRPr lang="pl-PL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84058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13.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Prędkość obrotowa turbosprężarki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n</a:t>
                      </a:r>
                      <a:r>
                        <a:rPr lang="pl-PL" sz="1050" baseline="-25000">
                          <a:effectLst/>
                        </a:rPr>
                        <a:t> TS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 dirty="0" err="1">
                          <a:effectLst/>
                        </a:rPr>
                        <a:t>obr</a:t>
                      </a:r>
                      <a:r>
                        <a:rPr lang="pl-PL" sz="1050" baseline="30000" dirty="0">
                          <a:effectLst/>
                        </a:rPr>
                        <a:t> </a:t>
                      </a:r>
                      <a:r>
                        <a:rPr lang="pl-PL" sz="1050" dirty="0">
                          <a:effectLst/>
                        </a:rPr>
                        <a:t>/</a:t>
                      </a:r>
                      <a:r>
                        <a:rPr lang="pl-PL" sz="1050" baseline="30000" dirty="0">
                          <a:effectLst/>
                        </a:rPr>
                        <a:t> </a:t>
                      </a:r>
                      <a:r>
                        <a:rPr lang="pl-PL" sz="1050" dirty="0">
                          <a:effectLst/>
                        </a:rPr>
                        <a:t>min</a:t>
                      </a:r>
                      <a:endParaRPr lang="pl-PL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84058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14.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Wskaźnik obciążenia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h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 dirty="0">
                          <a:effectLst/>
                        </a:rPr>
                        <a:t>-</a:t>
                      </a:r>
                      <a:endParaRPr lang="pl-PL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07065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15.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Temperatura wody przed i za chłodnicą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t</a:t>
                      </a:r>
                      <a:r>
                        <a:rPr lang="pl-PL" sz="1050" baseline="-25000">
                          <a:effectLst/>
                        </a:rPr>
                        <a:t>chp </a:t>
                      </a:r>
                      <a:r>
                        <a:rPr lang="pl-PL" sz="1050" spc="50" baseline="-25000">
                          <a:effectLst/>
                        </a:rPr>
                        <a:t>1</a:t>
                      </a:r>
                      <a:r>
                        <a:rPr lang="pl-PL" sz="1050" spc="50">
                          <a:effectLst/>
                        </a:rPr>
                        <a:t>/t</a:t>
                      </a:r>
                      <a:r>
                        <a:rPr lang="pl-PL" sz="1050" baseline="-25000">
                          <a:effectLst/>
                        </a:rPr>
                        <a:t>chp 2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ºC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84058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16.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Moment obrotowy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M</a:t>
                      </a:r>
                      <a:r>
                        <a:rPr lang="pl-PL" sz="1050" baseline="-25000">
                          <a:effectLst/>
                        </a:rPr>
                        <a:t>0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 dirty="0" err="1">
                          <a:effectLst/>
                        </a:rPr>
                        <a:t>Nm</a:t>
                      </a:r>
                      <a:endParaRPr lang="pl-PL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84058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17.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Ciśnienie powietrza w siłowni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p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mmHg;  hPa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84058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18.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Wilgotność względna</a:t>
                      </a:r>
                      <a:r>
                        <a:rPr lang="pl-PL" sz="1050" baseline="30000">
                          <a:effectLst/>
                        </a:rPr>
                        <a:t> </a:t>
                      </a:r>
                      <a:r>
                        <a:rPr lang="pl-PL" sz="1050">
                          <a:effectLst/>
                        </a:rPr>
                        <a:t>/</a:t>
                      </a:r>
                      <a:r>
                        <a:rPr lang="pl-PL" sz="1050" baseline="30000">
                          <a:effectLst/>
                        </a:rPr>
                        <a:t> </a:t>
                      </a:r>
                      <a:r>
                        <a:rPr lang="pl-PL" sz="1050">
                          <a:effectLst/>
                        </a:rPr>
                        <a:t>bezwzględna powietrza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 spc="50">
                          <a:effectLst/>
                        </a:rPr>
                        <a:t>φ</a:t>
                      </a:r>
                      <a:r>
                        <a:rPr lang="pl-PL" sz="1050" spc="50" baseline="30000">
                          <a:effectLst/>
                        </a:rPr>
                        <a:t> </a:t>
                      </a:r>
                      <a:r>
                        <a:rPr lang="pl-PL" sz="1050" spc="50">
                          <a:effectLst/>
                        </a:rPr>
                        <a:t>/ χ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– / g/kg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84058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19.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Moc indykowana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N</a:t>
                      </a:r>
                      <a:r>
                        <a:rPr lang="pl-PL" sz="1050" baseline="-25000">
                          <a:effectLst/>
                        </a:rPr>
                        <a:t>i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 dirty="0">
                          <a:effectLst/>
                        </a:rPr>
                        <a:t>kW</a:t>
                      </a:r>
                      <a:endParaRPr lang="pl-PL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07065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20.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Prędkość narastania ciśnienia w komorze spalania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Δ</a:t>
                      </a:r>
                      <a:r>
                        <a:rPr lang="pl-PL" sz="1050" spc="50">
                          <a:effectLst/>
                        </a:rPr>
                        <a:t>p</a:t>
                      </a:r>
                      <a:r>
                        <a:rPr lang="pl-PL" sz="1050" spc="50" baseline="30000">
                          <a:effectLst/>
                        </a:rPr>
                        <a:t> </a:t>
                      </a:r>
                      <a:r>
                        <a:rPr lang="pl-PL" sz="1050" spc="50">
                          <a:effectLst/>
                        </a:rPr>
                        <a:t>/Δ</a:t>
                      </a:r>
                      <a:r>
                        <a:rPr lang="pl-PL" sz="1050">
                          <a:effectLst/>
                        </a:rPr>
                        <a:t>α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Mpa</a:t>
                      </a:r>
                      <a:r>
                        <a:rPr lang="pl-PL" sz="1050" baseline="30000">
                          <a:effectLst/>
                        </a:rPr>
                        <a:t> </a:t>
                      </a:r>
                      <a:r>
                        <a:rPr lang="pl-PL" sz="1050">
                          <a:effectLst/>
                        </a:rPr>
                        <a:t>/</a:t>
                      </a:r>
                      <a:r>
                        <a:rPr lang="pl-PL" sz="1050" baseline="30000">
                          <a:effectLst/>
                        </a:rPr>
                        <a:t> </a:t>
                      </a:r>
                      <a:r>
                        <a:rPr lang="pl-PL" sz="1050">
                          <a:effectLst/>
                        </a:rPr>
                        <a:t>ºOWK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07065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21.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Temperatura gazów przed turbiną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t</a:t>
                      </a:r>
                      <a:r>
                        <a:rPr lang="pl-PL" sz="1050" baseline="-25000">
                          <a:effectLst/>
                        </a:rPr>
                        <a:t> wyl 1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ºC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07065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22.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Temperatura gazów za turbiną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t</a:t>
                      </a:r>
                      <a:r>
                        <a:rPr lang="pl-PL" sz="1050" baseline="-25000">
                          <a:effectLst/>
                        </a:rPr>
                        <a:t> wyl 2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 dirty="0">
                          <a:effectLst/>
                        </a:rPr>
                        <a:t>ºC</a:t>
                      </a:r>
                      <a:endParaRPr lang="pl-PL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84058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23.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Przeciwciśnienie wydechu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Δp</a:t>
                      </a:r>
                      <a:r>
                        <a:rPr lang="pl-PL" sz="1050" baseline="-25000">
                          <a:effectLst/>
                        </a:rPr>
                        <a:t>w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mmH</a:t>
                      </a:r>
                      <a:r>
                        <a:rPr lang="pl-PL" sz="1050" baseline="-25000">
                          <a:effectLst/>
                        </a:rPr>
                        <a:t>2</a:t>
                      </a:r>
                      <a:r>
                        <a:rPr lang="pl-PL" sz="1050">
                          <a:effectLst/>
                        </a:rPr>
                        <a:t>O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07065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24.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Temperatura oleju przed i za chłodnicą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t</a:t>
                      </a:r>
                      <a:r>
                        <a:rPr lang="pl-PL" sz="1050" baseline="-25000">
                          <a:effectLst/>
                        </a:rPr>
                        <a:t> ol 1 </a:t>
                      </a:r>
                      <a:r>
                        <a:rPr lang="pl-PL" sz="1050">
                          <a:effectLst/>
                        </a:rPr>
                        <a:t>/</a:t>
                      </a:r>
                      <a:r>
                        <a:rPr lang="pl-PL" sz="1050" baseline="30000">
                          <a:effectLst/>
                        </a:rPr>
                        <a:t> </a:t>
                      </a:r>
                      <a:r>
                        <a:rPr lang="pl-PL" sz="1050">
                          <a:effectLst/>
                        </a:rPr>
                        <a:t>t</a:t>
                      </a:r>
                      <a:r>
                        <a:rPr lang="pl-PL" sz="1050" baseline="-25000">
                          <a:effectLst/>
                        </a:rPr>
                        <a:t>ol 2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 dirty="0">
                          <a:effectLst/>
                        </a:rPr>
                        <a:t>ºC</a:t>
                      </a:r>
                      <a:endParaRPr lang="pl-PL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84058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25.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Ciśnienie wody i oleju przed silnikiem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p</a:t>
                      </a:r>
                      <a:r>
                        <a:rPr lang="pl-PL" sz="1050" baseline="-25000">
                          <a:effectLst/>
                        </a:rPr>
                        <a:t>w </a:t>
                      </a:r>
                      <a:r>
                        <a:rPr lang="pl-PL" sz="1050">
                          <a:effectLst/>
                        </a:rPr>
                        <a:t>/p</a:t>
                      </a:r>
                      <a:r>
                        <a:rPr lang="pl-PL" sz="1050" baseline="-25000">
                          <a:effectLst/>
                        </a:rPr>
                        <a:t>ol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MPa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07065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26.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Temperatura paliwa przed silnikiem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t</a:t>
                      </a:r>
                      <a:r>
                        <a:rPr lang="pl-PL" sz="1050" baseline="-25000">
                          <a:effectLst/>
                        </a:rPr>
                        <a:t> pal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 dirty="0">
                          <a:effectLst/>
                        </a:rPr>
                        <a:t>ºC</a:t>
                      </a:r>
                      <a:endParaRPr lang="pl-PL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07065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27.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Lepkość paliwa przed silnikiem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ν</a:t>
                      </a:r>
                      <a:r>
                        <a:rPr lang="pl-PL" sz="1050" baseline="-25000">
                          <a:effectLst/>
                        </a:rPr>
                        <a:t> pal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 dirty="0" err="1">
                          <a:effectLst/>
                        </a:rPr>
                        <a:t>cSt</a:t>
                      </a:r>
                      <a:r>
                        <a:rPr lang="pl-PL" sz="1050" dirty="0">
                          <a:effectLst/>
                        </a:rPr>
                        <a:t>; ºE</a:t>
                      </a:r>
                      <a:endParaRPr lang="pl-PL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84058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28.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Ciśnienie paliwa przed silnikiem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p</a:t>
                      </a:r>
                      <a:r>
                        <a:rPr lang="pl-PL" sz="1050" baseline="-25000">
                          <a:effectLst/>
                        </a:rPr>
                        <a:t> pal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 dirty="0" err="1">
                          <a:effectLst/>
                        </a:rPr>
                        <a:t>MPa</a:t>
                      </a:r>
                      <a:endParaRPr lang="pl-PL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84058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29.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Ciśnienie otwarcia wtryskiwacza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p</a:t>
                      </a:r>
                      <a:r>
                        <a:rPr lang="pl-PL" sz="1050" baseline="-25000">
                          <a:effectLst/>
                        </a:rPr>
                        <a:t> wtr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 dirty="0" err="1">
                          <a:effectLst/>
                        </a:rPr>
                        <a:t>MPa</a:t>
                      </a:r>
                      <a:endParaRPr lang="pl-PL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207065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30.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Geometryczny kąt wyprzedzenia wtrysku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α</a:t>
                      </a:r>
                      <a:r>
                        <a:rPr lang="pl-PL" sz="1050" baseline="-25000">
                          <a:effectLst/>
                        </a:rPr>
                        <a:t> ww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 dirty="0">
                          <a:effectLst/>
                        </a:rPr>
                        <a:t>ºOWK</a:t>
                      </a:r>
                      <a:endParaRPr lang="pl-PL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84058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31.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Ciśnienie powietrza rozruchowego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p</a:t>
                      </a:r>
                      <a:r>
                        <a:rPr lang="pl-PL" sz="1050" baseline="-25000">
                          <a:effectLst/>
                        </a:rPr>
                        <a:t> roz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 dirty="0" err="1">
                          <a:effectLst/>
                        </a:rPr>
                        <a:t>MPa</a:t>
                      </a:r>
                      <a:endParaRPr lang="pl-PL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84058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32.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Ciśnienie powietrza sterującego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>
                          <a:effectLst/>
                        </a:rPr>
                        <a:t>p</a:t>
                      </a:r>
                      <a:r>
                        <a:rPr lang="pl-PL" sz="1050" baseline="-25000">
                          <a:effectLst/>
                        </a:rPr>
                        <a:t> ster</a:t>
                      </a:r>
                      <a:endParaRPr lang="pl-PL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l-PL" sz="1050" dirty="0" err="1">
                          <a:effectLst/>
                        </a:rPr>
                        <a:t>MPa</a:t>
                      </a:r>
                      <a:endParaRPr lang="pl-PL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105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ys7_1'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2" y="0"/>
            <a:ext cx="7404285" cy="644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ole tekstowe 1"/>
          <p:cNvSpPr txBox="1"/>
          <p:nvPr/>
        </p:nvSpPr>
        <p:spPr>
          <a:xfrm>
            <a:off x="8051800" y="5207000"/>
            <a:ext cx="3784600" cy="12003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pl-PL" sz="2400" b="1" dirty="0"/>
              <a:t>Rys. 6.1.</a:t>
            </a:r>
            <a:r>
              <a:rPr lang="pl-PL" sz="2400" dirty="0"/>
              <a:t> Schemat ideowy ilustrujący miejsca pomiaru rutynowych parametrów</a:t>
            </a:r>
          </a:p>
        </p:txBody>
      </p:sp>
    </p:spTree>
    <p:extLst>
      <p:ext uri="{BB962C8B-B14F-4D97-AF65-F5344CB8AC3E}">
        <p14:creationId xmlns:p14="http://schemas.microsoft.com/office/powerpoint/2010/main" val="204638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571500" y="698500"/>
            <a:ext cx="11176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/>
              <a:t>6.2. Ocena pracy silnika</a:t>
            </a:r>
          </a:p>
          <a:p>
            <a:r>
              <a:rPr lang="pl-PL" sz="2400" b="1" dirty="0"/>
              <a:t>6.2.1. Ocena pracy silnika na podstawie wybranych parametrów</a:t>
            </a:r>
          </a:p>
          <a:p>
            <a:endParaRPr lang="pl-PL" sz="800" dirty="0"/>
          </a:p>
          <a:p>
            <a:pPr algn="just"/>
            <a:r>
              <a:rPr lang="pl-PL" sz="2400" dirty="0"/>
              <a:t>	Ocena pracy – działania silnika polega na bieżącej kontroli ważnych eksploata­cyjnie parametrów oraz porównywaniu ich wartości z odpowiednimi wartościami wzorcowymi, uzyskanymi podczas badań na hamowni lub podczas próby morskiej. Różnice tych wartości świadczyć będą o zmianach stanu technicznego silnika.</a:t>
            </a:r>
          </a:p>
          <a:p>
            <a:endParaRPr lang="pl-PL" sz="2400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736599" y="3435766"/>
            <a:ext cx="1742698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7" name="Obi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5078201"/>
              </p:ext>
            </p:extLst>
          </p:nvPr>
        </p:nvGraphicFramePr>
        <p:xfrm>
          <a:off x="736598" y="3312308"/>
          <a:ext cx="3418654" cy="25205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Picture" r:id="rId3" imgW="3619500" imgH="1371600" progId="Word.Picture.8">
                  <p:embed/>
                </p:oleObj>
              </mc:Choice>
              <mc:Fallback>
                <p:oleObj name="Picture" r:id="rId3" imgW="3619500" imgH="1371600" progId="Word.Picture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47952"/>
                      <a:stretch>
                        <a:fillRect/>
                      </a:stretch>
                    </p:blipFill>
                    <p:spPr bwMode="auto">
                      <a:xfrm>
                        <a:off x="736598" y="3312308"/>
                        <a:ext cx="3418654" cy="25205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4902199" y="3499266"/>
            <a:ext cx="1813447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9" name="Obi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8272716"/>
              </p:ext>
            </p:extLst>
          </p:nvPr>
        </p:nvGraphicFramePr>
        <p:xfrm>
          <a:off x="5769443" y="3312308"/>
          <a:ext cx="3187700" cy="24651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Picture" r:id="rId5" imgW="3619500" imgH="1362456" progId="Word.Picture.8">
                  <p:embed/>
                </p:oleObj>
              </mc:Choice>
              <mc:Fallback>
                <p:oleObj name="Picture" r:id="rId5" imgW="3619500" imgH="1362456" progId="Word.Picture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50798"/>
                      <a:stretch>
                        <a:fillRect/>
                      </a:stretch>
                    </p:blipFill>
                    <p:spPr bwMode="auto">
                      <a:xfrm>
                        <a:off x="5769443" y="3312308"/>
                        <a:ext cx="3187700" cy="246515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Prostokąt 9"/>
          <p:cNvSpPr/>
          <p:nvPr/>
        </p:nvSpPr>
        <p:spPr>
          <a:xfrm>
            <a:off x="711199" y="5777463"/>
            <a:ext cx="108966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800"/>
              </a:spcBef>
              <a:spcAft>
                <a:spcPts val="0"/>
              </a:spcAft>
            </a:pPr>
            <a:r>
              <a:rPr lang="pl-PL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Graficzna ewidencja i ocena zmiany temperatury wylotu spalin podczas eksploatacji: </a:t>
            </a:r>
            <a:r>
              <a:rPr lang="pl-PL" sz="16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krzywa wzorcowa </a:t>
            </a:r>
            <a:r>
              <a:rPr lang="pl-PL" sz="1600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pl-PL" sz="1600" i="1" baseline="30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l-PL" sz="1600" baseline="-25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wyl</a:t>
            </a:r>
            <a:r>
              <a:rPr lang="pl-PL" sz="16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 </a:t>
            </a:r>
            <a:r>
              <a:rPr lang="pl-PL" sz="1600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pl-PL" sz="1600" i="1" baseline="-25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l-PL" sz="16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l-PL" sz="1600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pl-PL" sz="16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b) krzywa odchyłek – różnica temperatur wylotu spalin w stanie wzorcowym i eksploatacyjnym w funkcji czasu </a:t>
            </a:r>
            <a:r>
              <a:rPr lang="pl-PL" sz="16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pl-PL" sz="1600" i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pl-PL" sz="1600" i="1" baseline="300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l-PL" sz="1600" baseline="-25000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wyl</a:t>
            </a:r>
            <a:r>
              <a:rPr lang="pl-PL" sz="16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pl-PL" sz="1600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 </a:t>
            </a:r>
            <a:r>
              <a:rPr lang="pl-PL" sz="16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l-PL" sz="1600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</a:t>
            </a:r>
            <a:r>
              <a:rPr lang="pl-PL" sz="16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l-PL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00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Obraz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6" y="852487"/>
            <a:ext cx="5734050" cy="3819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Obraz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4576" y="852487"/>
            <a:ext cx="5715000" cy="3819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rostokąt 1"/>
          <p:cNvSpPr/>
          <p:nvPr/>
        </p:nvSpPr>
        <p:spPr>
          <a:xfrm>
            <a:off x="6339840" y="4672013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pl-PL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l-PL" sz="1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Jeśli </a:t>
            </a:r>
            <a:r>
              <a:rPr lang="pl-PL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po przeprowadzonym indykowaniu uzyskano by wykres przedstawiony na </a:t>
            </a:r>
            <a:r>
              <a:rPr lang="pl-PL" sz="1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rysunku, </a:t>
            </a:r>
            <a:r>
              <a:rPr lang="pl-PL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to w pierwszej kolejności należałoby wykonać: </a:t>
            </a:r>
          </a:p>
          <a:p>
            <a:pPr>
              <a:spcAft>
                <a:spcPts val="0"/>
              </a:spcAft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A. korekcję nastaw systemu VIT </a:t>
            </a:r>
            <a:endParaRPr lang="pl-PL" sz="1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B. kontrolę układu wtryskowego na układzie cylindrowym nr 3 </a:t>
            </a:r>
            <a:endParaRPr lang="pl-PL" sz="1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C. korektę dawki paliwa na pompie wtryskowej układu cylindrowego nr 3 </a:t>
            </a:r>
            <a:endParaRPr lang="pl-PL" sz="1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pl-PL" sz="1400" dirty="0">
                <a:latin typeface="Calibri" panose="020F0502020204030204" pitchFamily="34" charset="0"/>
                <a:ea typeface="Calibri" panose="020F0502020204030204" pitchFamily="34" charset="0"/>
              </a:rPr>
              <a:t>D. nie należy wykonywać żadnego działania, gdyż nie jest ono wymagane </a:t>
            </a:r>
            <a:endParaRPr lang="pl-PL" sz="1400" dirty="0"/>
          </a:p>
        </p:txBody>
      </p:sp>
      <p:sp>
        <p:nvSpPr>
          <p:cNvPr id="3" name="Prostokąt 2"/>
          <p:cNvSpPr/>
          <p:nvPr/>
        </p:nvSpPr>
        <p:spPr>
          <a:xfrm>
            <a:off x="390526" y="4672013"/>
            <a:ext cx="573405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l-PL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Wykres przedstawiony na rysunku </a:t>
            </a:r>
            <a:r>
              <a:rPr lang="pl-PL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l-PL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dotyczy: </a:t>
            </a:r>
          </a:p>
          <a:p>
            <a:pPr>
              <a:spcAft>
                <a:spcPts val="0"/>
              </a:spcAft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A. </a:t>
            </a:r>
            <a:r>
              <a:rPr lang="pl-PL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silnika o nieprawidłowej regulacji i wymagającego natychmiastowego działania załogi </a:t>
            </a:r>
          </a:p>
          <a:p>
            <a:pPr>
              <a:spcAft>
                <a:spcPts val="0"/>
              </a:spcAft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B. prawdopodobnie pomiar wykonano w warunkach zmiennego obciążenia (np. zły stan morza) </a:t>
            </a:r>
            <a:endParaRPr lang="pl-PL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C. silnika o nieprawidłowych nastawach VIT </a:t>
            </a:r>
            <a:endParaRPr lang="pl-PL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D. silnika z prawdopodobną awarią turbosprężarki </a:t>
            </a:r>
            <a:endParaRPr lang="pl-PL" sz="16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0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672" y="193484"/>
            <a:ext cx="5760720" cy="332549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Prostokąt 4"/>
          <p:cNvSpPr/>
          <p:nvPr/>
        </p:nvSpPr>
        <p:spPr>
          <a:xfrm>
            <a:off x="423672" y="3518979"/>
            <a:ext cx="1141476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pl-PL" sz="2000" b="1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l-PL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Obserwując </a:t>
            </a:r>
            <a:r>
              <a:rPr lang="pl-PL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wartości odchyłek ciśnień ukazanych na </a:t>
            </a:r>
            <a:r>
              <a:rPr lang="pl-PL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rysunku, </a:t>
            </a:r>
            <a:r>
              <a:rPr lang="pl-PL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można stwierdzić, że: </a:t>
            </a:r>
            <a:endParaRPr lang="pl-PL" sz="2000" b="1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pl-PL" sz="2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l-PL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z dużym prawdopodobieństwem pomiar został wykonany w warunkach stałego obciążenia silnika </a:t>
            </a:r>
          </a:p>
          <a:p>
            <a:pPr>
              <a:spcAft>
                <a:spcPts val="0"/>
              </a:spcAft>
            </a:pPr>
            <a:r>
              <a:rPr lang="pl-PL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z dużym prawdopodobieństwem podczas indykowania doszło do zmiany obciążenia silnika, np. w skutek zmiany nastawy obrotów na mostku </a:t>
            </a:r>
          </a:p>
          <a:p>
            <a:pPr>
              <a:spcAft>
                <a:spcPts val="0"/>
              </a:spcAft>
            </a:pPr>
            <a:r>
              <a:rPr lang="pl-PL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z dużym prawdopodobieństwem stan pierścieni tłokowych jest prawdopodobnie niezadowalający </a:t>
            </a:r>
          </a:p>
          <a:p>
            <a:pPr>
              <a:spcAft>
                <a:spcPts val="0"/>
              </a:spcAft>
            </a:pPr>
            <a:r>
              <a:rPr lang="pl-PL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D. z dużym prawdopodobieństwem turbosprężarka silnika wymaga natychmiastowego czyszczenia </a:t>
            </a:r>
            <a:endParaRPr lang="pl-PL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012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700088" y="471488"/>
            <a:ext cx="10987087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600" b="1" i="1" dirty="0"/>
              <a:t>Temperatura wylotu spalin</a:t>
            </a:r>
            <a:r>
              <a:rPr lang="pl-PL" sz="2600" dirty="0"/>
              <a:t> </a:t>
            </a:r>
            <a:r>
              <a:rPr lang="pl-PL" sz="2600" i="1" dirty="0" err="1"/>
              <a:t>t</a:t>
            </a:r>
            <a:r>
              <a:rPr lang="pl-PL" sz="2600" baseline="-25000" dirty="0" err="1"/>
              <a:t>wyl</a:t>
            </a:r>
            <a:r>
              <a:rPr lang="pl-PL" sz="2600" b="1" dirty="0"/>
              <a:t> </a:t>
            </a:r>
            <a:r>
              <a:rPr lang="pl-PL" sz="2600" dirty="0"/>
              <a:t>jest szczególnie ważnym parametrem. Wszelkie nieprawidłowości w układzie powietrza ładującego, paliwowym, rozrządu czynnika roboczego, a także procesu spalania uwidocznią się wzrostem </a:t>
            </a:r>
            <a:r>
              <a:rPr lang="pl-PL" sz="2600" i="1" dirty="0" err="1"/>
              <a:t>t</a:t>
            </a:r>
            <a:r>
              <a:rPr lang="pl-PL" sz="2600" baseline="-25000" dirty="0" err="1"/>
              <a:t>wyl</a:t>
            </a:r>
            <a:r>
              <a:rPr lang="pl-PL" sz="2600" baseline="-25000" dirty="0"/>
              <a:t> </a:t>
            </a:r>
            <a:r>
              <a:rPr lang="pl-PL" sz="2600" dirty="0"/>
              <a:t>.</a:t>
            </a:r>
          </a:p>
          <a:p>
            <a:r>
              <a:rPr lang="pl-PL" sz="2600" dirty="0"/>
              <a:t>	Do zasadniczych przyczyn wzrostu temperatury wylotu spalin należy zaliczyć: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pl-PL" sz="2600" dirty="0"/>
              <a:t>niesprawności układu paliwowego, zwłaszcza nieszczelne, „lejące” wtryskiwacze i zużyte pary precyzyjne pomp wtryskowych,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pl-PL" sz="2600" dirty="0"/>
              <a:t>zły stan techniczny zespołu: tuleja </a:t>
            </a:r>
            <a:r>
              <a:rPr lang="pl-PL" sz="2600" dirty="0" err="1"/>
              <a:t>cylindrowa-tłok-pierścienie</a:t>
            </a:r>
            <a:r>
              <a:rPr lang="pl-PL" sz="2600" dirty="0"/>
              <a:t> tłokowe, oraz nie­szczelność zaworów rozrządu czynnika roboczego; w tym przypadku niższe od normalnego będzie także ciśnienie sprężania </a:t>
            </a:r>
            <a:r>
              <a:rPr lang="pl-PL" sz="2600" i="1" dirty="0" err="1"/>
              <a:t>p</a:t>
            </a:r>
            <a:r>
              <a:rPr lang="pl-PL" sz="2600" baseline="-25000" dirty="0" err="1"/>
              <a:t>k</a:t>
            </a:r>
            <a:r>
              <a:rPr lang="pl-PL" sz="2600" dirty="0"/>
              <a:t> wskutek ubytku (przedmuchu) powietrza,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pl-PL" sz="2600" dirty="0"/>
              <a:t>niedostateczne schłodzenie powietrza ładującego w wyniku zabrudzenia chłodnicy od strony powietrza lub/i wody, jak i niedostatecznego natężenia przepływu wody chłodzącej przez chłodnicę lub zbyt wysokiej temperatury wody chłodzącej,</a:t>
            </a:r>
          </a:p>
          <a:p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428711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739</Words>
  <Application>Microsoft Office PowerPoint</Application>
  <PresentationFormat>Panoramiczny</PresentationFormat>
  <Paragraphs>222</Paragraphs>
  <Slides>16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3</vt:i4>
      </vt:variant>
      <vt:variant>
        <vt:lpstr>Tytuły slajdów</vt:lpstr>
      </vt:variant>
      <vt:variant>
        <vt:i4>16</vt:i4>
      </vt:variant>
    </vt:vector>
  </HeadingPairs>
  <TitlesOfParts>
    <vt:vector size="25" baseType="lpstr">
      <vt:lpstr>Arial</vt:lpstr>
      <vt:lpstr>Calibri</vt:lpstr>
      <vt:lpstr>Calibri Light</vt:lpstr>
      <vt:lpstr>Symbol</vt:lpstr>
      <vt:lpstr>Times New Roman</vt:lpstr>
      <vt:lpstr>Motyw pakietu Office</vt:lpstr>
      <vt:lpstr>Picture</vt:lpstr>
      <vt:lpstr>Równanie</vt:lpstr>
      <vt:lpstr>CorelDraw.Graphic.7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Kazek</dc:creator>
  <cp:lastModifiedBy>Kazek</cp:lastModifiedBy>
  <cp:revision>12</cp:revision>
  <dcterms:created xsi:type="dcterms:W3CDTF">2016-04-21T16:50:43Z</dcterms:created>
  <dcterms:modified xsi:type="dcterms:W3CDTF">2020-04-01T11:17:46Z</dcterms:modified>
</cp:coreProperties>
</file>