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8" r:id="rId2"/>
    <p:sldId id="289" r:id="rId3"/>
    <p:sldId id="290" r:id="rId4"/>
    <p:sldId id="291" r:id="rId5"/>
    <p:sldId id="292" r:id="rId6"/>
    <p:sldId id="293" r:id="rId7"/>
    <p:sldId id="294" r:id="rId8"/>
    <p:sldId id="321"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20" r:id="rId24"/>
    <p:sldId id="309" r:id="rId25"/>
    <p:sldId id="310" r:id="rId26"/>
    <p:sldId id="311" r:id="rId27"/>
    <p:sldId id="312" r:id="rId28"/>
    <p:sldId id="313" r:id="rId29"/>
    <p:sldId id="314" r:id="rId30"/>
    <p:sldId id="315" r:id="rId31"/>
    <p:sldId id="316" r:id="rId32"/>
    <p:sldId id="317" r:id="rId33"/>
    <p:sldId id="318" r:id="rId34"/>
    <p:sldId id="319" r:id="rId3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785" autoAdjust="0"/>
  </p:normalViewPr>
  <p:slideViewPr>
    <p:cSldViewPr snapToGrid="0">
      <p:cViewPr varScale="1">
        <p:scale>
          <a:sx n="51" d="100"/>
          <a:sy n="51" d="100"/>
        </p:scale>
        <p:origin x="5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B5E8DF-19B1-4D73-9951-1168D551B8F1}" type="datetimeFigureOut">
              <a:rPr lang="pl-PL" smtClean="0"/>
              <a:t>2020-04-01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E31BCC-6E08-4760-973F-15C6D435B93E}" type="slidenum">
              <a:rPr lang="pl-PL" smtClean="0"/>
              <a:t>‹#›</a:t>
            </a:fld>
            <a:endParaRPr lang="pl-PL"/>
          </a:p>
        </p:txBody>
      </p:sp>
    </p:spTree>
    <p:extLst>
      <p:ext uri="{BB962C8B-B14F-4D97-AF65-F5344CB8AC3E}">
        <p14:creationId xmlns:p14="http://schemas.microsoft.com/office/powerpoint/2010/main" val="3176793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2E31BCC-6E08-4760-973F-15C6D435B93E}" type="slidenum">
              <a:rPr lang="pl-PL" smtClean="0"/>
              <a:t>4</a:t>
            </a:fld>
            <a:endParaRPr lang="pl-PL"/>
          </a:p>
        </p:txBody>
      </p:sp>
    </p:spTree>
    <p:extLst>
      <p:ext uri="{BB962C8B-B14F-4D97-AF65-F5344CB8AC3E}">
        <p14:creationId xmlns:p14="http://schemas.microsoft.com/office/powerpoint/2010/main" val="2239932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1F4E1685-8F2B-468F-98FB-D56DFACB16A8}" type="datetimeFigureOut">
              <a:rPr lang="pl-PL" smtClean="0"/>
              <a:t>2020-04-01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9417CC2-2508-49EA-B465-A95201B1033F}" type="slidenum">
              <a:rPr lang="pl-PL" smtClean="0"/>
              <a:t>‹#›</a:t>
            </a:fld>
            <a:endParaRPr lang="pl-PL"/>
          </a:p>
        </p:txBody>
      </p:sp>
    </p:spTree>
    <p:extLst>
      <p:ext uri="{BB962C8B-B14F-4D97-AF65-F5344CB8AC3E}">
        <p14:creationId xmlns:p14="http://schemas.microsoft.com/office/powerpoint/2010/main" val="2870416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F4E1685-8F2B-468F-98FB-D56DFACB16A8}" type="datetimeFigureOut">
              <a:rPr lang="pl-PL" smtClean="0"/>
              <a:t>2020-04-01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9417CC2-2508-49EA-B465-A95201B1033F}" type="slidenum">
              <a:rPr lang="pl-PL" smtClean="0"/>
              <a:t>‹#›</a:t>
            </a:fld>
            <a:endParaRPr lang="pl-PL"/>
          </a:p>
        </p:txBody>
      </p:sp>
    </p:spTree>
    <p:extLst>
      <p:ext uri="{BB962C8B-B14F-4D97-AF65-F5344CB8AC3E}">
        <p14:creationId xmlns:p14="http://schemas.microsoft.com/office/powerpoint/2010/main" val="2801768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F4E1685-8F2B-468F-98FB-D56DFACB16A8}" type="datetimeFigureOut">
              <a:rPr lang="pl-PL" smtClean="0"/>
              <a:t>2020-04-01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9417CC2-2508-49EA-B465-A95201B1033F}" type="slidenum">
              <a:rPr lang="pl-PL" smtClean="0"/>
              <a:t>‹#›</a:t>
            </a:fld>
            <a:endParaRPr lang="pl-PL"/>
          </a:p>
        </p:txBody>
      </p:sp>
    </p:spTree>
    <p:extLst>
      <p:ext uri="{BB962C8B-B14F-4D97-AF65-F5344CB8AC3E}">
        <p14:creationId xmlns:p14="http://schemas.microsoft.com/office/powerpoint/2010/main" val="1082443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F4E1685-8F2B-468F-98FB-D56DFACB16A8}" type="datetimeFigureOut">
              <a:rPr lang="pl-PL" smtClean="0"/>
              <a:t>2020-04-01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9417CC2-2508-49EA-B465-A95201B1033F}" type="slidenum">
              <a:rPr lang="pl-PL" smtClean="0"/>
              <a:t>‹#›</a:t>
            </a:fld>
            <a:endParaRPr lang="pl-PL"/>
          </a:p>
        </p:txBody>
      </p:sp>
    </p:spTree>
    <p:extLst>
      <p:ext uri="{BB962C8B-B14F-4D97-AF65-F5344CB8AC3E}">
        <p14:creationId xmlns:p14="http://schemas.microsoft.com/office/powerpoint/2010/main" val="67707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1F4E1685-8F2B-468F-98FB-D56DFACB16A8}" type="datetimeFigureOut">
              <a:rPr lang="pl-PL" smtClean="0"/>
              <a:t>2020-04-01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9417CC2-2508-49EA-B465-A95201B1033F}" type="slidenum">
              <a:rPr lang="pl-PL" smtClean="0"/>
              <a:t>‹#›</a:t>
            </a:fld>
            <a:endParaRPr lang="pl-PL"/>
          </a:p>
        </p:txBody>
      </p:sp>
    </p:spTree>
    <p:extLst>
      <p:ext uri="{BB962C8B-B14F-4D97-AF65-F5344CB8AC3E}">
        <p14:creationId xmlns:p14="http://schemas.microsoft.com/office/powerpoint/2010/main" val="1114215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1F4E1685-8F2B-468F-98FB-D56DFACB16A8}" type="datetimeFigureOut">
              <a:rPr lang="pl-PL" smtClean="0"/>
              <a:t>2020-04-01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9417CC2-2508-49EA-B465-A95201B1033F}" type="slidenum">
              <a:rPr lang="pl-PL" smtClean="0"/>
              <a:t>‹#›</a:t>
            </a:fld>
            <a:endParaRPr lang="pl-PL"/>
          </a:p>
        </p:txBody>
      </p:sp>
    </p:spTree>
    <p:extLst>
      <p:ext uri="{BB962C8B-B14F-4D97-AF65-F5344CB8AC3E}">
        <p14:creationId xmlns:p14="http://schemas.microsoft.com/office/powerpoint/2010/main" val="374305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1F4E1685-8F2B-468F-98FB-D56DFACB16A8}" type="datetimeFigureOut">
              <a:rPr lang="pl-PL" smtClean="0"/>
              <a:t>2020-04-01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D9417CC2-2508-49EA-B465-A95201B1033F}" type="slidenum">
              <a:rPr lang="pl-PL" smtClean="0"/>
              <a:t>‹#›</a:t>
            </a:fld>
            <a:endParaRPr lang="pl-PL"/>
          </a:p>
        </p:txBody>
      </p:sp>
    </p:spTree>
    <p:extLst>
      <p:ext uri="{BB962C8B-B14F-4D97-AF65-F5344CB8AC3E}">
        <p14:creationId xmlns:p14="http://schemas.microsoft.com/office/powerpoint/2010/main" val="67913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1F4E1685-8F2B-468F-98FB-D56DFACB16A8}" type="datetimeFigureOut">
              <a:rPr lang="pl-PL" smtClean="0"/>
              <a:t>2020-04-01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D9417CC2-2508-49EA-B465-A95201B1033F}" type="slidenum">
              <a:rPr lang="pl-PL" smtClean="0"/>
              <a:t>‹#›</a:t>
            </a:fld>
            <a:endParaRPr lang="pl-PL"/>
          </a:p>
        </p:txBody>
      </p:sp>
    </p:spTree>
    <p:extLst>
      <p:ext uri="{BB962C8B-B14F-4D97-AF65-F5344CB8AC3E}">
        <p14:creationId xmlns:p14="http://schemas.microsoft.com/office/powerpoint/2010/main" val="2158039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F4E1685-8F2B-468F-98FB-D56DFACB16A8}" type="datetimeFigureOut">
              <a:rPr lang="pl-PL" smtClean="0"/>
              <a:t>2020-04-01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D9417CC2-2508-49EA-B465-A95201B1033F}" type="slidenum">
              <a:rPr lang="pl-PL" smtClean="0"/>
              <a:t>‹#›</a:t>
            </a:fld>
            <a:endParaRPr lang="pl-PL"/>
          </a:p>
        </p:txBody>
      </p:sp>
    </p:spTree>
    <p:extLst>
      <p:ext uri="{BB962C8B-B14F-4D97-AF65-F5344CB8AC3E}">
        <p14:creationId xmlns:p14="http://schemas.microsoft.com/office/powerpoint/2010/main" val="1277866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F4E1685-8F2B-468F-98FB-D56DFACB16A8}" type="datetimeFigureOut">
              <a:rPr lang="pl-PL" smtClean="0"/>
              <a:t>2020-04-01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9417CC2-2508-49EA-B465-A95201B1033F}" type="slidenum">
              <a:rPr lang="pl-PL" smtClean="0"/>
              <a:t>‹#›</a:t>
            </a:fld>
            <a:endParaRPr lang="pl-PL"/>
          </a:p>
        </p:txBody>
      </p:sp>
    </p:spTree>
    <p:extLst>
      <p:ext uri="{BB962C8B-B14F-4D97-AF65-F5344CB8AC3E}">
        <p14:creationId xmlns:p14="http://schemas.microsoft.com/office/powerpoint/2010/main" val="3061917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F4E1685-8F2B-468F-98FB-D56DFACB16A8}" type="datetimeFigureOut">
              <a:rPr lang="pl-PL" smtClean="0"/>
              <a:t>2020-04-01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9417CC2-2508-49EA-B465-A95201B1033F}" type="slidenum">
              <a:rPr lang="pl-PL" smtClean="0"/>
              <a:t>‹#›</a:t>
            </a:fld>
            <a:endParaRPr lang="pl-PL"/>
          </a:p>
        </p:txBody>
      </p:sp>
    </p:spTree>
    <p:extLst>
      <p:ext uri="{BB962C8B-B14F-4D97-AF65-F5344CB8AC3E}">
        <p14:creationId xmlns:p14="http://schemas.microsoft.com/office/powerpoint/2010/main" val="1482392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4E1685-8F2B-468F-98FB-D56DFACB16A8}" type="datetimeFigureOut">
              <a:rPr lang="pl-PL" smtClean="0"/>
              <a:t>2020-04-01</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417CC2-2508-49EA-B465-A95201B1033F}" type="slidenum">
              <a:rPr lang="pl-PL" smtClean="0"/>
              <a:t>‹#›</a:t>
            </a:fld>
            <a:endParaRPr lang="pl-PL"/>
          </a:p>
        </p:txBody>
      </p:sp>
    </p:spTree>
    <p:extLst>
      <p:ext uri="{BB962C8B-B14F-4D97-AF65-F5344CB8AC3E}">
        <p14:creationId xmlns:p14="http://schemas.microsoft.com/office/powerpoint/2010/main" val="1467831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3.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13360" y="274320"/>
            <a:ext cx="11628120" cy="6555641"/>
          </a:xfrm>
          <a:prstGeom prst="rect">
            <a:avLst/>
          </a:prstGeom>
          <a:noFill/>
        </p:spPr>
        <p:txBody>
          <a:bodyPr wrap="square" rtlCol="0">
            <a:spAutoFit/>
          </a:bodyPr>
          <a:lstStyle/>
          <a:p>
            <a:pPr algn="just"/>
            <a:r>
              <a:rPr lang="pl-PL" sz="2400" b="1" dirty="0"/>
              <a:t>5.5.3. Przygotowanie paliwa do spalania</a:t>
            </a:r>
          </a:p>
          <a:p>
            <a:pPr algn="just"/>
            <a:r>
              <a:rPr lang="pl-PL" sz="2400" dirty="0"/>
              <a:t> </a:t>
            </a:r>
          </a:p>
          <a:p>
            <a:pPr algn="just"/>
            <a:r>
              <a:rPr lang="pl-PL" sz="2400" dirty="0"/>
              <a:t>	Właściwości paliw ciężkich uniemożli­wiają ich bezpośrednie zastosowanie do spalania w sil­nikach okrętowych, bez uprzedniego, odpowiedniego przygotowania. Polega ono na:</a:t>
            </a:r>
          </a:p>
          <a:p>
            <a:pPr marL="342900" lvl="0" indent="-342900" algn="just">
              <a:buFont typeface="Wingdings" panose="05000000000000000000" pitchFamily="2" charset="2"/>
              <a:buChar char="Ø"/>
            </a:pPr>
            <a:r>
              <a:rPr lang="pl-PL" sz="2400" dirty="0"/>
              <a:t>zastosowaniu dodatków chemicznych polepszających pożądane właściwości paliw,</a:t>
            </a:r>
          </a:p>
          <a:p>
            <a:pPr marL="342900" lvl="0" indent="-342900" algn="just">
              <a:buFont typeface="Wingdings" panose="05000000000000000000" pitchFamily="2" charset="2"/>
              <a:buChar char="Ø"/>
            </a:pPr>
            <a:r>
              <a:rPr lang="pl-PL" sz="2400" dirty="0"/>
              <a:t>oczyszczaniu paliw z zanieczyszczeń stałych i wody w zbiornikach osadowych, filtrach i wirówkach,</a:t>
            </a:r>
          </a:p>
          <a:p>
            <a:pPr marL="342900" lvl="0" indent="-342900" algn="just">
              <a:buFont typeface="Wingdings" panose="05000000000000000000" pitchFamily="2" charset="2"/>
              <a:buChar char="Ø"/>
            </a:pPr>
            <a:r>
              <a:rPr lang="pl-PL" sz="2400" dirty="0"/>
              <a:t>homogenizacji paliw,</a:t>
            </a:r>
          </a:p>
          <a:p>
            <a:pPr marL="342900" lvl="0" indent="-342900" algn="just">
              <a:buFont typeface="Wingdings" panose="05000000000000000000" pitchFamily="2" charset="2"/>
              <a:buChar char="Ø"/>
            </a:pPr>
            <a:r>
              <a:rPr lang="pl-PL" sz="2400" dirty="0"/>
              <a:t>podgrzewaniu paliwa, aby osiągnęło ono lepkość odpowiednią dla transportu, grawi­tacyjnej sedymentacji zanieczyszczeń w zbiorniku osadowym, wirowania i wtrysku.</a:t>
            </a:r>
          </a:p>
          <a:p>
            <a:endParaRPr lang="pl-PL" dirty="0" smtClean="0"/>
          </a:p>
          <a:p>
            <a:r>
              <a:rPr lang="pl-PL" sz="2400" b="1" dirty="0"/>
              <a:t>5.5.3.1. Dodatki do paliw</a:t>
            </a:r>
          </a:p>
          <a:p>
            <a:r>
              <a:rPr lang="pl-PL" sz="2400" dirty="0"/>
              <a:t> </a:t>
            </a:r>
          </a:p>
          <a:p>
            <a:r>
              <a:rPr lang="pl-PL" sz="2400" dirty="0"/>
              <a:t>	W celu lepszego przygotowania paliw do spalania, a zwłaszcza minimalizacji ujemnych skutków stosowania paliw ciężkich, zaleca się stosowanie wielofunk­cyjnych dodatków do paliw, zapobiegających:</a:t>
            </a:r>
          </a:p>
          <a:p>
            <a:endParaRPr lang="pl-PL" dirty="0"/>
          </a:p>
        </p:txBody>
      </p:sp>
    </p:spTree>
    <p:extLst>
      <p:ext uri="{BB962C8B-B14F-4D97-AF65-F5344CB8AC3E}">
        <p14:creationId xmlns:p14="http://schemas.microsoft.com/office/powerpoint/2010/main" val="549756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89560" y="289560"/>
            <a:ext cx="11597640" cy="6555641"/>
          </a:xfrm>
          <a:prstGeom prst="rect">
            <a:avLst/>
          </a:prstGeom>
          <a:noFill/>
        </p:spPr>
        <p:txBody>
          <a:bodyPr wrap="square" rtlCol="0">
            <a:spAutoFit/>
          </a:bodyPr>
          <a:lstStyle/>
          <a:p>
            <a:r>
              <a:rPr lang="pl-PL" sz="2400" b="1" dirty="0"/>
              <a:t>5.6.2. Obsługa instalacji obiegowo-ciśnieniowego układu smarowego</a:t>
            </a:r>
          </a:p>
          <a:p>
            <a:r>
              <a:rPr lang="pl-PL" sz="2400" b="1" dirty="0"/>
              <a:t>5.6.2.1. Gospodarka magazynowa materiałami smarowymi</a:t>
            </a:r>
          </a:p>
          <a:p>
            <a:r>
              <a:rPr lang="pl-PL" sz="2400" dirty="0"/>
              <a:t> </a:t>
            </a:r>
          </a:p>
          <a:p>
            <a:r>
              <a:rPr lang="pl-PL" sz="2400" dirty="0"/>
              <a:t>	Na statku racjonalna gospodarka materiałami smarowymi – olejami i smarami stałymi obejmuje następujące zadania:</a:t>
            </a:r>
          </a:p>
          <a:p>
            <a:pPr marL="342900" lvl="0" indent="-342900">
              <a:buFont typeface="Wingdings" panose="05000000000000000000" pitchFamily="2" charset="2"/>
              <a:buChar char="Ø"/>
            </a:pPr>
            <a:r>
              <a:rPr lang="pl-PL" sz="2400" dirty="0"/>
              <a:t>wybór rodzaju olejów i smarów oraz ich ilościowe zapotrzebowanie na dany rejs lub okres eksploatacji,</a:t>
            </a:r>
          </a:p>
          <a:p>
            <a:pPr marL="342900" lvl="0" indent="-342900">
              <a:buFont typeface="Wingdings" panose="05000000000000000000" pitchFamily="2" charset="2"/>
              <a:buChar char="Ø"/>
            </a:pPr>
            <a:r>
              <a:rPr lang="pl-PL" sz="2400" dirty="0"/>
              <a:t>magazynowanie,</a:t>
            </a:r>
          </a:p>
          <a:p>
            <a:pPr marL="342900" lvl="0" indent="-342900">
              <a:buFont typeface="Wingdings" panose="05000000000000000000" pitchFamily="2" charset="2"/>
              <a:buChar char="Ø"/>
            </a:pPr>
            <a:r>
              <a:rPr lang="pl-PL" sz="2400" dirty="0"/>
              <a:t>oznakowanie zbiorników i miejsc smarowych,</a:t>
            </a:r>
          </a:p>
          <a:p>
            <a:pPr marL="342900" lvl="0" indent="-342900">
              <a:buFont typeface="Wingdings" panose="05000000000000000000" pitchFamily="2" charset="2"/>
              <a:buChar char="Ø"/>
            </a:pPr>
            <a:r>
              <a:rPr lang="pl-PL" sz="2400" dirty="0"/>
              <a:t>gromadzenie i przechowywanie zużytych materiałów smarowych.</a:t>
            </a:r>
          </a:p>
          <a:p>
            <a:endParaRPr lang="pl-PL" b="1" i="1" dirty="0" smtClean="0"/>
          </a:p>
          <a:p>
            <a:pPr algn="just"/>
            <a:r>
              <a:rPr lang="pl-PL" sz="2400" b="1" i="1" dirty="0" smtClean="0"/>
              <a:t>Dobór </a:t>
            </a:r>
            <a:r>
              <a:rPr lang="pl-PL" sz="2400" b="1" i="1" dirty="0"/>
              <a:t>rodzaju i ilości oleju</a:t>
            </a:r>
            <a:r>
              <a:rPr lang="pl-PL" sz="2400" dirty="0"/>
              <a:t>. </a:t>
            </a:r>
          </a:p>
          <a:p>
            <a:pPr algn="just"/>
            <a:r>
              <a:rPr lang="pl-PL" sz="2400" dirty="0"/>
              <a:t>	Zapotrzebowanie ilościowe oleju obiegowego na dany rejs, lub okres eksplo­atacji, zależy od jednostkowego zużycia oleju, co uwarunkowane jest rodzajem silnika i stopniem jego zużycia technicznego, sposobem smarowania tulei cylindrowej, a także pojemnością zbiornika oleju obiegowego, ilością aktualnie przepracowanych godzin od poprzedniej wymiany oleju oraz jego stopniem zanieczyszczenia.</a:t>
            </a:r>
          </a:p>
          <a:p>
            <a:endParaRPr lang="pl-PL" dirty="0"/>
          </a:p>
        </p:txBody>
      </p:sp>
    </p:spTree>
    <p:extLst>
      <p:ext uri="{BB962C8B-B14F-4D97-AF65-F5344CB8AC3E}">
        <p14:creationId xmlns:p14="http://schemas.microsoft.com/office/powerpoint/2010/main" val="1340690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89560" y="274320"/>
            <a:ext cx="11795760" cy="738664"/>
          </a:xfrm>
          <a:prstGeom prst="rect">
            <a:avLst/>
          </a:prstGeom>
          <a:noFill/>
        </p:spPr>
        <p:txBody>
          <a:bodyPr wrap="square" rtlCol="0">
            <a:spAutoFit/>
          </a:bodyPr>
          <a:lstStyle/>
          <a:p>
            <a:r>
              <a:rPr lang="pl-PL" sz="2400" dirty="0"/>
              <a:t>Zapotrzebowanie ilości oleju obiegowego na bieżące potrzeby, bez wymiany, wynosić będzie:</a:t>
            </a:r>
          </a:p>
          <a:p>
            <a:endParaRPr lang="pl-PL" dirty="0"/>
          </a:p>
        </p:txBody>
      </p:sp>
      <p:sp>
        <p:nvSpPr>
          <p:cNvPr id="3" name="Rectangle 2"/>
          <p:cNvSpPr>
            <a:spLocks noChangeArrowheads="1"/>
          </p:cNvSpPr>
          <p:nvPr/>
        </p:nvSpPr>
        <p:spPr bwMode="auto">
          <a:xfrm>
            <a:off x="1996439" y="2133599"/>
            <a:ext cx="1367624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l-PL"/>
          </a:p>
        </p:txBody>
      </p:sp>
      <p:graphicFrame>
        <p:nvGraphicFramePr>
          <p:cNvPr id="4" name="Obiekt 3"/>
          <p:cNvGraphicFramePr>
            <a:graphicFrameLocks noChangeAspect="1"/>
          </p:cNvGraphicFramePr>
          <p:nvPr>
            <p:extLst>
              <p:ext uri="{D42A27DB-BD31-4B8C-83A1-F6EECF244321}">
                <p14:modId xmlns:p14="http://schemas.microsoft.com/office/powerpoint/2010/main" val="3462108679"/>
              </p:ext>
            </p:extLst>
          </p:nvPr>
        </p:nvGraphicFramePr>
        <p:xfrm>
          <a:off x="3581399" y="807719"/>
          <a:ext cx="4961206" cy="1051560"/>
        </p:xfrm>
        <a:graphic>
          <a:graphicData uri="http://schemas.openxmlformats.org/presentationml/2006/ole">
            <mc:AlternateContent xmlns:mc="http://schemas.openxmlformats.org/markup-compatibility/2006">
              <mc:Choice xmlns:v="urn:schemas-microsoft-com:vml" Requires="v">
                <p:oleObj spid="_x0000_s2066" name="Równanie" r:id="rId3" imgW="1752600" imgH="368300" progId="Equation.3">
                  <p:embed/>
                </p:oleObj>
              </mc:Choice>
              <mc:Fallback>
                <p:oleObj name="Równanie" r:id="rId3" imgW="1752600" imgH="368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399" y="807719"/>
                        <a:ext cx="4961206" cy="1051560"/>
                      </a:xfrm>
                      <a:prstGeom prst="rect">
                        <a:avLst/>
                      </a:prstGeom>
                      <a:noFill/>
                    </p:spPr>
                  </p:pic>
                </p:oleObj>
              </mc:Fallback>
            </mc:AlternateContent>
          </a:graphicData>
        </a:graphic>
      </p:graphicFrame>
      <p:sp>
        <p:nvSpPr>
          <p:cNvPr id="5" name="pole tekstowe 4"/>
          <p:cNvSpPr txBox="1"/>
          <p:nvPr/>
        </p:nvSpPr>
        <p:spPr>
          <a:xfrm>
            <a:off x="289560" y="2331720"/>
            <a:ext cx="11460480" cy="3693319"/>
          </a:xfrm>
          <a:prstGeom prst="rect">
            <a:avLst/>
          </a:prstGeom>
          <a:noFill/>
        </p:spPr>
        <p:txBody>
          <a:bodyPr wrap="square" rtlCol="0">
            <a:spAutoFit/>
          </a:bodyPr>
          <a:lstStyle/>
          <a:p>
            <a:r>
              <a:rPr lang="pl-PL" sz="2400" dirty="0"/>
              <a:t>gdzie:</a:t>
            </a:r>
          </a:p>
          <a:p>
            <a:r>
              <a:rPr lang="pl-PL" sz="2400" i="1" dirty="0"/>
              <a:t>	</a:t>
            </a:r>
            <a:r>
              <a:rPr lang="pl-PL" sz="2400" i="1" dirty="0" err="1" smtClean="0"/>
              <a:t>g</a:t>
            </a:r>
            <a:r>
              <a:rPr lang="pl-PL" sz="2400" baseline="-25000" dirty="0" err="1" smtClean="0"/>
              <a:t>olo</a:t>
            </a:r>
            <a:r>
              <a:rPr lang="pl-PL" sz="2400" dirty="0"/>
              <a:t> </a:t>
            </a:r>
            <a:r>
              <a:rPr lang="pl-PL" sz="2400" dirty="0" smtClean="0"/>
              <a:t>–  jednostkowe </a:t>
            </a:r>
            <a:r>
              <a:rPr lang="pl-PL" sz="2400" dirty="0"/>
              <a:t>zużycie oleju obiegowego [g/kWh],</a:t>
            </a:r>
          </a:p>
          <a:p>
            <a:r>
              <a:rPr lang="pl-PL" sz="2400" dirty="0"/>
              <a:t>			</a:t>
            </a:r>
            <a:r>
              <a:rPr lang="pl-PL" sz="2400" i="1" dirty="0" err="1"/>
              <a:t>g</a:t>
            </a:r>
            <a:r>
              <a:rPr lang="pl-PL" sz="2400" baseline="-25000" dirty="0" err="1"/>
              <a:t>olo</a:t>
            </a:r>
            <a:r>
              <a:rPr lang="pl-PL" sz="2400" dirty="0"/>
              <a:t> = 0,5</a:t>
            </a:r>
            <a:r>
              <a:rPr lang="pl-PL" sz="2400" dirty="0">
                <a:sym typeface="Symbol" panose="05050102010706020507" pitchFamily="18" charset="2"/>
              </a:rPr>
              <a:t></a:t>
            </a:r>
            <a:r>
              <a:rPr lang="pl-PL" sz="2400" dirty="0"/>
              <a:t>1,69/kWh dla silników wolnoobrotowych,</a:t>
            </a:r>
          </a:p>
          <a:p>
            <a:r>
              <a:rPr lang="pl-PL" sz="2400" dirty="0"/>
              <a:t>			</a:t>
            </a:r>
            <a:r>
              <a:rPr lang="pl-PL" sz="2400" i="1" dirty="0" err="1"/>
              <a:t>g</a:t>
            </a:r>
            <a:r>
              <a:rPr lang="pl-PL" sz="2400" baseline="-25000" dirty="0" err="1"/>
              <a:t>olo</a:t>
            </a:r>
            <a:r>
              <a:rPr lang="pl-PL" sz="2400" dirty="0"/>
              <a:t> = 0,8</a:t>
            </a:r>
            <a:r>
              <a:rPr lang="pl-PL" sz="2400" dirty="0">
                <a:sym typeface="Symbol" panose="05050102010706020507" pitchFamily="18" charset="2"/>
              </a:rPr>
              <a:t></a:t>
            </a:r>
            <a:r>
              <a:rPr lang="pl-PL" sz="2400" dirty="0"/>
              <a:t>1,1 g/kWh dla silników </a:t>
            </a:r>
            <a:r>
              <a:rPr lang="pl-PL" sz="2400" dirty="0" err="1"/>
              <a:t>średnioobrotowych</a:t>
            </a:r>
            <a:r>
              <a:rPr lang="pl-PL" sz="2400" dirty="0"/>
              <a:t>,</a:t>
            </a:r>
          </a:p>
          <a:p>
            <a:r>
              <a:rPr lang="pl-PL" sz="2400" dirty="0"/>
              <a:t>			</a:t>
            </a:r>
            <a:r>
              <a:rPr lang="pl-PL" sz="2400" i="1" dirty="0" err="1"/>
              <a:t>g</a:t>
            </a:r>
            <a:r>
              <a:rPr lang="pl-PL" sz="2400" i="1" baseline="-25000" dirty="0" err="1"/>
              <a:t>olo</a:t>
            </a:r>
            <a:r>
              <a:rPr lang="pl-PL" sz="2400" dirty="0"/>
              <a:t> = 1,5</a:t>
            </a:r>
            <a:r>
              <a:rPr lang="pl-PL" sz="2400" dirty="0">
                <a:sym typeface="Symbol" panose="05050102010706020507" pitchFamily="18" charset="2"/>
              </a:rPr>
              <a:t></a:t>
            </a:r>
            <a:r>
              <a:rPr lang="pl-PL" sz="2400" dirty="0"/>
              <a:t>2,0 g/kWh dla silników szybkoobrotowych,</a:t>
            </a:r>
          </a:p>
          <a:p>
            <a:r>
              <a:rPr lang="pl-PL" sz="2400" i="1" dirty="0"/>
              <a:t>	</a:t>
            </a:r>
            <a:r>
              <a:rPr lang="pl-PL" sz="2400" i="1" dirty="0" smtClean="0"/>
              <a:t>N</a:t>
            </a:r>
            <a:r>
              <a:rPr lang="pl-PL" sz="2400" baseline="-25000" dirty="0" smtClean="0"/>
              <a:t>e</a:t>
            </a:r>
            <a:r>
              <a:rPr lang="pl-PL" sz="2400" dirty="0"/>
              <a:t> </a:t>
            </a:r>
            <a:r>
              <a:rPr lang="pl-PL" sz="2400" dirty="0" smtClean="0"/>
              <a:t>–   średnie </a:t>
            </a:r>
            <a:r>
              <a:rPr lang="pl-PL" sz="2400" dirty="0"/>
              <a:t>obciążenie mocą silnika w czasie rejsu lub okresu zapotrzebowania oleju [kW],</a:t>
            </a:r>
          </a:p>
          <a:p>
            <a:r>
              <a:rPr lang="pl-PL" sz="2400" i="1" dirty="0"/>
              <a:t>	</a:t>
            </a:r>
            <a:r>
              <a:rPr lang="pl-PL" sz="2400" i="1" dirty="0" smtClean="0"/>
              <a:t>h </a:t>
            </a:r>
            <a:r>
              <a:rPr lang="pl-PL" sz="2400" dirty="0" smtClean="0"/>
              <a:t>–     czas </a:t>
            </a:r>
            <a:r>
              <a:rPr lang="pl-PL" sz="2400" dirty="0"/>
              <a:t>trwania rejsu lub okresu zapotrzebowania oleju [godz.],</a:t>
            </a:r>
          </a:p>
          <a:p>
            <a:pPr defTabSz="944563"/>
            <a:r>
              <a:rPr lang="pl-PL" sz="2400" i="1" dirty="0"/>
              <a:t>	</a:t>
            </a:r>
            <a:r>
              <a:rPr lang="pl-PL" sz="2400" i="1" dirty="0" smtClean="0"/>
              <a:t>a</a:t>
            </a:r>
            <a:r>
              <a:rPr lang="pl-PL" sz="2400" baseline="-25000" dirty="0" smtClean="0"/>
              <a:t>1 </a:t>
            </a:r>
            <a:r>
              <a:rPr lang="pl-PL" sz="2400" dirty="0" smtClean="0"/>
              <a:t>–</a:t>
            </a:r>
            <a:r>
              <a:rPr lang="pl-PL" sz="2400" dirty="0"/>
              <a:t> </a:t>
            </a:r>
            <a:r>
              <a:rPr lang="pl-PL" sz="2400" dirty="0" smtClean="0"/>
              <a:t>   współczynnik </a:t>
            </a:r>
            <a:r>
              <a:rPr lang="pl-PL" sz="2400" dirty="0"/>
              <a:t>zapasu (</a:t>
            </a:r>
            <a:r>
              <a:rPr lang="pl-PL" sz="2400" i="1" dirty="0"/>
              <a:t>a</a:t>
            </a:r>
            <a:r>
              <a:rPr lang="pl-PL" sz="2400" baseline="-25000" dirty="0"/>
              <a:t>1</a:t>
            </a:r>
            <a:r>
              <a:rPr lang="pl-PL" sz="2400" i="1" dirty="0"/>
              <a:t> </a:t>
            </a:r>
            <a:r>
              <a:rPr lang="pl-PL" sz="2400" dirty="0"/>
              <a:t>= 1,2</a:t>
            </a:r>
            <a:r>
              <a:rPr lang="pl-PL" sz="2400" dirty="0">
                <a:sym typeface="Symbol" panose="05050102010706020507" pitchFamily="18" charset="2"/>
              </a:rPr>
              <a:t></a:t>
            </a:r>
            <a:r>
              <a:rPr lang="pl-PL" sz="2400" dirty="0"/>
              <a:t>1,3).</a:t>
            </a:r>
          </a:p>
          <a:p>
            <a:endParaRPr lang="pl-PL" dirty="0"/>
          </a:p>
        </p:txBody>
      </p:sp>
    </p:spTree>
    <p:extLst>
      <p:ext uri="{BB962C8B-B14F-4D97-AF65-F5344CB8AC3E}">
        <p14:creationId xmlns:p14="http://schemas.microsoft.com/office/powerpoint/2010/main" val="2919645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96240" y="137160"/>
            <a:ext cx="11506200" cy="7755969"/>
          </a:xfrm>
          <a:prstGeom prst="rect">
            <a:avLst/>
          </a:prstGeom>
          <a:noFill/>
        </p:spPr>
        <p:txBody>
          <a:bodyPr wrap="square" rtlCol="0">
            <a:spAutoFit/>
          </a:bodyPr>
          <a:lstStyle/>
          <a:p>
            <a:r>
              <a:rPr lang="pl-PL" sz="2400" dirty="0" smtClean="0"/>
              <a:t>	Okres </a:t>
            </a:r>
            <a:r>
              <a:rPr lang="pl-PL" sz="2400" dirty="0"/>
              <a:t>przydatności (żywotności) </a:t>
            </a:r>
            <a:r>
              <a:rPr lang="pl-PL" sz="2400" i="1" dirty="0">
                <a:sym typeface="Symbol" panose="05050102010706020507" pitchFamily="18" charset="2"/>
              </a:rPr>
              <a:t></a:t>
            </a:r>
            <a:r>
              <a:rPr lang="pl-PL" sz="2400" baseline="-25000" dirty="0" err="1"/>
              <a:t>ol</a:t>
            </a:r>
            <a:r>
              <a:rPr lang="pl-PL" sz="2400" dirty="0"/>
              <a:t> oleju obiegowego wynosi:</a:t>
            </a:r>
          </a:p>
          <a:p>
            <a:pPr marL="342900" lvl="0" indent="-342900">
              <a:buFont typeface="Wingdings" panose="05000000000000000000" pitchFamily="2" charset="2"/>
              <a:buChar char="Ø"/>
            </a:pPr>
            <a:r>
              <a:rPr lang="pl-PL" sz="2400" dirty="0"/>
              <a:t>w silnikach czterosuwowych małej mocy, np. A25: 	</a:t>
            </a:r>
            <a:r>
              <a:rPr lang="pl-PL" sz="2400" dirty="0" smtClean="0"/>
              <a:t>         1000</a:t>
            </a:r>
            <a:r>
              <a:rPr lang="pl-PL" sz="2400" dirty="0">
                <a:sym typeface="Symbol" panose="05050102010706020507" pitchFamily="18" charset="2"/>
              </a:rPr>
              <a:t></a:t>
            </a:r>
            <a:r>
              <a:rPr lang="pl-PL" sz="2400" dirty="0"/>
              <a:t>2000 godzin,</a:t>
            </a:r>
          </a:p>
          <a:p>
            <a:pPr marL="342900" lvl="0" indent="-342900">
              <a:buFont typeface="Wingdings" panose="05000000000000000000" pitchFamily="2" charset="2"/>
              <a:buChar char="Ø"/>
            </a:pPr>
            <a:r>
              <a:rPr lang="pl-PL" sz="2400" dirty="0"/>
              <a:t>w silnikach czterosuwowych średniej mocy, np. Z40/48: </a:t>
            </a:r>
            <a:r>
              <a:rPr lang="pl-PL" sz="2400" dirty="0" smtClean="0"/>
              <a:t>           2000</a:t>
            </a:r>
            <a:r>
              <a:rPr lang="pl-PL" sz="2400" dirty="0">
                <a:sym typeface="Symbol" panose="05050102010706020507" pitchFamily="18" charset="2"/>
              </a:rPr>
              <a:t></a:t>
            </a:r>
            <a:r>
              <a:rPr lang="pl-PL" sz="2400" dirty="0"/>
              <a:t>4000 godzin,</a:t>
            </a:r>
          </a:p>
          <a:p>
            <a:pPr marL="342900" lvl="0" indent="-342900">
              <a:buFont typeface="Wingdings" panose="05000000000000000000" pitchFamily="2" charset="2"/>
              <a:buChar char="Ø"/>
            </a:pPr>
            <a:r>
              <a:rPr lang="pl-PL" sz="2400" dirty="0"/>
              <a:t>w silnikach dwusuwowych starszej konstrukcji, np. RD: 	</a:t>
            </a:r>
            <a:r>
              <a:rPr lang="pl-PL" sz="2400" dirty="0" smtClean="0"/>
              <a:t>        10000</a:t>
            </a:r>
            <a:r>
              <a:rPr lang="pl-PL" sz="2400" dirty="0">
                <a:sym typeface="Symbol" panose="05050102010706020507" pitchFamily="18" charset="2"/>
              </a:rPr>
              <a:t></a:t>
            </a:r>
            <a:r>
              <a:rPr lang="pl-PL" sz="2400" dirty="0"/>
              <a:t>15000 godzin,</a:t>
            </a:r>
          </a:p>
          <a:p>
            <a:pPr marL="342900" lvl="0" indent="-342900">
              <a:buFont typeface="Wingdings" panose="05000000000000000000" pitchFamily="2" charset="2"/>
              <a:buChar char="Ø"/>
            </a:pPr>
            <a:r>
              <a:rPr lang="pl-PL" sz="2400" dirty="0"/>
              <a:t>w silnikach dwusuwowych współczesnej konstrukcji, np. </a:t>
            </a:r>
            <a:r>
              <a:rPr lang="pl-PL" sz="2400" dirty="0" smtClean="0"/>
              <a:t>RTA: 20000</a:t>
            </a:r>
            <a:r>
              <a:rPr lang="pl-PL" sz="2400" dirty="0">
                <a:sym typeface="Symbol" panose="05050102010706020507" pitchFamily="18" charset="2"/>
              </a:rPr>
              <a:t></a:t>
            </a:r>
            <a:r>
              <a:rPr lang="pl-PL" sz="2400" dirty="0"/>
              <a:t>25000 godzin</a:t>
            </a:r>
            <a:r>
              <a:rPr lang="pl-PL" sz="2400" dirty="0" smtClean="0"/>
              <a:t>.</a:t>
            </a:r>
          </a:p>
          <a:p>
            <a:pPr lvl="0"/>
            <a:endParaRPr lang="pl-PL" sz="2400" dirty="0"/>
          </a:p>
          <a:p>
            <a:pPr algn="just"/>
            <a:r>
              <a:rPr lang="pl-PL" sz="2400" dirty="0" smtClean="0"/>
              <a:t>	Okresy </a:t>
            </a:r>
            <a:r>
              <a:rPr lang="pl-PL" sz="2400" dirty="0"/>
              <a:t>wymiany oleju mogą się wahać w granicach 0,5</a:t>
            </a:r>
            <a:r>
              <a:rPr lang="pl-PL" sz="2400" dirty="0">
                <a:sym typeface="Symbol" panose="05050102010706020507" pitchFamily="18" charset="2"/>
              </a:rPr>
              <a:t></a:t>
            </a:r>
            <a:r>
              <a:rPr lang="pl-PL" sz="2400" dirty="0"/>
              <a:t>2 </a:t>
            </a:r>
            <a:r>
              <a:rPr lang="pl-PL" sz="2400" i="1" dirty="0">
                <a:sym typeface="Symbol" panose="05050102010706020507" pitchFamily="18" charset="2"/>
              </a:rPr>
              <a:t></a:t>
            </a:r>
            <a:r>
              <a:rPr lang="pl-PL" sz="2400" baseline="-25000" dirty="0" err="1"/>
              <a:t>ol</a:t>
            </a:r>
            <a:r>
              <a:rPr lang="pl-PL" sz="2400" baseline="-25000" dirty="0"/>
              <a:t> </a:t>
            </a:r>
            <a:r>
              <a:rPr lang="pl-PL" sz="2400" dirty="0"/>
              <a:t>, w zależności od stanu technicznego elementów komory spalania (</a:t>
            </a:r>
            <a:r>
              <a:rPr lang="pl-PL" sz="2400" dirty="0" err="1"/>
              <a:t>tłoka-pierścieni</a:t>
            </a:r>
            <a:r>
              <a:rPr lang="pl-PL" sz="2400" dirty="0"/>
              <a:t> </a:t>
            </a:r>
            <a:r>
              <a:rPr lang="pl-PL" sz="2400" dirty="0" err="1"/>
              <a:t>tłokowych-tulei</a:t>
            </a:r>
            <a:r>
              <a:rPr lang="pl-PL" sz="2400" dirty="0"/>
              <a:t> cylindrowej), sposobu oczyszczania paliwa (wirowanie i filtrowanie) oraz od warunków pracy silnika (obciążenie, rodzaj stosowanego paliwa</a:t>
            </a:r>
            <a:r>
              <a:rPr lang="pl-PL" sz="2400" dirty="0" smtClean="0"/>
              <a:t>).</a:t>
            </a:r>
          </a:p>
          <a:p>
            <a:r>
              <a:rPr lang="pl-PL" sz="2400" dirty="0" smtClean="0"/>
              <a:t>	Niezależnie </a:t>
            </a:r>
            <a:r>
              <a:rPr lang="pl-PL" sz="2400" dirty="0"/>
              <a:t>od czasu przepracowania, olej obiegowy należy wymienić także wtedy, gdy osiągnie on graniczne wartości parametrów jakościowych, czyli:</a:t>
            </a:r>
          </a:p>
          <a:p>
            <a:pPr marL="342900" lvl="0" indent="-342900">
              <a:buFont typeface="Wingdings" panose="05000000000000000000" pitchFamily="2" charset="2"/>
              <a:buChar char="Ø"/>
            </a:pPr>
            <a:r>
              <a:rPr lang="pl-PL" sz="2400" dirty="0"/>
              <a:t>zmianę lepkości,</a:t>
            </a:r>
          </a:p>
          <a:p>
            <a:pPr marL="342900" lvl="0" indent="-342900">
              <a:buFont typeface="Wingdings" panose="05000000000000000000" pitchFamily="2" charset="2"/>
              <a:buChar char="Ø"/>
            </a:pPr>
            <a:r>
              <a:rPr lang="pl-PL" sz="2400" dirty="0"/>
              <a:t>wzrost zanieczyszczenia składnikami nierozpuszczalnymi w pentanie,</a:t>
            </a:r>
          </a:p>
          <a:p>
            <a:pPr marL="342900" lvl="0" indent="-342900">
              <a:buFont typeface="Wingdings" panose="05000000000000000000" pitchFamily="2" charset="2"/>
              <a:buChar char="Ø"/>
            </a:pPr>
            <a:r>
              <a:rPr lang="pl-PL" sz="2400" dirty="0"/>
              <a:t>wzrost zawartości koksu wg. liczby </a:t>
            </a:r>
            <a:r>
              <a:rPr lang="pl-PL" sz="2400" dirty="0" err="1"/>
              <a:t>Conradsona</a:t>
            </a:r>
            <a:r>
              <a:rPr lang="pl-PL" sz="2400" dirty="0"/>
              <a:t>,</a:t>
            </a:r>
          </a:p>
          <a:p>
            <a:pPr marL="342900" lvl="0" indent="-342900">
              <a:buFont typeface="Wingdings" panose="05000000000000000000" pitchFamily="2" charset="2"/>
              <a:buChar char="Ø"/>
            </a:pPr>
            <a:r>
              <a:rPr lang="pl-PL" sz="2400" dirty="0"/>
              <a:t>wzrost liczby kwasowej lub TAN (</a:t>
            </a:r>
            <a:r>
              <a:rPr lang="pl-PL" sz="2400" i="1" dirty="0"/>
              <a:t>Total </a:t>
            </a:r>
            <a:r>
              <a:rPr lang="pl-PL" sz="2400" i="1" dirty="0" err="1"/>
              <a:t>Acid</a:t>
            </a:r>
            <a:r>
              <a:rPr lang="pl-PL" sz="2400" i="1" dirty="0"/>
              <a:t> </a:t>
            </a:r>
            <a:r>
              <a:rPr lang="pl-PL" sz="2400" i="1" dirty="0" err="1"/>
              <a:t>Number</a:t>
            </a:r>
            <a:r>
              <a:rPr lang="pl-PL" sz="2400" dirty="0"/>
              <a:t>).</a:t>
            </a:r>
          </a:p>
          <a:p>
            <a:pPr algn="just"/>
            <a:r>
              <a:rPr lang="pl-PL" sz="2400" b="1" i="1" dirty="0"/>
              <a:t>Liczbowe wartości graniczne wyżej wymienionych parametrów jakościowych, zależnie od rodzaju stosowanego oleju smarowego, podaje ITR danego silnika.</a:t>
            </a:r>
          </a:p>
          <a:p>
            <a:pPr algn="just"/>
            <a:endParaRPr lang="pl-PL" sz="2400" dirty="0"/>
          </a:p>
          <a:p>
            <a:pPr lvl="0"/>
            <a:endParaRPr lang="pl-PL" sz="2400" dirty="0"/>
          </a:p>
          <a:p>
            <a:endParaRPr lang="pl-PL" dirty="0"/>
          </a:p>
        </p:txBody>
      </p:sp>
    </p:spTree>
    <p:extLst>
      <p:ext uri="{BB962C8B-B14F-4D97-AF65-F5344CB8AC3E}">
        <p14:creationId xmlns:p14="http://schemas.microsoft.com/office/powerpoint/2010/main" val="2385719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28600" y="0"/>
            <a:ext cx="11673840" cy="7386638"/>
          </a:xfrm>
          <a:prstGeom prst="rect">
            <a:avLst/>
          </a:prstGeom>
          <a:noFill/>
        </p:spPr>
        <p:txBody>
          <a:bodyPr wrap="square" rtlCol="0">
            <a:spAutoFit/>
          </a:bodyPr>
          <a:lstStyle/>
          <a:p>
            <a:pPr algn="just"/>
            <a:r>
              <a:rPr lang="pl-PL" sz="2400" dirty="0" smtClean="0"/>
              <a:t>	Zapotrzebowanie </a:t>
            </a:r>
            <a:r>
              <a:rPr lang="pl-PL" sz="2400" dirty="0"/>
              <a:t>ilościowe oleju cylindrowego</a:t>
            </a:r>
            <a:r>
              <a:rPr lang="pl-PL" sz="2400" b="1" dirty="0"/>
              <a:t> </a:t>
            </a:r>
            <a:r>
              <a:rPr lang="pl-PL" sz="2400" i="1" dirty="0"/>
              <a:t>G</a:t>
            </a:r>
            <a:r>
              <a:rPr lang="pl-PL" sz="2400" baseline="-25000" dirty="0"/>
              <a:t>ol</a:t>
            </a:r>
            <a:r>
              <a:rPr lang="pl-PL" sz="2400" dirty="0"/>
              <a:t> na dany rejs lub okres eksploa­tacji określa się tak jak </a:t>
            </a:r>
            <a:r>
              <a:rPr lang="pl-PL" sz="2400" i="1" dirty="0"/>
              <a:t>G</a:t>
            </a:r>
            <a:r>
              <a:rPr lang="pl-PL" sz="2400" baseline="-25000" dirty="0"/>
              <a:t>olo</a:t>
            </a:r>
            <a:r>
              <a:rPr lang="pl-PL" sz="2400" dirty="0"/>
              <a:t>, przyjmując jednostkowe zużycie oleju cylindrowego </a:t>
            </a:r>
            <a:r>
              <a:rPr lang="pl-PL" sz="2400" i="1" dirty="0"/>
              <a:t>g</a:t>
            </a:r>
            <a:r>
              <a:rPr lang="pl-PL" sz="2400" baseline="-25000" dirty="0"/>
              <a:t>ol</a:t>
            </a:r>
            <a:r>
              <a:rPr lang="pl-PL" sz="2400" dirty="0"/>
              <a:t> = 1,0</a:t>
            </a:r>
            <a:r>
              <a:rPr lang="pl-PL" sz="2400" dirty="0">
                <a:sym typeface="Symbol" panose="05050102010706020507" pitchFamily="18" charset="2"/>
              </a:rPr>
              <a:t></a:t>
            </a:r>
            <a:r>
              <a:rPr lang="pl-PL" sz="2400" dirty="0"/>
              <a:t>1,2 [g/kWh] dla silników dwusuwowych z przepłukaniem zwrotnym i poprzeczno-zwrotnym oraz </a:t>
            </a:r>
            <a:r>
              <a:rPr lang="pl-PL" sz="2400" i="1" dirty="0"/>
              <a:t>g</a:t>
            </a:r>
            <a:r>
              <a:rPr lang="pl-PL" sz="2400" baseline="-25000" dirty="0"/>
              <a:t>ol</a:t>
            </a:r>
            <a:r>
              <a:rPr lang="pl-PL" sz="2400" dirty="0"/>
              <a:t> = 0,8</a:t>
            </a:r>
            <a:r>
              <a:rPr lang="pl-PL" sz="2400" dirty="0">
                <a:sym typeface="Symbol" panose="05050102010706020507" pitchFamily="18" charset="2"/>
              </a:rPr>
              <a:t></a:t>
            </a:r>
            <a:r>
              <a:rPr lang="pl-PL" sz="2400" dirty="0"/>
              <a:t>1,0 [g/kWh] dla silników dwusu­wowych z przepłukaniem wzdłużnym</a:t>
            </a:r>
            <a:r>
              <a:rPr lang="pl-PL" sz="2400" dirty="0" smtClean="0"/>
              <a:t>.</a:t>
            </a:r>
          </a:p>
          <a:p>
            <a:pPr algn="just"/>
            <a:endParaRPr lang="pl-PL" sz="2400" dirty="0"/>
          </a:p>
          <a:p>
            <a:pPr algn="just"/>
            <a:r>
              <a:rPr lang="pl-PL" sz="2400" b="1" i="1" dirty="0"/>
              <a:t>Oznakowanie zbiorników i miejsc smarowych</a:t>
            </a:r>
            <a:r>
              <a:rPr lang="pl-PL" sz="2400" dirty="0"/>
              <a:t>. W celu uniknięcia pomyłek i pomie­szania różnych gatunków oleju należy wszystkie zbiorniki zapasowe, rozchodowe, podręczne i ręczne olejarki oznakować w sposób trwały i widoczny nazwą handlową danego produktu smarowego. </a:t>
            </a:r>
          </a:p>
          <a:p>
            <a:pPr algn="just"/>
            <a:r>
              <a:rPr lang="pl-PL" sz="2400" dirty="0"/>
              <a:t>	Producenci markowych materiałów smarowych dostarczają bezpłatnie nalepki różnych wymiarów z nazwami handlowymi swoich wyrobów, które można wyko­rzystać do opisanych celów</a:t>
            </a:r>
            <a:r>
              <a:rPr lang="pl-PL" sz="2400" dirty="0" smtClean="0"/>
              <a:t>.</a:t>
            </a:r>
          </a:p>
          <a:p>
            <a:r>
              <a:rPr lang="pl-PL" sz="2400" b="1" i="1" dirty="0"/>
              <a:t>Ewidencja stanu ilościowego produktów smarowych</a:t>
            </a:r>
            <a:r>
              <a:rPr lang="pl-PL" sz="2400" dirty="0"/>
              <a:t>. Stan zapasów produktów smaro­wych należy kontrolować i na bieżąco ewidencjonować. Dotyczy to oleju obiegowego silnika głównego i silników zespołów prądotwórczych oraz okresowo pozostałych rodzajów olejów i smarów. </a:t>
            </a:r>
          </a:p>
          <a:p>
            <a:r>
              <a:rPr lang="pl-PL" sz="2400" dirty="0"/>
              <a:t>	Wykonuje się kontrolę bieżącą w czasie wacht i okresową w porcie (pomiary poprzez sondowanie zbiorników).</a:t>
            </a:r>
          </a:p>
          <a:p>
            <a:pPr algn="just"/>
            <a:endParaRPr lang="pl-PL" sz="2400" dirty="0"/>
          </a:p>
          <a:p>
            <a:endParaRPr lang="pl-PL" dirty="0"/>
          </a:p>
        </p:txBody>
      </p:sp>
    </p:spTree>
    <p:extLst>
      <p:ext uri="{BB962C8B-B14F-4D97-AF65-F5344CB8AC3E}">
        <p14:creationId xmlns:p14="http://schemas.microsoft.com/office/powerpoint/2010/main" val="428059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82880" y="121920"/>
            <a:ext cx="11780520" cy="6278642"/>
          </a:xfrm>
          <a:prstGeom prst="rect">
            <a:avLst/>
          </a:prstGeom>
          <a:noFill/>
        </p:spPr>
        <p:txBody>
          <a:bodyPr wrap="square" rtlCol="0">
            <a:spAutoFit/>
          </a:bodyPr>
          <a:lstStyle/>
          <a:p>
            <a:pPr algn="just"/>
            <a:r>
              <a:rPr lang="pl-PL" sz="2400" b="1" i="1" dirty="0"/>
              <a:t>Gromadzenie i przechowywanie zużytych olejów smarowych</a:t>
            </a:r>
            <a:r>
              <a:rPr lang="pl-PL" sz="2400" dirty="0"/>
              <a:t>. Zużyte oleje, obok produktów utleniania, zawierają jeszcze inne zanieczyszczenia, jak cząstki stałe (koks, nagar), wodę, paliwo i inne. W warunkach statkowych nie ma możliwości regeneracji takiego oleju. Zużyty olej musi być skutecznie separowany od pozostałych. Gromadzi się go w specjalnym zbiorniku, zwanym zbiornikiem oleju brudnego. Przez instalację zdawczą, oddzieloną całkowicie od pozostałej instalacji obiegowej, wypompowuje się w porcie olej zużyty do cystern lub barek</a:t>
            </a:r>
            <a:r>
              <a:rPr lang="pl-PL" sz="2400" dirty="0" smtClean="0"/>
              <a:t>.</a:t>
            </a:r>
          </a:p>
          <a:p>
            <a:endParaRPr lang="pl-PL" sz="2400" b="1" dirty="0" smtClean="0"/>
          </a:p>
          <a:p>
            <a:r>
              <a:rPr lang="pl-PL" sz="2400" b="1" dirty="0" smtClean="0"/>
              <a:t>5.6.2.2</a:t>
            </a:r>
            <a:r>
              <a:rPr lang="pl-PL" sz="2400" b="1" dirty="0"/>
              <a:t>. Szczegółowe zalecenia eksploatacyjne </a:t>
            </a:r>
            <a:r>
              <a:rPr lang="pl-PL" sz="2400" b="1" dirty="0" smtClean="0"/>
              <a:t>dotyczące instalacji </a:t>
            </a:r>
            <a:r>
              <a:rPr lang="pl-PL" sz="2400" b="1" dirty="0"/>
              <a:t>obiegowo-ciśnieniowej</a:t>
            </a:r>
          </a:p>
          <a:p>
            <a:r>
              <a:rPr lang="pl-PL" sz="2400" dirty="0"/>
              <a:t> </a:t>
            </a:r>
          </a:p>
          <a:p>
            <a:pPr algn="just"/>
            <a:r>
              <a:rPr lang="pl-PL" sz="2400" dirty="0"/>
              <a:t>	Podczas ustalonej pracy silnika, podstawowym zadaniem obsługi wachtowej jest kontrola i regulacja ciśnienia i temperatury oleju na zalecanym poziomie. Ciśnie­nie oleju w obiegu wynosi zwykle 0,2</a:t>
            </a:r>
            <a:r>
              <a:rPr lang="pl-PL" sz="2400" dirty="0">
                <a:sym typeface="Symbol" panose="05050102010706020507" pitchFamily="18" charset="2"/>
              </a:rPr>
              <a:t></a:t>
            </a:r>
            <a:r>
              <a:rPr lang="pl-PL" sz="2400" dirty="0"/>
              <a:t>0,4 </a:t>
            </a:r>
            <a:r>
              <a:rPr lang="pl-PL" sz="2400" dirty="0" err="1"/>
              <a:t>MPa</a:t>
            </a:r>
            <a:r>
              <a:rPr lang="pl-PL" sz="2400" dirty="0"/>
              <a:t> dla silników wolnoobrotowych i  0,3</a:t>
            </a:r>
            <a:r>
              <a:rPr lang="pl-PL" sz="2400" dirty="0">
                <a:sym typeface="Symbol" panose="05050102010706020507" pitchFamily="18" charset="2"/>
              </a:rPr>
              <a:t></a:t>
            </a:r>
            <a:r>
              <a:rPr lang="pl-PL" sz="2400" dirty="0"/>
              <a:t>0,6 </a:t>
            </a:r>
            <a:r>
              <a:rPr lang="pl-PL" sz="2400" dirty="0" err="1"/>
              <a:t>MPa</a:t>
            </a:r>
            <a:r>
              <a:rPr lang="pl-PL" sz="2400" dirty="0"/>
              <a:t> dla </a:t>
            </a:r>
            <a:r>
              <a:rPr lang="pl-PL" sz="2400" dirty="0" err="1"/>
              <a:t>średnioobrotowych</a:t>
            </a:r>
            <a:r>
              <a:rPr lang="pl-PL" sz="2400" dirty="0"/>
              <a:t>; temperatury oleju na wlocie do silnika (za chłodnicą) wynoszą odpowiednio 40</a:t>
            </a:r>
            <a:r>
              <a:rPr lang="pl-PL" sz="2400" dirty="0">
                <a:sym typeface="Symbol" panose="05050102010706020507" pitchFamily="18" charset="2"/>
              </a:rPr>
              <a:t></a:t>
            </a:r>
            <a:r>
              <a:rPr lang="pl-PL" sz="2400" dirty="0"/>
              <a:t>45ºC i 60</a:t>
            </a:r>
            <a:r>
              <a:rPr lang="pl-PL" sz="2400" dirty="0">
                <a:sym typeface="Symbol" panose="05050102010706020507" pitchFamily="18" charset="2"/>
              </a:rPr>
              <a:t></a:t>
            </a:r>
            <a:r>
              <a:rPr lang="pl-PL" sz="2400" dirty="0"/>
              <a:t>65ºC. Ciśnienie i temperatury oleju nie mogą różnić się od wartości zalecanych więcej niż </a:t>
            </a:r>
            <a:r>
              <a:rPr lang="pl-PL" sz="2400" dirty="0">
                <a:sym typeface="Symbol" panose="05050102010706020507" pitchFamily="18" charset="2"/>
              </a:rPr>
              <a:t></a:t>
            </a:r>
            <a:r>
              <a:rPr lang="pl-PL" sz="2400" dirty="0"/>
              <a:t>2</a:t>
            </a:r>
            <a:r>
              <a:rPr lang="pl-PL" sz="2400" dirty="0">
                <a:sym typeface="Symbol" panose="05050102010706020507" pitchFamily="18" charset="2"/>
              </a:rPr>
              <a:t></a:t>
            </a:r>
            <a:r>
              <a:rPr lang="pl-PL" sz="2400" dirty="0"/>
              <a:t>3%. </a:t>
            </a:r>
          </a:p>
          <a:p>
            <a:pPr algn="just"/>
            <a:endParaRPr lang="pl-PL" sz="2400" dirty="0"/>
          </a:p>
          <a:p>
            <a:endParaRPr lang="pl-PL" dirty="0"/>
          </a:p>
        </p:txBody>
      </p:sp>
    </p:spTree>
    <p:extLst>
      <p:ext uri="{BB962C8B-B14F-4D97-AF65-F5344CB8AC3E}">
        <p14:creationId xmlns:p14="http://schemas.microsoft.com/office/powerpoint/2010/main" val="2405329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52400" y="228600"/>
            <a:ext cx="11841480" cy="7017306"/>
          </a:xfrm>
          <a:prstGeom prst="rect">
            <a:avLst/>
          </a:prstGeom>
          <a:noFill/>
        </p:spPr>
        <p:txBody>
          <a:bodyPr wrap="square" rtlCol="0">
            <a:spAutoFit/>
          </a:bodyPr>
          <a:lstStyle/>
          <a:p>
            <a:r>
              <a:rPr lang="pl-PL" sz="2400" dirty="0" smtClean="0"/>
              <a:t>	Okresowo</a:t>
            </a:r>
            <a:r>
              <a:rPr lang="pl-PL" sz="2400" dirty="0"/>
              <a:t>, co najmniej raz na wachtę, powinno się kontrolować poziom oleju w zbiorniku obiegowym silnika głównego lub w skrzyni korbowej silników zespołów prądotwórczych, w przekładni, sprzęgłach itp. </a:t>
            </a:r>
          </a:p>
          <a:p>
            <a:r>
              <a:rPr lang="pl-PL" sz="2400" dirty="0"/>
              <a:t>	Kontrolować należy także spadek ciśnienia na filtrze olejowym. Różnica ciśnień przed i za filtrem </a:t>
            </a:r>
            <a:r>
              <a:rPr lang="pl-PL" sz="2400" dirty="0">
                <a:sym typeface="Symbol" panose="05050102010706020507" pitchFamily="18" charset="2"/>
              </a:rPr>
              <a:t></a:t>
            </a:r>
            <a:r>
              <a:rPr lang="pl-PL" sz="2400" i="1" dirty="0" err="1"/>
              <a:t>p</a:t>
            </a:r>
            <a:r>
              <a:rPr lang="pl-PL" sz="2400" baseline="-25000" dirty="0" err="1"/>
              <a:t>f</a:t>
            </a:r>
            <a:r>
              <a:rPr lang="pl-PL" sz="2400" dirty="0"/>
              <a:t> nie powinna być większa niż 0,3</a:t>
            </a:r>
            <a:r>
              <a:rPr lang="pl-PL" sz="2400" dirty="0">
                <a:sym typeface="Symbol" panose="05050102010706020507" pitchFamily="18" charset="2"/>
              </a:rPr>
              <a:t></a:t>
            </a:r>
            <a:r>
              <a:rPr lang="pl-PL" sz="2400" dirty="0"/>
              <a:t>0,5 </a:t>
            </a:r>
            <a:r>
              <a:rPr lang="pl-PL" sz="2400" dirty="0" err="1"/>
              <a:t>bara</a:t>
            </a:r>
            <a:r>
              <a:rPr lang="pl-PL" sz="2400" dirty="0"/>
              <a:t>. Zbyt duża wartość </a:t>
            </a:r>
            <a:r>
              <a:rPr lang="pl-PL" sz="2400" dirty="0">
                <a:sym typeface="Symbol" panose="05050102010706020507" pitchFamily="18" charset="2"/>
              </a:rPr>
              <a:t></a:t>
            </a:r>
            <a:r>
              <a:rPr lang="pl-PL" sz="2400" i="1" dirty="0" err="1"/>
              <a:t>p</a:t>
            </a:r>
            <a:r>
              <a:rPr lang="pl-PL" sz="2400" baseline="-25000" dirty="0" err="1"/>
              <a:t>f</a:t>
            </a:r>
            <a:r>
              <a:rPr lang="pl-PL" sz="2400" dirty="0"/>
              <a:t> świadczy o zanieczyszczeniu filtra, a zbyt mała (</a:t>
            </a:r>
            <a:r>
              <a:rPr lang="pl-PL" sz="2400" dirty="0">
                <a:sym typeface="Symbol" panose="05050102010706020507" pitchFamily="18" charset="2"/>
              </a:rPr>
              <a:t></a:t>
            </a:r>
            <a:r>
              <a:rPr lang="pl-PL" sz="2400" i="1" dirty="0" err="1"/>
              <a:t>p</a:t>
            </a:r>
            <a:r>
              <a:rPr lang="pl-PL" sz="2400" baseline="-25000" dirty="0" err="1"/>
              <a:t>f</a:t>
            </a:r>
            <a:r>
              <a:rPr lang="pl-PL" sz="2400" dirty="0"/>
              <a:t> </a:t>
            </a:r>
            <a:r>
              <a:rPr lang="pl-PL" sz="2400" dirty="0">
                <a:sym typeface="Symbol" panose="05050102010706020507" pitchFamily="18" charset="2"/>
              </a:rPr>
              <a:t></a:t>
            </a:r>
            <a:r>
              <a:rPr lang="pl-PL" sz="2400" dirty="0"/>
              <a:t> 0) o uszkodzeniu elementu filtrującego – np. przerwaniu siatki filtra.</a:t>
            </a:r>
          </a:p>
          <a:p>
            <a:r>
              <a:rPr lang="pl-PL" sz="2400" dirty="0"/>
              <a:t>	Instalację olejową wyłącza się z pracy przez zatrzymanie pompy olejowej, po pewnym czasie, potrzebnym do stopniowego ochłodzenia elementów smaro­wanych. W przypadku tłoków chłodzonych olejem, niezbędna jest cyrkulacja oleju przez przestrzenie chłodzenia tłoków przez około 20</a:t>
            </a:r>
            <a:r>
              <a:rPr lang="pl-PL" sz="2400" dirty="0">
                <a:sym typeface="Symbol" panose="05050102010706020507" pitchFamily="18" charset="2"/>
              </a:rPr>
              <a:t></a:t>
            </a:r>
            <a:r>
              <a:rPr lang="pl-PL" sz="2400" dirty="0"/>
              <a:t>30 minut (zależnie od wielkości silnika). </a:t>
            </a:r>
            <a:endParaRPr lang="pl-PL" sz="2400" dirty="0" smtClean="0"/>
          </a:p>
          <a:p>
            <a:endParaRPr lang="pl-PL" sz="2400" dirty="0"/>
          </a:p>
          <a:p>
            <a:pPr algn="just"/>
            <a:r>
              <a:rPr lang="pl-PL" sz="2400" b="1" i="1" dirty="0"/>
              <a:t>Dobór temperatury oleju smarowego</a:t>
            </a:r>
            <a:r>
              <a:rPr lang="pl-PL" sz="2400" dirty="0"/>
              <a:t>.  </a:t>
            </a:r>
            <a:r>
              <a:rPr lang="pl-PL" sz="2400" dirty="0" smtClean="0"/>
              <a:t>Uwzględniając </a:t>
            </a:r>
            <a:r>
              <a:rPr lang="pl-PL" sz="2400" dirty="0"/>
              <a:t>zarówno straty tarcia jak i szybkość starzenia się oleju, za najod­powiedniejszą jego temperaturę na dopływie do silnika należy uznać 50</a:t>
            </a:r>
            <a:r>
              <a:rPr lang="pl-PL" sz="2400" dirty="0">
                <a:sym typeface="Symbol" panose="05050102010706020507" pitchFamily="18" charset="2"/>
              </a:rPr>
              <a:t></a:t>
            </a:r>
            <a:r>
              <a:rPr lang="pl-PL" sz="2400" dirty="0"/>
              <a:t>55ºC i przy­rost jej w przestrzeniach silnika o </a:t>
            </a:r>
            <a:r>
              <a:rPr lang="pl-PL" sz="2400" dirty="0">
                <a:sym typeface="Symbol" panose="05050102010706020507" pitchFamily="18" charset="2"/>
              </a:rPr>
              <a:t></a:t>
            </a:r>
            <a:r>
              <a:rPr lang="pl-PL" sz="2400" dirty="0"/>
              <a:t> 5ºC. </a:t>
            </a:r>
            <a:r>
              <a:rPr lang="pl-PL" sz="2400" dirty="0" smtClean="0"/>
              <a:t> Czynnikiem </a:t>
            </a:r>
            <a:r>
              <a:rPr lang="pl-PL" sz="2400" dirty="0"/>
              <a:t>ograniczającym zwiększenie temperatury oleju smarowego jest  wzrost szybkości starzenia się oleju w temperaturach wyższych niż 65</a:t>
            </a:r>
            <a:r>
              <a:rPr lang="pl-PL" sz="2400" dirty="0">
                <a:sym typeface="Symbol" panose="05050102010706020507" pitchFamily="18" charset="2"/>
              </a:rPr>
              <a:t></a:t>
            </a:r>
            <a:r>
              <a:rPr lang="pl-PL" sz="2400" dirty="0"/>
              <a:t>70ºC.</a:t>
            </a:r>
          </a:p>
          <a:p>
            <a:endParaRPr lang="pl-PL" sz="2400" dirty="0"/>
          </a:p>
          <a:p>
            <a:endParaRPr lang="pl-PL" dirty="0"/>
          </a:p>
        </p:txBody>
      </p:sp>
    </p:spTree>
    <p:extLst>
      <p:ext uri="{BB962C8B-B14F-4D97-AF65-F5344CB8AC3E}">
        <p14:creationId xmlns:p14="http://schemas.microsoft.com/office/powerpoint/2010/main" val="182063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43840" y="0"/>
            <a:ext cx="6507480" cy="7017306"/>
          </a:xfrm>
          <a:prstGeom prst="rect">
            <a:avLst/>
          </a:prstGeom>
          <a:noFill/>
        </p:spPr>
        <p:txBody>
          <a:bodyPr wrap="square" rtlCol="0">
            <a:spAutoFit/>
          </a:bodyPr>
          <a:lstStyle/>
          <a:p>
            <a:pPr algn="just"/>
            <a:r>
              <a:rPr lang="pl-PL" sz="2400" b="1" dirty="0"/>
              <a:t>5.6.2.3. Obsługa instalacji smarowania turbosprężarek</a:t>
            </a:r>
          </a:p>
          <a:p>
            <a:pPr algn="just"/>
            <a:r>
              <a:rPr lang="pl-PL" sz="2400" dirty="0"/>
              <a:t> </a:t>
            </a:r>
          </a:p>
          <a:p>
            <a:pPr algn="just"/>
            <a:r>
              <a:rPr lang="pl-PL" sz="2400" dirty="0"/>
              <a:t>	Czynności obsługowe instalacji smarowania turbosprężarek (TS) zależą od przy­jętego rozwiązania konstrukcyjnego TS i jej łożysk i co za tym idzie zastosowanego sposobu ich smarowania.</a:t>
            </a:r>
          </a:p>
          <a:p>
            <a:pPr algn="just"/>
            <a:r>
              <a:rPr lang="pl-PL" sz="2400" dirty="0"/>
              <a:t>	Jeżeli w turbosprężarce zastosowano łożyska toczne to bardzo często, olej wypełnia karter turbosprężarki, a do łożysk dostaje się rozbryzgowo, albo podawany jest pompami podwieszonymi na wale turbosprężarki. W takiej sytuacji główne zadanie obsługi sprowadza się do sprawdzania poziomu oleju w TS, uzupełniania oleju oraz jego wymiany zgodnie z zaleceniami producenta, na przykład po 1000 godzinach pracy.</a:t>
            </a:r>
          </a:p>
          <a:p>
            <a:pPr algn="just"/>
            <a:r>
              <a:rPr lang="pl-PL" sz="2400" dirty="0"/>
              <a:t>	Łożyska ślizgowe turbosprężarek mogą być smarowane olejem obiegowym. </a:t>
            </a:r>
          </a:p>
          <a:p>
            <a:endParaRPr lang="pl-PL" dirty="0"/>
          </a:p>
        </p:txBody>
      </p:sp>
      <p:pic>
        <p:nvPicPr>
          <p:cNvPr id="3074" name="Picture 2" descr="6-4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47230" y="0"/>
            <a:ext cx="5036720" cy="416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ole tekstowe 2"/>
          <p:cNvSpPr txBox="1"/>
          <p:nvPr/>
        </p:nvSpPr>
        <p:spPr>
          <a:xfrm>
            <a:off x="7299960" y="4556760"/>
            <a:ext cx="4783990" cy="2246769"/>
          </a:xfrm>
          <a:prstGeom prst="rect">
            <a:avLst/>
          </a:prstGeom>
          <a:solidFill>
            <a:schemeClr val="bg1">
              <a:lumMod val="75000"/>
            </a:schemeClr>
          </a:solidFill>
          <a:ln>
            <a:solidFill>
              <a:schemeClr val="bg1">
                <a:lumMod val="50000"/>
              </a:schemeClr>
            </a:solidFill>
          </a:ln>
        </p:spPr>
        <p:txBody>
          <a:bodyPr wrap="square" rtlCol="0">
            <a:spAutoFit/>
          </a:bodyPr>
          <a:lstStyle/>
          <a:p>
            <a:pPr algn="just"/>
            <a:r>
              <a:rPr lang="pl-PL" sz="2000" dirty="0"/>
              <a:t>Grawitacyjny autonomiczny system smarowy turbosprężarek: 1 - zbiornik grawitacyjny, 2 - ruro­ciąg przelewowy, 3 - chłodnica oleju, 4 - filtr zgrubny, 5 - pompy olejowe, 6 - zbiornik spływowy, 7 - </a:t>
            </a:r>
            <a:r>
              <a:rPr lang="pl-PL" sz="2000" dirty="0" err="1"/>
              <a:t>prze­pływowskazy</a:t>
            </a:r>
            <a:r>
              <a:rPr lang="pl-PL" sz="2000" dirty="0"/>
              <a:t>, 8 - filtry dokładnego oczyszczania</a:t>
            </a:r>
          </a:p>
        </p:txBody>
      </p:sp>
    </p:spTree>
    <p:extLst>
      <p:ext uri="{BB962C8B-B14F-4D97-AF65-F5344CB8AC3E}">
        <p14:creationId xmlns:p14="http://schemas.microsoft.com/office/powerpoint/2010/main" val="4068412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43840" y="259080"/>
            <a:ext cx="11780520" cy="6278642"/>
          </a:xfrm>
          <a:prstGeom prst="rect">
            <a:avLst/>
          </a:prstGeom>
          <a:noFill/>
        </p:spPr>
        <p:txBody>
          <a:bodyPr wrap="square" rtlCol="0">
            <a:spAutoFit/>
          </a:bodyPr>
          <a:lstStyle/>
          <a:p>
            <a:pPr algn="just"/>
            <a:r>
              <a:rPr lang="pl-PL" sz="2400" b="1" dirty="0"/>
              <a:t>5.6.3.1. Zmiana wartości użytkowych oleju obiegowego podczas eksploatacji</a:t>
            </a:r>
          </a:p>
          <a:p>
            <a:pPr algn="just"/>
            <a:r>
              <a:rPr lang="pl-PL" sz="2400" dirty="0"/>
              <a:t> </a:t>
            </a:r>
          </a:p>
          <a:p>
            <a:pPr algn="just"/>
            <a:r>
              <a:rPr lang="pl-PL" sz="2400" dirty="0"/>
              <a:t>	Na statku ocenę jakości oleju obiegowego, jego przydatności do dalszej eksplo­atacji, dokonuje się metodami uproszczonymi. Pełną jego analizę można wykonać jedynie w specjalistycznych laboratoriach producentów olejów smarowych.</a:t>
            </a:r>
          </a:p>
          <a:p>
            <a:pPr algn="just"/>
            <a:r>
              <a:rPr lang="pl-PL" sz="2400" b="1" dirty="0"/>
              <a:t>Kontrola jakości oleju na statku</a:t>
            </a:r>
          </a:p>
          <a:p>
            <a:pPr algn="just"/>
            <a:r>
              <a:rPr lang="pl-PL" sz="2400" dirty="0"/>
              <a:t>	W warunkach statkowych dokonuje się uproszczonej oceny jakościowej oleju obiegowego, co około 500 godzin, na podstawie:</a:t>
            </a:r>
          </a:p>
          <a:p>
            <a:pPr marL="342900" lvl="0" indent="-342900" algn="just">
              <a:buFont typeface="Wingdings" panose="05000000000000000000" pitchFamily="2" charset="2"/>
              <a:buChar char="Ø"/>
            </a:pPr>
            <a:r>
              <a:rPr lang="pl-PL" sz="2400" dirty="0"/>
              <a:t>stopnia zanieczyszczenia oleju,</a:t>
            </a:r>
          </a:p>
          <a:p>
            <a:pPr marL="342900" lvl="0" indent="-342900" algn="just">
              <a:buFont typeface="Wingdings" panose="05000000000000000000" pitchFamily="2" charset="2"/>
              <a:buChar char="Ø"/>
            </a:pPr>
            <a:r>
              <a:rPr lang="pl-PL" sz="2400" dirty="0"/>
              <a:t>lepkości oleju,</a:t>
            </a:r>
          </a:p>
          <a:p>
            <a:pPr marL="342900" lvl="0" indent="-342900" algn="just">
              <a:buFont typeface="Wingdings" panose="05000000000000000000" pitchFamily="2" charset="2"/>
              <a:buChar char="Ø"/>
            </a:pPr>
            <a:r>
              <a:rPr lang="pl-PL" sz="2400" dirty="0"/>
              <a:t>wykrycia wody w oleju,</a:t>
            </a:r>
          </a:p>
          <a:p>
            <a:pPr marL="342900" lvl="0" indent="-342900" algn="just">
              <a:buFont typeface="Wingdings" panose="05000000000000000000" pitchFamily="2" charset="2"/>
              <a:buChar char="Ø"/>
            </a:pPr>
            <a:r>
              <a:rPr lang="pl-PL" sz="2400" dirty="0"/>
              <a:t>stopnia zakwaszenia oleju,</a:t>
            </a:r>
          </a:p>
          <a:p>
            <a:pPr marL="342900" lvl="0" indent="-342900" algn="just">
              <a:buFont typeface="Wingdings" panose="05000000000000000000" pitchFamily="2" charset="2"/>
              <a:buChar char="Ø"/>
            </a:pPr>
            <a:r>
              <a:rPr lang="pl-PL" sz="2400" dirty="0"/>
              <a:t>oceny wizualnej.</a:t>
            </a:r>
          </a:p>
          <a:p>
            <a:pPr algn="just"/>
            <a:endParaRPr lang="pl-PL" sz="2400" b="1" i="1" dirty="0"/>
          </a:p>
          <a:p>
            <a:pPr algn="just"/>
            <a:r>
              <a:rPr lang="pl-PL" sz="2400" b="1" i="1" dirty="0" smtClean="0"/>
              <a:t>Oceny </a:t>
            </a:r>
            <a:r>
              <a:rPr lang="pl-PL" sz="2400" b="1" i="1" dirty="0"/>
              <a:t>stopnia zanieczyszczenia oleju</a:t>
            </a:r>
            <a:r>
              <a:rPr lang="pl-PL" sz="2400" b="1" dirty="0"/>
              <a:t> </a:t>
            </a:r>
            <a:r>
              <a:rPr lang="pl-PL" sz="2400" dirty="0"/>
              <a:t>dokonuje się na podstawie tak zwanej próby kroplowej. Próba ta polega na ocenie plamy oleju na bibule filtracyjnej. </a:t>
            </a:r>
          </a:p>
          <a:p>
            <a:endParaRPr lang="pl-PL" dirty="0"/>
          </a:p>
        </p:txBody>
      </p:sp>
    </p:spTree>
    <p:extLst>
      <p:ext uri="{BB962C8B-B14F-4D97-AF65-F5344CB8AC3E}">
        <p14:creationId xmlns:p14="http://schemas.microsoft.com/office/powerpoint/2010/main" val="481206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3923" y="1401444"/>
            <a:ext cx="1889760" cy="1889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7563" y="1417319"/>
            <a:ext cx="1873885" cy="1873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84760" y="1417318"/>
            <a:ext cx="1756005" cy="1873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94076" y="1417318"/>
            <a:ext cx="1756005" cy="1873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971722" y="1417317"/>
            <a:ext cx="1873885" cy="1873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ole tekstowe 1"/>
          <p:cNvSpPr txBox="1"/>
          <p:nvPr/>
        </p:nvSpPr>
        <p:spPr>
          <a:xfrm>
            <a:off x="705168" y="899160"/>
            <a:ext cx="11536680" cy="369332"/>
          </a:xfrm>
          <a:prstGeom prst="rect">
            <a:avLst/>
          </a:prstGeom>
          <a:noFill/>
        </p:spPr>
        <p:txBody>
          <a:bodyPr wrap="square" rtlCol="0">
            <a:spAutoFit/>
          </a:bodyPr>
          <a:lstStyle/>
          <a:p>
            <a:r>
              <a:rPr lang="pl-PL" dirty="0" smtClean="0"/>
              <a:t>      a)                                             b)                                       c)                                     d)                                     e)</a:t>
            </a:r>
            <a:endParaRPr lang="pl-PL" dirty="0"/>
          </a:p>
        </p:txBody>
      </p:sp>
      <p:sp>
        <p:nvSpPr>
          <p:cNvPr id="3" name="pole tekstowe 2"/>
          <p:cNvSpPr txBox="1"/>
          <p:nvPr/>
        </p:nvSpPr>
        <p:spPr>
          <a:xfrm>
            <a:off x="705168" y="213360"/>
            <a:ext cx="11140439" cy="1107996"/>
          </a:xfrm>
          <a:prstGeom prst="rect">
            <a:avLst/>
          </a:prstGeom>
          <a:noFill/>
        </p:spPr>
        <p:txBody>
          <a:bodyPr wrap="square" rtlCol="0">
            <a:spAutoFit/>
          </a:bodyPr>
          <a:lstStyle/>
          <a:p>
            <a:pPr algn="ctr"/>
            <a:r>
              <a:rPr lang="pl-PL" sz="2400" i="1" dirty="0"/>
              <a:t>Próba kroplowa oleju o różnym stopniu zanieczyszczenia (ze względów technicznych na rysunku nie widać żółtego tła)</a:t>
            </a:r>
          </a:p>
          <a:p>
            <a:endParaRPr lang="pl-PL" dirty="0"/>
          </a:p>
        </p:txBody>
      </p:sp>
      <p:sp>
        <p:nvSpPr>
          <p:cNvPr id="4" name="Rectangle 9"/>
          <p:cNvSpPr>
            <a:spLocks noChangeArrowheads="1"/>
          </p:cNvSpPr>
          <p:nvPr/>
        </p:nvSpPr>
        <p:spPr bwMode="auto">
          <a:xfrm>
            <a:off x="705167" y="4053839"/>
            <a:ext cx="1496004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l-PL"/>
          </a:p>
        </p:txBody>
      </p:sp>
      <p:graphicFrame>
        <p:nvGraphicFramePr>
          <p:cNvPr id="5" name="Obiekt 4"/>
          <p:cNvGraphicFramePr>
            <a:graphicFrameLocks noChangeAspect="1"/>
          </p:cNvGraphicFramePr>
          <p:nvPr>
            <p:extLst>
              <p:ext uri="{D42A27DB-BD31-4B8C-83A1-F6EECF244321}">
                <p14:modId xmlns:p14="http://schemas.microsoft.com/office/powerpoint/2010/main" val="3050330508"/>
              </p:ext>
            </p:extLst>
          </p:nvPr>
        </p:nvGraphicFramePr>
        <p:xfrm>
          <a:off x="241326" y="3703320"/>
          <a:ext cx="7199439" cy="2545080"/>
        </p:xfrm>
        <a:graphic>
          <a:graphicData uri="http://schemas.openxmlformats.org/presentationml/2006/ole">
            <mc:AlternateContent xmlns:mc="http://schemas.openxmlformats.org/markup-compatibility/2006">
              <mc:Choice xmlns:v="urn:schemas-microsoft-com:vml" Requires="v">
                <p:oleObj spid="_x0000_s4116" name="Picture" r:id="rId8" imgW="3933444" imgH="1429512" progId="Word.Picture.8">
                  <p:embed/>
                </p:oleObj>
              </mc:Choice>
              <mc:Fallback>
                <p:oleObj name="Picture" r:id="rId8" imgW="3933444" imgH="1429512" progId="Word.Picture.8">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t="2660"/>
                      <a:stretch>
                        <a:fillRect/>
                      </a:stretch>
                    </p:blipFill>
                    <p:spPr bwMode="auto">
                      <a:xfrm>
                        <a:off x="241326" y="3703320"/>
                        <a:ext cx="7199439" cy="2545080"/>
                      </a:xfrm>
                      <a:prstGeom prst="rect">
                        <a:avLst/>
                      </a:prstGeom>
                      <a:noFill/>
                    </p:spPr>
                  </p:pic>
                </p:oleObj>
              </mc:Fallback>
            </mc:AlternateContent>
          </a:graphicData>
        </a:graphic>
      </p:graphicFrame>
      <p:sp>
        <p:nvSpPr>
          <p:cNvPr id="6" name="pole tekstowe 5"/>
          <p:cNvSpPr txBox="1"/>
          <p:nvPr/>
        </p:nvSpPr>
        <p:spPr>
          <a:xfrm>
            <a:off x="7904607" y="3703320"/>
            <a:ext cx="4150233" cy="2862322"/>
          </a:xfrm>
          <a:prstGeom prst="rect">
            <a:avLst/>
          </a:prstGeom>
          <a:solidFill>
            <a:schemeClr val="bg1">
              <a:lumMod val="65000"/>
            </a:schemeClr>
          </a:solidFill>
          <a:ln>
            <a:solidFill>
              <a:schemeClr val="bg1">
                <a:lumMod val="50000"/>
              </a:schemeClr>
            </a:solidFill>
          </a:ln>
        </p:spPr>
        <p:txBody>
          <a:bodyPr wrap="square" rtlCol="0">
            <a:spAutoFit/>
          </a:bodyPr>
          <a:lstStyle/>
          <a:p>
            <a:r>
              <a:rPr lang="pl-PL" sz="2000" dirty="0"/>
              <a:t>Urządzenie do kontroli lepkości oleju FLOSTICK firmy Mobil: 1 - zbiornik przelewowy, 2 - zbiornik świeżego oleju, 3 - zbiornik zużytego oleju, 4 - rynienka oleju badanego, 5 - rynienka oleju świeżego (wzorcowego), 6 - znak O</a:t>
            </a:r>
            <a:r>
              <a:rPr lang="pl-PL" sz="2000" dirty="0">
                <a:sym typeface="Symbol" panose="05050102010706020507" pitchFamily="18" charset="2"/>
              </a:rPr>
              <a:t></a:t>
            </a:r>
            <a:r>
              <a:rPr lang="pl-PL" sz="2000" dirty="0"/>
              <a:t>O, do którego dojść winien świeży olej przed gwałtownym powrotem </a:t>
            </a:r>
            <a:r>
              <a:rPr lang="pl-PL" sz="2000" dirty="0" err="1"/>
              <a:t>Flosticku</a:t>
            </a:r>
            <a:r>
              <a:rPr lang="pl-PL" sz="2000" dirty="0"/>
              <a:t> do położenia poziomego</a:t>
            </a:r>
          </a:p>
        </p:txBody>
      </p:sp>
    </p:spTree>
    <p:extLst>
      <p:ext uri="{BB962C8B-B14F-4D97-AF65-F5344CB8AC3E}">
        <p14:creationId xmlns:p14="http://schemas.microsoft.com/office/powerpoint/2010/main" val="1179056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ole tekstowe 1"/>
          <p:cNvSpPr txBox="1"/>
          <p:nvPr/>
        </p:nvSpPr>
        <p:spPr>
          <a:xfrm>
            <a:off x="213360" y="289560"/>
            <a:ext cx="11750040" cy="6278642"/>
          </a:xfrm>
          <a:prstGeom prst="rect">
            <a:avLst/>
          </a:prstGeom>
          <a:noFill/>
        </p:spPr>
        <p:txBody>
          <a:bodyPr wrap="square" rtlCol="0">
            <a:spAutoFit/>
          </a:bodyPr>
          <a:lstStyle/>
          <a:p>
            <a:pPr algn="just"/>
            <a:r>
              <a:rPr lang="pl-PL" sz="2400" b="1" i="1" dirty="0"/>
              <a:t>Wykrywanie wody w oleju</a:t>
            </a:r>
            <a:r>
              <a:rPr lang="pl-PL" sz="2400" dirty="0"/>
              <a:t>. Wodę z oleju można usunąć przez odwirowanie jej w wirówkach. Wykrywanie wody morskiej w oleju wymaga stosowania bardziej specjalistycznego postępowania i wy­posażenia. Producenci olejów wyposażają swoich klientów w specjalistyczne zestawy (np.: </a:t>
            </a:r>
            <a:r>
              <a:rPr lang="pl-PL" sz="2400" i="1" dirty="0"/>
              <a:t>Salt </a:t>
            </a:r>
            <a:r>
              <a:rPr lang="pl-PL" sz="2400" i="1" dirty="0" err="1"/>
              <a:t>Water</a:t>
            </a:r>
            <a:r>
              <a:rPr lang="pl-PL" sz="2400" i="1" dirty="0"/>
              <a:t> Test Kit</a:t>
            </a:r>
            <a:r>
              <a:rPr lang="pl-PL" sz="2400" dirty="0"/>
              <a:t>) wraz z instrukcją postępowania, co umożliwia załodze przeprowadzenie odpowiedniego testu.</a:t>
            </a:r>
          </a:p>
          <a:p>
            <a:pPr algn="just"/>
            <a:endParaRPr lang="pl-PL" sz="2400" b="1" i="1" dirty="0" smtClean="0"/>
          </a:p>
          <a:p>
            <a:pPr algn="just"/>
            <a:r>
              <a:rPr lang="pl-PL" sz="2400" b="1" i="1" dirty="0" smtClean="0"/>
              <a:t>Ocena </a:t>
            </a:r>
            <a:r>
              <a:rPr lang="pl-PL" sz="2400" b="1" i="1" dirty="0"/>
              <a:t>stopnia zakwaszenia oleju</a:t>
            </a:r>
            <a:r>
              <a:rPr lang="pl-PL" sz="2400" dirty="0"/>
              <a:t>. Stopień zakwaszenia oleju ustala się na podstawie liczby kwasowej (TAN). W warunkach okrętowych nie przeprowadza się oznaczeń ilościowych liczby kwasowej oleju, a jedynie ocenę jakościową stopnia jego zakwaszenia. Do tego celu służą odpowiednie indykatory zabarwiające olej (dostar­czane na statek przez producenta oleju). Po dodaniu indykatora porównanie barwy oleju z wzorcową skalą barw umożliwia ustalenie stopnia zakwaszenia oleju. </a:t>
            </a:r>
          </a:p>
          <a:p>
            <a:pPr algn="just"/>
            <a:r>
              <a:rPr lang="pl-PL" sz="2400" dirty="0"/>
              <a:t>	Jeżeli próba jakościowa wykaże określony stopień zakwaszenia, olej należy skierować do pełnej analizy. Olej musi być poddany regeneracji odkwaszającej, jeżeli jego liczba kwasowa jest większa lub równa jedności. Olej odkwasza się przez dodanie do niego specjalnie do tego celu przeznaczonego oleju o dużej rezerwie alkalicznej.</a:t>
            </a:r>
          </a:p>
          <a:p>
            <a:endParaRPr lang="pl-PL" dirty="0"/>
          </a:p>
        </p:txBody>
      </p:sp>
    </p:spTree>
    <p:extLst>
      <p:ext uri="{BB962C8B-B14F-4D97-AF65-F5344CB8AC3E}">
        <p14:creationId xmlns:p14="http://schemas.microsoft.com/office/powerpoint/2010/main" val="2799773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13360" y="350520"/>
            <a:ext cx="11734800" cy="6370975"/>
          </a:xfrm>
          <a:prstGeom prst="rect">
            <a:avLst/>
          </a:prstGeom>
          <a:noFill/>
        </p:spPr>
        <p:txBody>
          <a:bodyPr wrap="square" rtlCol="0">
            <a:spAutoFit/>
          </a:bodyPr>
          <a:lstStyle/>
          <a:p>
            <a:pPr marL="285750" lvl="0" indent="-285750">
              <a:buFont typeface="Wingdings" panose="05000000000000000000" pitchFamily="2" charset="2"/>
              <a:buChar char="Ø"/>
            </a:pPr>
            <a:r>
              <a:rPr lang="pl-PL" sz="2400" dirty="0"/>
              <a:t>powstawaniu osadów w zbiornikach zapasowych i instalacji transportowej przez ich dyspersję,</a:t>
            </a:r>
          </a:p>
          <a:p>
            <a:pPr marL="285750" lvl="0" indent="-285750">
              <a:buFont typeface="Wingdings" panose="05000000000000000000" pitchFamily="2" charset="2"/>
              <a:buChar char="Ø"/>
            </a:pPr>
            <a:r>
              <a:rPr lang="pl-PL" sz="2400" dirty="0"/>
              <a:t>„zaklejaniu” siatek filtrów paliwowych i tworzeniu się osadów koksowych na </a:t>
            </a:r>
            <a:r>
              <a:rPr lang="pl-PL" sz="2400" baseline="30000" dirty="0"/>
              <a:t> </a:t>
            </a:r>
            <a:r>
              <a:rPr lang="pl-PL" sz="2400" dirty="0"/>
              <a:t>dyszach </a:t>
            </a:r>
            <a:r>
              <a:rPr lang="pl-PL" sz="2400" baseline="30000" dirty="0"/>
              <a:t> </a:t>
            </a:r>
            <a:r>
              <a:rPr lang="pl-PL" sz="2400" dirty="0"/>
              <a:t>wtryskiwaczy,</a:t>
            </a:r>
          </a:p>
          <a:p>
            <a:pPr marL="285750" lvl="0" indent="-285750">
              <a:buFont typeface="Wingdings" panose="05000000000000000000" pitchFamily="2" charset="2"/>
              <a:buChar char="Ø"/>
            </a:pPr>
            <a:r>
              <a:rPr lang="pl-PL" sz="2400" dirty="0"/>
              <a:t>powstawaniu emulsji w paliwie zanieczyszczonym wodą, co ułatwia usuwanie wody w wirówce,</a:t>
            </a:r>
          </a:p>
          <a:p>
            <a:pPr marL="285750" lvl="0" indent="-285750">
              <a:buFont typeface="Wingdings" panose="05000000000000000000" pitchFamily="2" charset="2"/>
              <a:buChar char="Ø"/>
            </a:pPr>
            <a:r>
              <a:rPr lang="pl-PL" sz="2400" dirty="0"/>
              <a:t>tworzeniu się korozji siarkowej i wanadowej.</a:t>
            </a:r>
          </a:p>
          <a:p>
            <a:endParaRPr lang="pl-PL" sz="2400" dirty="0" smtClean="0"/>
          </a:p>
          <a:p>
            <a:r>
              <a:rPr lang="pl-PL" sz="2400" dirty="0" smtClean="0"/>
              <a:t>Ponadto </a:t>
            </a:r>
            <a:r>
              <a:rPr lang="pl-PL" sz="2400" dirty="0"/>
              <a:t>dodatki te polepszają:</a:t>
            </a:r>
          </a:p>
          <a:p>
            <a:pPr marL="342900" lvl="0" indent="-342900">
              <a:buFont typeface="Wingdings" panose="05000000000000000000" pitchFamily="2" charset="2"/>
              <a:buChar char="Ø"/>
            </a:pPr>
            <a:r>
              <a:rPr lang="pl-PL" sz="2400" dirty="0"/>
              <a:t>rozpylanie i tworzenie się mieszaniny palnej,</a:t>
            </a:r>
          </a:p>
          <a:p>
            <a:pPr marL="342900" lvl="0" indent="-342900">
              <a:buFont typeface="Wingdings" panose="05000000000000000000" pitchFamily="2" charset="2"/>
              <a:buChar char="Ø"/>
            </a:pPr>
            <a:r>
              <a:rPr lang="pl-PL" sz="2400" dirty="0"/>
              <a:t>spalanie, przez co zmniejsza się toksyczność spalin oraz zużycie elementów komory spalania</a:t>
            </a:r>
            <a:r>
              <a:rPr lang="pl-PL" sz="2400" dirty="0" smtClean="0"/>
              <a:t>.</a:t>
            </a:r>
          </a:p>
          <a:p>
            <a:endParaRPr lang="pl-PL" sz="2400" dirty="0"/>
          </a:p>
          <a:p>
            <a:pPr algn="just"/>
            <a:r>
              <a:rPr lang="pl-PL" sz="2400" dirty="0">
                <a:solidFill>
                  <a:srgbClr val="FF0000"/>
                </a:solidFill>
              </a:rPr>
              <a:t>W zależności od rodzaju używanego paliwa i zadań jakie mają spełniać dodatki, stosowane są dodatki jedno- i wielofunkcyjne. O ich wyborze, poza warunkami technicznymi, decydują także względy ekonomiczne, gdyż preparaty te są relatywnie kosztowne.</a:t>
            </a:r>
          </a:p>
          <a:p>
            <a:endParaRPr lang="pl-PL" sz="2400" dirty="0"/>
          </a:p>
        </p:txBody>
      </p:sp>
    </p:spTree>
    <p:extLst>
      <p:ext uri="{BB962C8B-B14F-4D97-AF65-F5344CB8AC3E}">
        <p14:creationId xmlns:p14="http://schemas.microsoft.com/office/powerpoint/2010/main" val="905255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50520" y="0"/>
            <a:ext cx="11689080" cy="7017306"/>
          </a:xfrm>
          <a:prstGeom prst="rect">
            <a:avLst/>
          </a:prstGeom>
          <a:noFill/>
        </p:spPr>
        <p:txBody>
          <a:bodyPr wrap="square" rtlCol="0">
            <a:spAutoFit/>
          </a:bodyPr>
          <a:lstStyle/>
          <a:p>
            <a:pPr algn="just"/>
            <a:r>
              <a:rPr lang="pl-PL" sz="2400" b="1" i="1" dirty="0"/>
              <a:t>Ocena wizualna</a:t>
            </a:r>
            <a:r>
              <a:rPr lang="pl-PL" sz="2400" dirty="0"/>
              <a:t>. Olej czysty, nie zużyty, jest koloru żółtego lub brązowego. Oleje z dużą liczbą dodatków uszlachetniających są niekiedy ciemnobrązowe, a nawet brunatne. Zawsze jednak olej świeży jest klarowny i przezroczysty. W miarę starzenia staje się nieprzezroczysty i mętny, a jego barwa ciemnieje, aż do prawie czarnej.</a:t>
            </a:r>
          </a:p>
          <a:p>
            <a:pPr algn="just"/>
            <a:r>
              <a:rPr lang="pl-PL" sz="2400" dirty="0"/>
              <a:t> </a:t>
            </a:r>
          </a:p>
          <a:p>
            <a:pPr algn="just"/>
            <a:r>
              <a:rPr lang="pl-PL" sz="2400" b="1" dirty="0"/>
              <a:t>Analiza laboratoryjna oleju</a:t>
            </a:r>
          </a:p>
          <a:p>
            <a:pPr algn="just"/>
            <a:r>
              <a:rPr lang="pl-PL" sz="2400" dirty="0"/>
              <a:t>	Opisane wyżej uproszczone metody oceny jakości oleju stosowane na statku należy uznać za pomocnicze i nie mogą zastąpić szczegółowej, laboratoryjnej analizy oleju dokonywanej okresowo.</a:t>
            </a:r>
          </a:p>
          <a:p>
            <a:endParaRPr lang="pl-PL" sz="2400" b="1" dirty="0" smtClean="0"/>
          </a:p>
          <a:p>
            <a:r>
              <a:rPr lang="pl-PL" sz="2400" b="1" dirty="0" smtClean="0"/>
              <a:t>5.6.4</a:t>
            </a:r>
            <a:r>
              <a:rPr lang="pl-PL" sz="2400" b="1" dirty="0"/>
              <a:t>. Dbałość o jakość oleju obiegowego podczas eksploatacji</a:t>
            </a:r>
          </a:p>
          <a:p>
            <a:r>
              <a:rPr lang="pl-PL" sz="2400" dirty="0"/>
              <a:t> </a:t>
            </a:r>
          </a:p>
          <a:p>
            <a:r>
              <a:rPr lang="pl-PL" sz="2400" dirty="0"/>
              <a:t>	Dbałość o zachowanie pierwotnych właściwości oleju obiegowego obejmuje wszystkie środki i zabiegi zmierzające do:</a:t>
            </a:r>
          </a:p>
          <a:p>
            <a:pPr marL="342900" lvl="0" indent="-342900">
              <a:buFont typeface="Wingdings" panose="05000000000000000000" pitchFamily="2" charset="2"/>
              <a:buChar char="Ø"/>
            </a:pPr>
            <a:r>
              <a:rPr lang="pl-PL" sz="2400" dirty="0"/>
              <a:t>wyeliminowania lub maksymalnego ograniczenia przyczyn zmniejszających właś­ciwości użyteczne oleju,</a:t>
            </a:r>
          </a:p>
          <a:p>
            <a:pPr marL="342900" lvl="0" indent="-342900">
              <a:buFont typeface="Wingdings" panose="05000000000000000000" pitchFamily="2" charset="2"/>
              <a:buChar char="Ø"/>
            </a:pPr>
            <a:r>
              <a:rPr lang="pl-PL" sz="2400" dirty="0"/>
              <a:t>uzupełniania oleju obiegowego świeżym olejem lub koncentratem,</a:t>
            </a:r>
          </a:p>
          <a:p>
            <a:pPr marL="342900" lvl="0" indent="-342900">
              <a:buFont typeface="Wingdings" panose="05000000000000000000" pitchFamily="2" charset="2"/>
              <a:buChar char="Ø"/>
            </a:pPr>
            <a:r>
              <a:rPr lang="pl-PL" sz="2400" dirty="0"/>
              <a:t>bieżącego, skutecznego usuwania z oleju zanieczyszczeń – ciał obcych stałych i ciekłych.</a:t>
            </a:r>
          </a:p>
          <a:p>
            <a:endParaRPr lang="pl-PL" dirty="0"/>
          </a:p>
        </p:txBody>
      </p:sp>
    </p:spTree>
    <p:extLst>
      <p:ext uri="{BB962C8B-B14F-4D97-AF65-F5344CB8AC3E}">
        <p14:creationId xmlns:p14="http://schemas.microsoft.com/office/powerpoint/2010/main" val="1600604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28600" y="0"/>
            <a:ext cx="11658600" cy="5170646"/>
          </a:xfrm>
          <a:prstGeom prst="rect">
            <a:avLst/>
          </a:prstGeom>
          <a:noFill/>
        </p:spPr>
        <p:txBody>
          <a:bodyPr wrap="square" rtlCol="0">
            <a:spAutoFit/>
          </a:bodyPr>
          <a:lstStyle/>
          <a:p>
            <a:r>
              <a:rPr lang="pl-PL" sz="2400" dirty="0"/>
              <a:t>Pierwsza grupa zabiegów polega głównie na:</a:t>
            </a:r>
          </a:p>
          <a:p>
            <a:pPr marL="342900" lvl="0" indent="-342900">
              <a:buFont typeface="Wingdings" panose="05000000000000000000" pitchFamily="2" charset="2"/>
              <a:buChar char="Ø"/>
            </a:pPr>
            <a:r>
              <a:rPr lang="pl-PL" sz="2400" dirty="0"/>
              <a:t>eliminacji wszelkich przecieków paliwa i wody do oleju,</a:t>
            </a:r>
          </a:p>
          <a:p>
            <a:pPr marL="342900" lvl="0" indent="-342900">
              <a:buFont typeface="Wingdings" panose="05000000000000000000" pitchFamily="2" charset="2"/>
              <a:buChar char="Ø"/>
            </a:pPr>
            <a:r>
              <a:rPr lang="pl-PL" sz="2400" dirty="0"/>
              <a:t>dbałości o bezdymny proces spalania, w tym o prawidłowe działanie wtryskiwaczy i systemu wymiany ładunku,</a:t>
            </a:r>
          </a:p>
          <a:p>
            <a:pPr marL="342900" lvl="0" indent="-342900">
              <a:buFont typeface="Wingdings" panose="05000000000000000000" pitchFamily="2" charset="2"/>
              <a:buChar char="Ø"/>
            </a:pPr>
            <a:r>
              <a:rPr lang="pl-PL" sz="2400" dirty="0"/>
              <a:t>dbałości o prawidłowy stan techniczny elementów komory spalania, zwłaszcza pierścieni tłokowych i tulei cylindrowych.</a:t>
            </a:r>
          </a:p>
          <a:p>
            <a:r>
              <a:rPr lang="pl-PL" sz="2400" b="1" dirty="0"/>
              <a:t>Dobór oleju cylindrowego </a:t>
            </a:r>
          </a:p>
          <a:p>
            <a:r>
              <a:rPr lang="pl-PL" sz="2400" dirty="0"/>
              <a:t>	Wybór odpowiedniego gatunku oleju cylindrowego zależy w głównej mierze od rodzaju stosowanego paliwa i stopnia obciążenia silnika. Właściwości danego oleju określają takie jego parametry, jak:</a:t>
            </a:r>
          </a:p>
          <a:p>
            <a:pPr marL="342900" lvl="0" indent="-342900">
              <a:buFont typeface="Wingdings" panose="05000000000000000000" pitchFamily="2" charset="2"/>
              <a:buChar char="Ø"/>
            </a:pPr>
            <a:r>
              <a:rPr lang="pl-PL" sz="2400" dirty="0"/>
              <a:t>lepkość,</a:t>
            </a:r>
          </a:p>
          <a:p>
            <a:pPr marL="342900" lvl="0" indent="-342900">
              <a:buFont typeface="Wingdings" panose="05000000000000000000" pitchFamily="2" charset="2"/>
              <a:buChar char="Ø"/>
            </a:pPr>
            <a:r>
              <a:rPr lang="pl-PL" sz="2400" dirty="0"/>
              <a:t>rodzaj i ilość dodatków uszlachetniających,</a:t>
            </a:r>
          </a:p>
          <a:p>
            <a:pPr marL="342900" lvl="0" indent="-342900">
              <a:buFont typeface="Wingdings" panose="05000000000000000000" pitchFamily="2" charset="2"/>
              <a:buChar char="Ø"/>
            </a:pPr>
            <a:r>
              <a:rPr lang="pl-PL" sz="2400" dirty="0"/>
              <a:t>rezerwa alkaliczna określona przez TBN (</a:t>
            </a:r>
            <a:r>
              <a:rPr lang="pl-PL" sz="2400" i="1" dirty="0"/>
              <a:t>Total Base </a:t>
            </a:r>
            <a:r>
              <a:rPr lang="pl-PL" sz="2400" i="1" dirty="0" err="1"/>
              <a:t>Number</a:t>
            </a:r>
            <a:r>
              <a:rPr lang="pl-PL" sz="2400" dirty="0" smtClean="0"/>
              <a:t>).</a:t>
            </a:r>
            <a:endParaRPr lang="pl-PL" sz="2400" dirty="0"/>
          </a:p>
          <a:p>
            <a:endParaRPr lang="pl-PL" dirty="0"/>
          </a:p>
        </p:txBody>
      </p:sp>
      <p:graphicFrame>
        <p:nvGraphicFramePr>
          <p:cNvPr id="3" name="Tabela 2"/>
          <p:cNvGraphicFramePr>
            <a:graphicFrameLocks noGrp="1"/>
          </p:cNvGraphicFramePr>
          <p:nvPr>
            <p:extLst>
              <p:ext uri="{D42A27DB-BD31-4B8C-83A1-F6EECF244321}">
                <p14:modId xmlns:p14="http://schemas.microsoft.com/office/powerpoint/2010/main" val="3835049899"/>
              </p:ext>
            </p:extLst>
          </p:nvPr>
        </p:nvGraphicFramePr>
        <p:xfrm>
          <a:off x="990600" y="5566251"/>
          <a:ext cx="8153399" cy="1149826"/>
        </p:xfrm>
        <a:graphic>
          <a:graphicData uri="http://schemas.openxmlformats.org/drawingml/2006/table">
            <a:tbl>
              <a:tblPr firstRow="1" firstCol="1" bandRow="1" bandCol="1">
                <a:tableStyleId>{5C22544A-7EE6-4342-B048-85BDC9FD1C3A}</a:tableStyleId>
              </a:tblPr>
              <a:tblGrid>
                <a:gridCol w="3919562"/>
                <a:gridCol w="547908"/>
                <a:gridCol w="948759"/>
                <a:gridCol w="948759"/>
                <a:gridCol w="948759"/>
                <a:gridCol w="839652"/>
              </a:tblGrid>
              <a:tr h="766551">
                <a:tc>
                  <a:txBody>
                    <a:bodyPr/>
                    <a:lstStyle/>
                    <a:p>
                      <a:pPr algn="just">
                        <a:spcBef>
                          <a:spcPts val="400"/>
                        </a:spcBef>
                        <a:spcAft>
                          <a:spcPts val="400"/>
                        </a:spcAft>
                        <a:tabLst>
                          <a:tab pos="269875" algn="l"/>
                        </a:tabLst>
                      </a:pPr>
                      <a:r>
                        <a:rPr lang="pl-PL" sz="2000" dirty="0">
                          <a:effectLst/>
                        </a:rPr>
                        <a:t>Procentowa zawartość siarki w paliwie [%]</a:t>
                      </a:r>
                      <a:endParaRPr lang="pl-PL" sz="2000" dirty="0">
                        <a:effectLst/>
                        <a:latin typeface="Times New Roman" panose="02020603050405020304" pitchFamily="18" charset="0"/>
                        <a:ea typeface="Times New Roman" panose="02020603050405020304" pitchFamily="18" charset="0"/>
                      </a:endParaRPr>
                    </a:p>
                  </a:txBody>
                  <a:tcPr marL="45085" marR="45085" marT="0" marB="0"/>
                </a:tc>
                <a:tc>
                  <a:txBody>
                    <a:bodyPr/>
                    <a:lstStyle/>
                    <a:p>
                      <a:pPr algn="ctr">
                        <a:spcBef>
                          <a:spcPts val="400"/>
                        </a:spcBef>
                        <a:spcAft>
                          <a:spcPts val="400"/>
                        </a:spcAft>
                        <a:tabLst>
                          <a:tab pos="269875" algn="l"/>
                        </a:tabLst>
                      </a:pPr>
                      <a:r>
                        <a:rPr lang="pl-PL" sz="2000" dirty="0">
                          <a:effectLst/>
                        </a:rPr>
                        <a:t>0,5</a:t>
                      </a:r>
                      <a:endParaRPr lang="pl-PL" sz="2000" dirty="0">
                        <a:effectLst/>
                        <a:latin typeface="Times New Roman" panose="02020603050405020304" pitchFamily="18" charset="0"/>
                        <a:ea typeface="Times New Roman" panose="02020603050405020304" pitchFamily="18" charset="0"/>
                      </a:endParaRPr>
                    </a:p>
                  </a:txBody>
                  <a:tcPr marL="45085" marR="45085" marT="0" marB="0"/>
                </a:tc>
                <a:tc>
                  <a:txBody>
                    <a:bodyPr/>
                    <a:lstStyle/>
                    <a:p>
                      <a:pPr algn="ctr">
                        <a:spcBef>
                          <a:spcPts val="400"/>
                        </a:spcBef>
                        <a:spcAft>
                          <a:spcPts val="400"/>
                        </a:spcAft>
                        <a:tabLst>
                          <a:tab pos="269875" algn="l"/>
                        </a:tabLst>
                      </a:pPr>
                      <a:r>
                        <a:rPr lang="pl-PL" sz="2000" dirty="0">
                          <a:effectLst/>
                        </a:rPr>
                        <a:t>0,5÷1,0</a:t>
                      </a:r>
                      <a:endParaRPr lang="pl-PL" sz="2000" dirty="0">
                        <a:effectLst/>
                        <a:latin typeface="Times New Roman" panose="02020603050405020304" pitchFamily="18" charset="0"/>
                        <a:ea typeface="Times New Roman" panose="02020603050405020304" pitchFamily="18" charset="0"/>
                      </a:endParaRPr>
                    </a:p>
                  </a:txBody>
                  <a:tcPr marL="45085" marR="45085" marT="0" marB="0"/>
                </a:tc>
                <a:tc>
                  <a:txBody>
                    <a:bodyPr/>
                    <a:lstStyle/>
                    <a:p>
                      <a:pPr algn="ctr">
                        <a:spcBef>
                          <a:spcPts val="400"/>
                        </a:spcBef>
                        <a:spcAft>
                          <a:spcPts val="400"/>
                        </a:spcAft>
                        <a:tabLst>
                          <a:tab pos="269875" algn="l"/>
                        </a:tabLst>
                      </a:pPr>
                      <a:r>
                        <a:rPr lang="pl-PL" sz="2000" dirty="0">
                          <a:effectLst/>
                        </a:rPr>
                        <a:t>1,0÷1,5</a:t>
                      </a:r>
                      <a:endParaRPr lang="pl-PL" sz="2000" dirty="0">
                        <a:effectLst/>
                        <a:latin typeface="Times New Roman" panose="02020603050405020304" pitchFamily="18" charset="0"/>
                        <a:ea typeface="Times New Roman" panose="02020603050405020304" pitchFamily="18" charset="0"/>
                      </a:endParaRPr>
                    </a:p>
                  </a:txBody>
                  <a:tcPr marL="45085" marR="45085" marT="0" marB="0"/>
                </a:tc>
                <a:tc>
                  <a:txBody>
                    <a:bodyPr/>
                    <a:lstStyle/>
                    <a:p>
                      <a:pPr algn="ctr">
                        <a:spcBef>
                          <a:spcPts val="400"/>
                        </a:spcBef>
                        <a:spcAft>
                          <a:spcPts val="400"/>
                        </a:spcAft>
                        <a:tabLst>
                          <a:tab pos="269875" algn="l"/>
                        </a:tabLst>
                      </a:pPr>
                      <a:r>
                        <a:rPr lang="pl-PL" sz="2000" dirty="0">
                          <a:effectLst/>
                        </a:rPr>
                        <a:t>1,5÷2,5</a:t>
                      </a:r>
                      <a:endParaRPr lang="pl-PL" sz="2000" dirty="0">
                        <a:effectLst/>
                        <a:latin typeface="Times New Roman" panose="02020603050405020304" pitchFamily="18" charset="0"/>
                        <a:ea typeface="Times New Roman" panose="02020603050405020304" pitchFamily="18" charset="0"/>
                      </a:endParaRPr>
                    </a:p>
                  </a:txBody>
                  <a:tcPr marL="45085" marR="45085" marT="0" marB="0"/>
                </a:tc>
                <a:tc>
                  <a:txBody>
                    <a:bodyPr/>
                    <a:lstStyle/>
                    <a:p>
                      <a:pPr algn="ctr">
                        <a:spcBef>
                          <a:spcPts val="400"/>
                        </a:spcBef>
                        <a:spcAft>
                          <a:spcPts val="400"/>
                        </a:spcAft>
                        <a:tabLst>
                          <a:tab pos="269875" algn="l"/>
                        </a:tabLst>
                      </a:pPr>
                      <a:r>
                        <a:rPr lang="pl-PL" sz="2000" dirty="0">
                          <a:effectLst/>
                        </a:rPr>
                        <a:t>&gt; 2,5</a:t>
                      </a:r>
                      <a:endParaRPr lang="pl-PL" sz="2000" dirty="0">
                        <a:effectLst/>
                        <a:latin typeface="Times New Roman" panose="02020603050405020304" pitchFamily="18" charset="0"/>
                        <a:ea typeface="Times New Roman" panose="02020603050405020304" pitchFamily="18" charset="0"/>
                      </a:endParaRPr>
                    </a:p>
                  </a:txBody>
                  <a:tcPr marL="45085" marR="45085" marT="0" marB="0"/>
                </a:tc>
              </a:tr>
              <a:tr h="383275">
                <a:tc>
                  <a:txBody>
                    <a:bodyPr/>
                    <a:lstStyle/>
                    <a:p>
                      <a:pPr algn="just">
                        <a:spcBef>
                          <a:spcPts val="400"/>
                        </a:spcBef>
                        <a:spcAft>
                          <a:spcPts val="400"/>
                        </a:spcAft>
                        <a:tabLst>
                          <a:tab pos="269875" algn="l"/>
                        </a:tabLst>
                      </a:pPr>
                      <a:r>
                        <a:rPr lang="pl-PL" sz="2000">
                          <a:effectLst/>
                        </a:rPr>
                        <a:t>Rezerwa alkaliczna oleju TBN </a:t>
                      </a:r>
                      <a:endParaRPr lang="pl-PL" sz="2000">
                        <a:effectLst/>
                        <a:latin typeface="Times New Roman" panose="02020603050405020304" pitchFamily="18" charset="0"/>
                        <a:ea typeface="Times New Roman" panose="02020603050405020304" pitchFamily="18" charset="0"/>
                      </a:endParaRPr>
                    </a:p>
                  </a:txBody>
                  <a:tcPr marL="45085" marR="45085" marT="0" marB="0"/>
                </a:tc>
                <a:tc>
                  <a:txBody>
                    <a:bodyPr/>
                    <a:lstStyle/>
                    <a:p>
                      <a:pPr algn="ctr">
                        <a:spcBef>
                          <a:spcPts val="400"/>
                        </a:spcBef>
                        <a:spcAft>
                          <a:spcPts val="400"/>
                        </a:spcAft>
                        <a:tabLst>
                          <a:tab pos="269875" algn="l"/>
                        </a:tabLst>
                      </a:pPr>
                      <a:r>
                        <a:rPr lang="pl-PL" sz="2000">
                          <a:effectLst/>
                        </a:rPr>
                        <a:t>5</a:t>
                      </a:r>
                      <a:endParaRPr lang="pl-PL" sz="2000">
                        <a:effectLst/>
                        <a:latin typeface="Times New Roman" panose="02020603050405020304" pitchFamily="18" charset="0"/>
                        <a:ea typeface="Times New Roman" panose="02020603050405020304" pitchFamily="18" charset="0"/>
                      </a:endParaRPr>
                    </a:p>
                  </a:txBody>
                  <a:tcPr marL="45085" marR="45085" marT="0" marB="0"/>
                </a:tc>
                <a:tc>
                  <a:txBody>
                    <a:bodyPr/>
                    <a:lstStyle/>
                    <a:p>
                      <a:pPr algn="ctr">
                        <a:spcBef>
                          <a:spcPts val="400"/>
                        </a:spcBef>
                        <a:spcAft>
                          <a:spcPts val="400"/>
                        </a:spcAft>
                        <a:tabLst>
                          <a:tab pos="269875" algn="l"/>
                        </a:tabLst>
                      </a:pPr>
                      <a:r>
                        <a:rPr lang="pl-PL" sz="2000">
                          <a:effectLst/>
                        </a:rPr>
                        <a:t>5÷10</a:t>
                      </a:r>
                      <a:endParaRPr lang="pl-PL" sz="2000">
                        <a:effectLst/>
                        <a:latin typeface="Times New Roman" panose="02020603050405020304" pitchFamily="18" charset="0"/>
                        <a:ea typeface="Times New Roman" panose="02020603050405020304" pitchFamily="18" charset="0"/>
                      </a:endParaRPr>
                    </a:p>
                  </a:txBody>
                  <a:tcPr marL="45085" marR="45085" marT="0" marB="0"/>
                </a:tc>
                <a:tc>
                  <a:txBody>
                    <a:bodyPr/>
                    <a:lstStyle/>
                    <a:p>
                      <a:pPr algn="ctr">
                        <a:spcBef>
                          <a:spcPts val="400"/>
                        </a:spcBef>
                        <a:spcAft>
                          <a:spcPts val="400"/>
                        </a:spcAft>
                        <a:tabLst>
                          <a:tab pos="269875" algn="l"/>
                        </a:tabLst>
                      </a:pPr>
                      <a:r>
                        <a:rPr lang="pl-PL" sz="2000">
                          <a:effectLst/>
                        </a:rPr>
                        <a:t>10÷20</a:t>
                      </a:r>
                      <a:endParaRPr lang="pl-PL" sz="2000">
                        <a:effectLst/>
                        <a:latin typeface="Times New Roman" panose="02020603050405020304" pitchFamily="18" charset="0"/>
                        <a:ea typeface="Times New Roman" panose="02020603050405020304" pitchFamily="18" charset="0"/>
                      </a:endParaRPr>
                    </a:p>
                  </a:txBody>
                  <a:tcPr marL="45085" marR="45085" marT="0" marB="0"/>
                </a:tc>
                <a:tc>
                  <a:txBody>
                    <a:bodyPr/>
                    <a:lstStyle/>
                    <a:p>
                      <a:pPr algn="ctr">
                        <a:spcBef>
                          <a:spcPts val="400"/>
                        </a:spcBef>
                        <a:spcAft>
                          <a:spcPts val="400"/>
                        </a:spcAft>
                        <a:tabLst>
                          <a:tab pos="269875" algn="l"/>
                        </a:tabLst>
                      </a:pPr>
                      <a:r>
                        <a:rPr lang="pl-PL" sz="2000">
                          <a:effectLst/>
                        </a:rPr>
                        <a:t>20÷40</a:t>
                      </a:r>
                      <a:endParaRPr lang="pl-PL" sz="2000">
                        <a:effectLst/>
                        <a:latin typeface="Times New Roman" panose="02020603050405020304" pitchFamily="18" charset="0"/>
                        <a:ea typeface="Times New Roman" panose="02020603050405020304" pitchFamily="18" charset="0"/>
                      </a:endParaRPr>
                    </a:p>
                  </a:txBody>
                  <a:tcPr marL="45085" marR="45085" marT="0" marB="0"/>
                </a:tc>
                <a:tc>
                  <a:txBody>
                    <a:bodyPr/>
                    <a:lstStyle/>
                    <a:p>
                      <a:pPr algn="ctr">
                        <a:spcBef>
                          <a:spcPts val="400"/>
                        </a:spcBef>
                        <a:spcAft>
                          <a:spcPts val="400"/>
                        </a:spcAft>
                        <a:tabLst>
                          <a:tab pos="269875" algn="l"/>
                        </a:tabLst>
                      </a:pPr>
                      <a:r>
                        <a:rPr lang="pl-PL" sz="2000" dirty="0">
                          <a:effectLst/>
                        </a:rPr>
                        <a:t>40÷75</a:t>
                      </a:r>
                      <a:endParaRPr lang="pl-PL" sz="2000" dirty="0">
                        <a:effectLst/>
                        <a:latin typeface="Times New Roman" panose="02020603050405020304" pitchFamily="18" charset="0"/>
                        <a:ea typeface="Times New Roman" panose="02020603050405020304" pitchFamily="18" charset="0"/>
                      </a:endParaRPr>
                    </a:p>
                  </a:txBody>
                  <a:tcPr marL="45085" marR="45085" marT="0" marB="0"/>
                </a:tc>
              </a:tr>
            </a:tbl>
          </a:graphicData>
        </a:graphic>
      </p:graphicFrame>
      <p:sp>
        <p:nvSpPr>
          <p:cNvPr id="4" name="Rectangle 1"/>
          <p:cNvSpPr>
            <a:spLocks noChangeArrowheads="1"/>
          </p:cNvSpPr>
          <p:nvPr/>
        </p:nvSpPr>
        <p:spPr bwMode="auto">
          <a:xfrm>
            <a:off x="228600" y="4816703"/>
            <a:ext cx="11658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9875" algn="l"/>
              </a:tabLst>
              <a:defRPr>
                <a:solidFill>
                  <a:schemeClr val="tx1"/>
                </a:solidFill>
                <a:latin typeface="Arial" panose="020B0604020202020204" pitchFamily="34" charset="0"/>
              </a:defRPr>
            </a:lvl1pPr>
            <a:lvl2pPr eaLnBrk="0" fontAlgn="base" hangingPunct="0">
              <a:spcBef>
                <a:spcPct val="0"/>
              </a:spcBef>
              <a:spcAft>
                <a:spcPct val="0"/>
              </a:spcAft>
              <a:tabLst>
                <a:tab pos="269875" algn="l"/>
              </a:tabLst>
              <a:defRPr>
                <a:solidFill>
                  <a:schemeClr val="tx1"/>
                </a:solidFill>
                <a:latin typeface="Arial" panose="020B0604020202020204" pitchFamily="34" charset="0"/>
              </a:defRPr>
            </a:lvl2pPr>
            <a:lvl3pPr eaLnBrk="0" fontAlgn="base" hangingPunct="0">
              <a:spcBef>
                <a:spcPct val="0"/>
              </a:spcBef>
              <a:spcAft>
                <a:spcPct val="0"/>
              </a:spcAft>
              <a:tabLst>
                <a:tab pos="269875" algn="l"/>
              </a:tabLst>
              <a:defRPr>
                <a:solidFill>
                  <a:schemeClr val="tx1"/>
                </a:solidFill>
                <a:latin typeface="Arial" panose="020B0604020202020204" pitchFamily="34" charset="0"/>
              </a:defRPr>
            </a:lvl3pPr>
            <a:lvl4pPr eaLnBrk="0" fontAlgn="base" hangingPunct="0">
              <a:spcBef>
                <a:spcPct val="0"/>
              </a:spcBef>
              <a:spcAft>
                <a:spcPct val="0"/>
              </a:spcAft>
              <a:tabLst>
                <a:tab pos="269875" algn="l"/>
              </a:tabLst>
              <a:defRPr>
                <a:solidFill>
                  <a:schemeClr val="tx1"/>
                </a:solidFill>
                <a:latin typeface="Arial" panose="020B0604020202020204" pitchFamily="34" charset="0"/>
              </a:defRPr>
            </a:lvl4pPr>
            <a:lvl5pPr eaLnBrk="0" fontAlgn="base" hangingPunct="0">
              <a:spcBef>
                <a:spcPct val="0"/>
              </a:spcBef>
              <a:spcAft>
                <a:spcPct val="0"/>
              </a:spcAft>
              <a:tabLst>
                <a:tab pos="269875" algn="l"/>
              </a:tabLst>
              <a:defRPr>
                <a:solidFill>
                  <a:schemeClr val="tx1"/>
                </a:solidFill>
                <a:latin typeface="Arial" panose="020B0604020202020204" pitchFamily="34" charset="0"/>
              </a:defRPr>
            </a:lvl5pPr>
            <a:lvl6pPr eaLnBrk="0" fontAlgn="base" hangingPunct="0">
              <a:spcBef>
                <a:spcPct val="0"/>
              </a:spcBef>
              <a:spcAft>
                <a:spcPct val="0"/>
              </a:spcAft>
              <a:tabLst>
                <a:tab pos="269875" algn="l"/>
              </a:tabLst>
              <a:defRPr>
                <a:solidFill>
                  <a:schemeClr val="tx1"/>
                </a:solidFill>
                <a:latin typeface="Arial" panose="020B0604020202020204" pitchFamily="34" charset="0"/>
              </a:defRPr>
            </a:lvl6pPr>
            <a:lvl7pPr eaLnBrk="0" fontAlgn="base" hangingPunct="0">
              <a:spcBef>
                <a:spcPct val="0"/>
              </a:spcBef>
              <a:spcAft>
                <a:spcPct val="0"/>
              </a:spcAft>
              <a:tabLst>
                <a:tab pos="269875" algn="l"/>
              </a:tabLst>
              <a:defRPr>
                <a:solidFill>
                  <a:schemeClr val="tx1"/>
                </a:solidFill>
                <a:latin typeface="Arial" panose="020B0604020202020204" pitchFamily="34" charset="0"/>
              </a:defRPr>
            </a:lvl7pPr>
            <a:lvl8pPr eaLnBrk="0" fontAlgn="base" hangingPunct="0">
              <a:spcBef>
                <a:spcPct val="0"/>
              </a:spcBef>
              <a:spcAft>
                <a:spcPct val="0"/>
              </a:spcAft>
              <a:tabLst>
                <a:tab pos="269875" algn="l"/>
              </a:tabLst>
              <a:defRPr>
                <a:solidFill>
                  <a:schemeClr val="tx1"/>
                </a:solidFill>
                <a:latin typeface="Arial" panose="020B0604020202020204" pitchFamily="34" charset="0"/>
              </a:defRPr>
            </a:lvl8pPr>
            <a:lvl9pPr eaLnBrk="0" fontAlgn="base" hangingPunct="0">
              <a:spcBef>
                <a:spcPct val="0"/>
              </a:spcBef>
              <a:spcAft>
                <a:spcPct val="0"/>
              </a:spcAft>
              <a:tabLst>
                <a:tab pos="2698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pl-PL" altLang="pl-PL"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Jako zasadę przyjmuje się, iż większa ilość siarki w paliwie wymaga oleju cylindrowego o większej rezerwie alkalicznej, czyli większym TBN. Na przykład:</a:t>
            </a:r>
            <a:endParaRPr kumimoji="0" lang="pl-PL" altLang="pl-PL" sz="2000" b="1"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184046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13360" y="259080"/>
            <a:ext cx="11689080" cy="2954655"/>
          </a:xfrm>
          <a:prstGeom prst="rect">
            <a:avLst/>
          </a:prstGeom>
          <a:noFill/>
        </p:spPr>
        <p:txBody>
          <a:bodyPr wrap="square" rtlCol="0">
            <a:spAutoFit/>
          </a:bodyPr>
          <a:lstStyle/>
          <a:p>
            <a:r>
              <a:rPr lang="pl-PL" sz="2800" dirty="0"/>
              <a:t>Na wielkość rezerwy alkalicznej oleju cylindrowego wpływa także stopień obciążenia silnika wyrażany np. przez średnie ciśnienie efektywne </a:t>
            </a:r>
            <a:r>
              <a:rPr lang="pl-PL" sz="2800" i="1" dirty="0"/>
              <a:t>p</a:t>
            </a:r>
            <a:r>
              <a:rPr lang="pl-PL" sz="2800" baseline="-25000" dirty="0"/>
              <a:t>e</a:t>
            </a:r>
            <a:r>
              <a:rPr lang="pl-PL" sz="2800" dirty="0"/>
              <a:t>.  I tak:</a:t>
            </a:r>
          </a:p>
          <a:p>
            <a:pPr marL="457200" lvl="0" indent="-457200">
              <a:buFont typeface="Wingdings" panose="05000000000000000000" pitchFamily="2" charset="2"/>
              <a:buChar char="Ø"/>
            </a:pPr>
            <a:r>
              <a:rPr lang="pl-PL" sz="2800" dirty="0"/>
              <a:t>dla silników o </a:t>
            </a:r>
            <a:r>
              <a:rPr lang="pl-PL" sz="2800" i="1" dirty="0"/>
              <a:t>p</a:t>
            </a:r>
            <a:r>
              <a:rPr lang="pl-PL" sz="2800" baseline="-25000" dirty="0"/>
              <a:t>e</a:t>
            </a:r>
            <a:r>
              <a:rPr lang="pl-PL" sz="2800" dirty="0"/>
              <a:t> = 0,8÷1,0 </a:t>
            </a:r>
            <a:r>
              <a:rPr lang="pl-PL" sz="2800" dirty="0" err="1"/>
              <a:t>MPa</a:t>
            </a:r>
            <a:r>
              <a:rPr lang="pl-PL" sz="2800" dirty="0"/>
              <a:t>, spalających paliwo o zawartości siarki </a:t>
            </a:r>
            <a:r>
              <a:rPr lang="pl-PL" sz="2800" dirty="0">
                <a:sym typeface="Symbol" panose="05050102010706020507" pitchFamily="18" charset="2"/>
              </a:rPr>
              <a:t></a:t>
            </a:r>
            <a:r>
              <a:rPr lang="pl-PL" sz="2800" baseline="30000" dirty="0"/>
              <a:t> </a:t>
            </a:r>
            <a:r>
              <a:rPr lang="pl-PL" sz="2800" dirty="0"/>
              <a:t>3%, można stosować olej cylindrowy o TBN </a:t>
            </a:r>
            <a:r>
              <a:rPr lang="pl-PL" sz="2800" dirty="0">
                <a:sym typeface="Symbol" panose="05050102010706020507" pitchFamily="18" charset="2"/>
              </a:rPr>
              <a:t></a:t>
            </a:r>
            <a:r>
              <a:rPr lang="pl-PL" sz="2800" dirty="0"/>
              <a:t> 40,</a:t>
            </a:r>
          </a:p>
          <a:p>
            <a:pPr marL="457200" lvl="0" indent="-457200">
              <a:buFont typeface="Wingdings" panose="05000000000000000000" pitchFamily="2" charset="2"/>
              <a:buChar char="Ø"/>
            </a:pPr>
            <a:r>
              <a:rPr lang="pl-PL" sz="2800" dirty="0"/>
              <a:t>dla silników o obciążeniu </a:t>
            </a:r>
            <a:r>
              <a:rPr lang="pl-PL" sz="2800" i="1" dirty="0"/>
              <a:t>p</a:t>
            </a:r>
            <a:r>
              <a:rPr lang="pl-PL" sz="2800" baseline="-25000" dirty="0"/>
              <a:t>e</a:t>
            </a:r>
            <a:r>
              <a:rPr lang="pl-PL" sz="2800" dirty="0"/>
              <a:t> </a:t>
            </a:r>
            <a:r>
              <a:rPr lang="pl-PL" sz="2800" dirty="0">
                <a:sym typeface="Symbol" panose="05050102010706020507" pitchFamily="18" charset="2"/>
              </a:rPr>
              <a:t></a:t>
            </a:r>
            <a:r>
              <a:rPr lang="pl-PL" sz="2800" dirty="0"/>
              <a:t> 1,2 </a:t>
            </a:r>
            <a:r>
              <a:rPr lang="pl-PL" sz="2800" dirty="0" err="1"/>
              <a:t>MPa</a:t>
            </a:r>
            <a:r>
              <a:rPr lang="pl-PL" sz="2800" dirty="0"/>
              <a:t>, zasilanych paliwem o zawartości siarki </a:t>
            </a:r>
            <a:r>
              <a:rPr lang="pl-PL" sz="2800" dirty="0">
                <a:sym typeface="Symbol" panose="05050102010706020507" pitchFamily="18" charset="2"/>
              </a:rPr>
              <a:t></a:t>
            </a:r>
            <a:r>
              <a:rPr lang="pl-PL" sz="2800" dirty="0"/>
              <a:t> 2%, zaleca się olej cylindrowy o TBN = 50÷75</a:t>
            </a:r>
            <a:r>
              <a:rPr lang="pl-PL" sz="2800" baseline="30000" dirty="0"/>
              <a:t> </a:t>
            </a:r>
            <a:r>
              <a:rPr lang="pl-PL" sz="2800" dirty="0"/>
              <a:t>.</a:t>
            </a:r>
          </a:p>
          <a:p>
            <a:endParaRPr lang="pl-PL" dirty="0"/>
          </a:p>
        </p:txBody>
      </p:sp>
    </p:spTree>
    <p:extLst>
      <p:ext uri="{BB962C8B-B14F-4D97-AF65-F5344CB8AC3E}">
        <p14:creationId xmlns:p14="http://schemas.microsoft.com/office/powerpoint/2010/main" val="11160157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37126" y="128790"/>
            <a:ext cx="10290220" cy="2215991"/>
          </a:xfrm>
          <a:prstGeom prst="rect">
            <a:avLst/>
          </a:prstGeom>
        </p:spPr>
        <p:txBody>
          <a:bodyPr wrap="square">
            <a:spAutoFit/>
          </a:bodyPr>
          <a:lstStyle/>
          <a:p>
            <a:pPr>
              <a:spcAft>
                <a:spcPts val="0"/>
              </a:spcAft>
            </a:pPr>
            <a:r>
              <a:rPr lang="pl-PL" dirty="0">
                <a:solidFill>
                  <a:srgbClr val="000000"/>
                </a:solidFill>
                <a:latin typeface="Arial" panose="020B0604020202020204" pitchFamily="34" charset="0"/>
                <a:ea typeface="Calibri" panose="020F0502020204030204" pitchFamily="34" charset="0"/>
              </a:rPr>
              <a:t> </a:t>
            </a:r>
            <a:endParaRPr lang="pl-PL" sz="2800" dirty="0">
              <a:solidFill>
                <a:srgbClr val="000000"/>
              </a:solidFill>
              <a:latin typeface="Arial" panose="020B0604020202020204" pitchFamily="34" charset="0"/>
              <a:ea typeface="Calibri" panose="020F0502020204030204" pitchFamily="34" charset="0"/>
            </a:endParaRPr>
          </a:p>
          <a:p>
            <a:pPr>
              <a:spcAft>
                <a:spcPts val="0"/>
              </a:spcAft>
            </a:pPr>
            <a:r>
              <a:rPr lang="pl-PL"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Prawidłowa dawka oleju cylindrowego dla silnika dotartego wynosi:</a:t>
            </a:r>
            <a:r>
              <a:rPr lang="pl-P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pl-P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około. 1 g/kWh </a:t>
            </a:r>
          </a:p>
          <a:p>
            <a:pPr>
              <a:spcAft>
                <a:spcPts val="0"/>
              </a:spcAft>
            </a:pPr>
            <a:r>
              <a:rPr lang="pl-P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 około 2 g/kWh </a:t>
            </a:r>
          </a:p>
          <a:p>
            <a:pPr>
              <a:spcAft>
                <a:spcPts val="0"/>
              </a:spcAft>
            </a:pPr>
            <a:r>
              <a:rPr lang="pl-P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 około 0,3 g/kWh x % S (czyli np. 0,9 g/kWh dla paliwa o zawartości siarki 3% </a:t>
            </a:r>
          </a:p>
          <a:p>
            <a:pPr>
              <a:spcAft>
                <a:spcPts val="0"/>
              </a:spcAft>
            </a:pPr>
            <a:r>
              <a:rPr lang="pl-P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 około 1 g/kWh x % S (czyli np. 3 g/kWh dla paliwa o zawartości siarki 3% </a:t>
            </a:r>
            <a:endParaRPr lang="pl-PL"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Prostokąt 2"/>
          <p:cNvSpPr/>
          <p:nvPr/>
        </p:nvSpPr>
        <p:spPr>
          <a:xfrm>
            <a:off x="792049" y="2496553"/>
            <a:ext cx="11011438" cy="1938992"/>
          </a:xfrm>
          <a:prstGeom prst="rect">
            <a:avLst/>
          </a:prstGeom>
        </p:spPr>
        <p:txBody>
          <a:bodyPr wrap="square">
            <a:spAutoFit/>
          </a:bodyPr>
          <a:lstStyle/>
          <a:p>
            <a:pPr>
              <a:spcAft>
                <a:spcPts val="0"/>
              </a:spcAft>
            </a:pPr>
            <a:r>
              <a:rPr lang="pl-PL"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Wybierz odpowiedź błędną: stosowanie zwiększonych dawek oleju cylindrowego: </a:t>
            </a:r>
          </a:p>
          <a:p>
            <a:pPr>
              <a:spcAft>
                <a:spcPts val="0"/>
              </a:spcAft>
            </a:pPr>
            <a:r>
              <a:rPr lang="pl-P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jest równie szkodliwa jak dawka zbyt niska </a:t>
            </a:r>
          </a:p>
          <a:p>
            <a:pPr>
              <a:spcAft>
                <a:spcPts val="0"/>
              </a:spcAft>
            </a:pPr>
            <a:r>
              <a:rPr lang="pl-P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 powoduje szybsze zużycie gładzi tulei cylindrowej i pierścieni tłokowych </a:t>
            </a:r>
          </a:p>
          <a:p>
            <a:pPr>
              <a:spcAft>
                <a:spcPts val="0"/>
              </a:spcAft>
            </a:pPr>
            <a:r>
              <a:rPr lang="pl-P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 zwiększa zagrożenie pożarowe statku </a:t>
            </a:r>
          </a:p>
          <a:p>
            <a:pPr>
              <a:spcAft>
                <a:spcPts val="0"/>
              </a:spcAft>
            </a:pPr>
            <a:r>
              <a:rPr lang="pl-P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 jest zalecana podczas pływania w warunkach tropikalnych </a:t>
            </a:r>
            <a:endParaRPr lang="pl-PL"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Prostokąt 3"/>
          <p:cNvSpPr/>
          <p:nvPr/>
        </p:nvSpPr>
        <p:spPr>
          <a:xfrm>
            <a:off x="837125" y="4587318"/>
            <a:ext cx="10921286" cy="1938992"/>
          </a:xfrm>
          <a:prstGeom prst="rect">
            <a:avLst/>
          </a:prstGeom>
        </p:spPr>
        <p:txBody>
          <a:bodyPr wrap="square">
            <a:spAutoFit/>
          </a:bodyPr>
          <a:lstStyle/>
          <a:p>
            <a:pPr>
              <a:spcAft>
                <a:spcPts val="0"/>
              </a:spcAft>
            </a:pPr>
            <a:r>
              <a:rPr lang="pl-PL"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Minimalna dopuszczalna dawka oleju cylindrowego wynosi: </a:t>
            </a:r>
          </a:p>
          <a:p>
            <a:pPr>
              <a:spcAft>
                <a:spcPts val="0"/>
              </a:spcAft>
            </a:pPr>
            <a:r>
              <a:rPr lang="pl-P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około 0,6 g/kWh, bez względu na zawartość siarki w paliwie </a:t>
            </a:r>
          </a:p>
          <a:p>
            <a:pPr>
              <a:spcAft>
                <a:spcPts val="0"/>
              </a:spcAft>
            </a:pPr>
            <a:r>
              <a:rPr lang="pl-P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 około 0,26 g/kWh dla paliw o zawartości siarki poniżej 1% </a:t>
            </a:r>
          </a:p>
          <a:p>
            <a:pPr>
              <a:spcAft>
                <a:spcPts val="0"/>
              </a:spcAft>
            </a:pPr>
            <a:r>
              <a:rPr lang="pl-P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 około 0,5 g/kWh x % S </a:t>
            </a:r>
          </a:p>
          <a:p>
            <a:pPr>
              <a:spcAft>
                <a:spcPts val="0"/>
              </a:spcAft>
            </a:pPr>
            <a:r>
              <a:rPr lang="pl-P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 nie ma takiego ograniczenia </a:t>
            </a:r>
            <a:endParaRPr lang="pl-PL"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61020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04800" y="210026"/>
            <a:ext cx="11734800" cy="7017306"/>
          </a:xfrm>
          <a:prstGeom prst="rect">
            <a:avLst/>
          </a:prstGeom>
          <a:noFill/>
        </p:spPr>
        <p:txBody>
          <a:bodyPr wrap="square" rtlCol="0">
            <a:spAutoFit/>
          </a:bodyPr>
          <a:lstStyle/>
          <a:p>
            <a:pPr algn="just"/>
            <a:r>
              <a:rPr lang="pl-PL" sz="2400" b="1" dirty="0"/>
              <a:t>5.7. Eksploatacja układu chłodzenia</a:t>
            </a:r>
          </a:p>
          <a:p>
            <a:pPr algn="just"/>
            <a:r>
              <a:rPr lang="pl-PL" sz="2400" b="1" dirty="0"/>
              <a:t>5.7.1. Elementy wymagające chłodzenia, instalacje chłodzące</a:t>
            </a:r>
          </a:p>
          <a:p>
            <a:pPr algn="just"/>
            <a:r>
              <a:rPr lang="pl-PL" sz="2400" dirty="0"/>
              <a:t> </a:t>
            </a:r>
          </a:p>
          <a:p>
            <a:pPr algn="just"/>
            <a:r>
              <a:rPr lang="pl-PL" sz="2400" dirty="0"/>
              <a:t>	Wszystkie elementy silnika, których temperatura, bez celowego chłodzenia, prze­kraczałaby wartości graniczne wymagają chłodzenia. Należą do nich tuleje cylin­drowe, głowice, tłoki, wtryskiwacze, zawory wylotowe, prowadnice wodzika i nie­kiedy korpusy turbin zespołów turbosprężarkowych.</a:t>
            </a:r>
          </a:p>
          <a:p>
            <a:pPr algn="just"/>
            <a:r>
              <a:rPr lang="pl-PL" sz="2400" dirty="0"/>
              <a:t>	Graniczną temperaturę elementów chłodzonych wyznaczają:</a:t>
            </a:r>
          </a:p>
          <a:p>
            <a:pPr marL="342900" lvl="0" indent="-342900" algn="just">
              <a:buFont typeface="Wingdings" panose="05000000000000000000" pitchFamily="2" charset="2"/>
              <a:buChar char="Ø"/>
            </a:pPr>
            <a:r>
              <a:rPr lang="pl-PL" sz="2400" dirty="0"/>
              <a:t>doraźny i trwały spadek wytrzymałości materiałów,</a:t>
            </a:r>
          </a:p>
          <a:p>
            <a:pPr marL="342900" lvl="0" indent="-342900" algn="just">
              <a:buFont typeface="Wingdings" panose="05000000000000000000" pitchFamily="2" charset="2"/>
              <a:buChar char="Ø"/>
            </a:pPr>
            <a:r>
              <a:rPr lang="pl-PL" sz="2400" dirty="0"/>
              <a:t>graniczne naprężenia cieplne,</a:t>
            </a:r>
          </a:p>
          <a:p>
            <a:pPr marL="342900" lvl="0" indent="-342900" algn="just">
              <a:buFont typeface="Wingdings" panose="05000000000000000000" pitchFamily="2" charset="2"/>
              <a:buChar char="Ø"/>
            </a:pPr>
            <a:r>
              <a:rPr lang="pl-PL" sz="2400" dirty="0"/>
              <a:t>rozszerzalność materiałów i powodowany tym zanik luzów,</a:t>
            </a:r>
          </a:p>
          <a:p>
            <a:pPr marL="342900" lvl="0" indent="-342900" algn="just">
              <a:buFont typeface="Wingdings" panose="05000000000000000000" pitchFamily="2" charset="2"/>
              <a:buChar char="Ø"/>
            </a:pPr>
            <a:r>
              <a:rPr lang="pl-PL" sz="2400" dirty="0"/>
              <a:t>utrata pożądanych własności olejów smarowych.</a:t>
            </a:r>
          </a:p>
          <a:p>
            <a:endParaRPr lang="pl-PL" sz="2400" dirty="0" smtClean="0"/>
          </a:p>
          <a:p>
            <a:r>
              <a:rPr lang="pl-PL" sz="2400" dirty="0" smtClean="0"/>
              <a:t>Chłodzenie </a:t>
            </a:r>
            <a:r>
              <a:rPr lang="pl-PL" sz="2400" dirty="0"/>
              <a:t>silnika nie powinno być zbyt intensywne, ze względu na:</a:t>
            </a:r>
          </a:p>
          <a:p>
            <a:pPr marL="342900" lvl="0" indent="-342900">
              <a:buFont typeface="Wingdings" panose="05000000000000000000" pitchFamily="2" charset="2"/>
              <a:buChar char="Ø"/>
            </a:pPr>
            <a:r>
              <a:rPr lang="pl-PL" sz="2400" dirty="0"/>
              <a:t>wzrost strat cieplnych,</a:t>
            </a:r>
          </a:p>
          <a:p>
            <a:pPr marL="342900" lvl="0" indent="-342900">
              <a:buFont typeface="Wingdings" panose="05000000000000000000" pitchFamily="2" charset="2"/>
              <a:buChar char="Ø"/>
            </a:pPr>
            <a:r>
              <a:rPr lang="pl-PL" sz="2400" dirty="0"/>
              <a:t>wzrost strat mechanicznych – strat tarcia na skutek wzrostu lepkości oleju,</a:t>
            </a:r>
          </a:p>
          <a:p>
            <a:pPr marL="342900" lvl="0" indent="-342900">
              <a:buFont typeface="Wingdings" panose="05000000000000000000" pitchFamily="2" charset="2"/>
              <a:buChar char="Ø"/>
            </a:pPr>
            <a:r>
              <a:rPr lang="pl-PL" sz="2400" dirty="0"/>
              <a:t>korozję niskotemperaturową (siarkową) w wyniku kondensacji spalin na przechło­dzonych ściankach tulei cylindrowej i traktu wylotowego spalin.</a:t>
            </a:r>
          </a:p>
          <a:p>
            <a:endParaRPr lang="pl-PL" dirty="0"/>
          </a:p>
        </p:txBody>
      </p:sp>
    </p:spTree>
    <p:extLst>
      <p:ext uri="{BB962C8B-B14F-4D97-AF65-F5344CB8AC3E}">
        <p14:creationId xmlns:p14="http://schemas.microsoft.com/office/powerpoint/2010/main" val="13439195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98120" y="182880"/>
            <a:ext cx="11856720" cy="6986528"/>
          </a:xfrm>
          <a:prstGeom prst="rect">
            <a:avLst/>
          </a:prstGeom>
          <a:noFill/>
        </p:spPr>
        <p:txBody>
          <a:bodyPr wrap="square" rtlCol="0">
            <a:spAutoFit/>
          </a:bodyPr>
          <a:lstStyle/>
          <a:p>
            <a:pPr algn="just"/>
            <a:r>
              <a:rPr lang="pl-PL" sz="2800" dirty="0"/>
              <a:t>Każda z tych instalacji posiada określone cechy konstrukcyjne i wymaga sobie właściwych czynności obsługi, działa w różnych zakresach temperatur i z wykorzys­taniem różnych mediów chłodzących. </a:t>
            </a:r>
          </a:p>
          <a:p>
            <a:pPr algn="just"/>
            <a:r>
              <a:rPr lang="pl-PL" sz="2800" dirty="0"/>
              <a:t>	Przeciętne, zalecane temperatury chłodzenia dla różnych obiegów chłodzenia dwu- i czterosuwowych silników okrętowych podaje </a:t>
            </a:r>
            <a:r>
              <a:rPr lang="pl-PL" sz="2800" dirty="0" smtClean="0"/>
              <a:t>tabela.</a:t>
            </a:r>
            <a:endParaRPr lang="pl-PL" sz="2800" dirty="0"/>
          </a:p>
          <a:p>
            <a:pPr algn="just"/>
            <a:r>
              <a:rPr lang="pl-PL" sz="2800" dirty="0"/>
              <a:t>	Do najważniejszych nieprawidłowości w działaniu układu chłodzenia należy zaliczyć:</a:t>
            </a:r>
          </a:p>
          <a:p>
            <a:pPr marL="457200" lvl="0" indent="-457200" algn="just">
              <a:buFont typeface="Wingdings" panose="05000000000000000000" pitchFamily="2" charset="2"/>
              <a:buChar char="Ø"/>
            </a:pPr>
            <a:r>
              <a:rPr lang="pl-PL" sz="2800" dirty="0"/>
              <a:t>zapowietrzenie przestrzeni chłodzenia,</a:t>
            </a:r>
          </a:p>
          <a:p>
            <a:pPr marL="457200" lvl="0" indent="-457200" algn="just">
              <a:buFont typeface="Wingdings" panose="05000000000000000000" pitchFamily="2" charset="2"/>
              <a:buChar char="Ø"/>
            </a:pPr>
            <a:r>
              <a:rPr lang="pl-PL" sz="2800" dirty="0"/>
              <a:t>zbyt wysoką lub niską temperaturę czynników chłodzących,</a:t>
            </a:r>
          </a:p>
          <a:p>
            <a:pPr marL="457200" lvl="0" indent="-457200" algn="just">
              <a:buFont typeface="Wingdings" panose="05000000000000000000" pitchFamily="2" charset="2"/>
              <a:buChar char="Ø"/>
            </a:pPr>
            <a:r>
              <a:rPr lang="pl-PL" sz="2800" dirty="0"/>
              <a:t>nadmiernie duże różnice temperatur czynnika chłodzącego na dopływie i odpły­wie z silnika,</a:t>
            </a:r>
          </a:p>
          <a:p>
            <a:pPr marL="457200" lvl="0" indent="-457200" algn="just">
              <a:buFont typeface="Wingdings" panose="05000000000000000000" pitchFamily="2" charset="2"/>
              <a:buChar char="Ø"/>
            </a:pPr>
            <a:r>
              <a:rPr lang="pl-PL" sz="2800" dirty="0"/>
              <a:t>nieodpowiednie ciśnienie czynnika chłodzącego,</a:t>
            </a:r>
          </a:p>
          <a:p>
            <a:pPr marL="457200" lvl="0" indent="-457200" algn="just">
              <a:buFont typeface="Wingdings" panose="05000000000000000000" pitchFamily="2" charset="2"/>
              <a:buChar char="Ø"/>
            </a:pPr>
            <a:r>
              <a:rPr lang="pl-PL" sz="2800" dirty="0"/>
              <a:t>zanieczyszczanie przestrzeni chłodzonych przez czynnik chłodzący, lub jego korozyjne działanie wskutek nieodpowiedniego jego przygotowania,</a:t>
            </a:r>
          </a:p>
          <a:p>
            <a:pPr marL="457200" lvl="0" indent="-457200" algn="just">
              <a:buFont typeface="Wingdings" panose="05000000000000000000" pitchFamily="2" charset="2"/>
              <a:buChar char="Ø"/>
            </a:pPr>
            <a:r>
              <a:rPr lang="pl-PL" sz="2800" dirty="0"/>
              <a:t>przecieki wody morskiej do obiegu wody słodkiej.</a:t>
            </a:r>
          </a:p>
          <a:p>
            <a:pPr algn="just"/>
            <a:endParaRPr lang="pl-PL" sz="2800" dirty="0"/>
          </a:p>
        </p:txBody>
      </p:sp>
    </p:spTree>
    <p:extLst>
      <p:ext uri="{BB962C8B-B14F-4D97-AF65-F5344CB8AC3E}">
        <p14:creationId xmlns:p14="http://schemas.microsoft.com/office/powerpoint/2010/main" val="8170543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3021240151"/>
              </p:ext>
            </p:extLst>
          </p:nvPr>
        </p:nvGraphicFramePr>
        <p:xfrm>
          <a:off x="278376" y="28831"/>
          <a:ext cx="11243063" cy="6829169"/>
        </p:xfrm>
        <a:graphic>
          <a:graphicData uri="http://schemas.openxmlformats.org/drawingml/2006/table">
            <a:tbl>
              <a:tblPr firstRow="1" firstCol="1" bandRow="1" bandCol="1">
                <a:tableStyleId>{5C22544A-7EE6-4342-B048-85BDC9FD1C3A}</a:tableStyleId>
              </a:tblPr>
              <a:tblGrid>
                <a:gridCol w="4745585"/>
                <a:gridCol w="1659909"/>
                <a:gridCol w="1659909"/>
                <a:gridCol w="1588830"/>
                <a:gridCol w="1588830"/>
              </a:tblGrid>
              <a:tr h="141034">
                <a:tc rowSpan="3">
                  <a:txBody>
                    <a:bodyPr/>
                    <a:lstStyle/>
                    <a:p>
                      <a:pPr algn="ctr">
                        <a:spcBef>
                          <a:spcPts val="300"/>
                        </a:spcBef>
                        <a:spcAft>
                          <a:spcPts val="0"/>
                        </a:spcAft>
                        <a:tabLst>
                          <a:tab pos="269875" algn="l"/>
                          <a:tab pos="135255" algn="l"/>
                        </a:tabLst>
                      </a:pPr>
                      <a:r>
                        <a:rPr lang="pl-PL" sz="1200" dirty="0">
                          <a:effectLst/>
                        </a:rPr>
                        <a:t> </a:t>
                      </a:r>
                    </a:p>
                    <a:p>
                      <a:pPr algn="ctr">
                        <a:spcBef>
                          <a:spcPts val="1200"/>
                        </a:spcBef>
                        <a:spcAft>
                          <a:spcPts val="0"/>
                        </a:spcAft>
                        <a:tabLst>
                          <a:tab pos="135255" algn="l"/>
                        </a:tabLst>
                      </a:pPr>
                      <a:r>
                        <a:rPr lang="pl-PL" sz="1200" dirty="0">
                          <a:effectLst/>
                        </a:rPr>
                        <a:t>Parametry obiegu</a:t>
                      </a:r>
                      <a:endParaRPr lang="pl-PL" sz="1200" b="1" dirty="0">
                        <a:effectLst/>
                        <a:latin typeface="Arial" panose="020B0604020202020204" pitchFamily="34" charset="0"/>
                        <a:ea typeface="Symbol" panose="05050102010706020507" pitchFamily="18" charset="2"/>
                        <a:cs typeface="Times New Roman" panose="02020603050405020304" pitchFamily="18" charset="0"/>
                      </a:endParaRPr>
                    </a:p>
                  </a:txBody>
                  <a:tcPr marL="34266" marR="34266" marT="0" marB="0"/>
                </a:tc>
                <a:tc gridSpan="4">
                  <a:txBody>
                    <a:bodyPr/>
                    <a:lstStyle/>
                    <a:p>
                      <a:pPr algn="ctr">
                        <a:spcBef>
                          <a:spcPts val="300"/>
                        </a:spcBef>
                        <a:spcAft>
                          <a:spcPts val="300"/>
                        </a:spcAft>
                        <a:tabLst>
                          <a:tab pos="135255" algn="l"/>
                          <a:tab pos="269875" algn="l"/>
                        </a:tabLst>
                      </a:pPr>
                      <a:r>
                        <a:rPr lang="pl-PL" sz="600">
                          <a:effectLst/>
                        </a:rPr>
                        <a:t>Typ silnika</a:t>
                      </a:r>
                      <a:endParaRPr lang="pl-PL" sz="600" b="1">
                        <a:effectLst/>
                        <a:latin typeface="Arial" panose="020B0604020202020204" pitchFamily="34" charset="0"/>
                        <a:ea typeface="Symbol" panose="05050102010706020507" pitchFamily="18" charset="2"/>
                        <a:cs typeface="Times New Roman" panose="02020603050405020304" pitchFamily="18" charset="0"/>
                      </a:endParaRPr>
                    </a:p>
                  </a:txBody>
                  <a:tcPr marL="34266" marR="34266" marT="0" marB="0"/>
                </a:tc>
                <a:tc hMerge="1">
                  <a:txBody>
                    <a:bodyPr/>
                    <a:lstStyle/>
                    <a:p>
                      <a:endParaRPr lang="pl-PL"/>
                    </a:p>
                  </a:txBody>
                  <a:tcPr/>
                </a:tc>
                <a:tc hMerge="1">
                  <a:txBody>
                    <a:bodyPr/>
                    <a:lstStyle/>
                    <a:p>
                      <a:endParaRPr lang="pl-PL"/>
                    </a:p>
                  </a:txBody>
                  <a:tcPr/>
                </a:tc>
                <a:tc hMerge="1">
                  <a:txBody>
                    <a:bodyPr/>
                    <a:lstStyle/>
                    <a:p>
                      <a:endParaRPr lang="pl-PL"/>
                    </a:p>
                  </a:txBody>
                  <a:tcPr/>
                </a:tc>
              </a:tr>
              <a:tr h="282067">
                <a:tc vMerge="1">
                  <a:txBody>
                    <a:bodyPr/>
                    <a:lstStyle/>
                    <a:p>
                      <a:endParaRPr lang="pl-PL"/>
                    </a:p>
                  </a:txBody>
                  <a:tcPr/>
                </a:tc>
                <a:tc gridSpan="2">
                  <a:txBody>
                    <a:bodyPr/>
                    <a:lstStyle/>
                    <a:p>
                      <a:pPr algn="ctr">
                        <a:spcBef>
                          <a:spcPts val="150"/>
                        </a:spcBef>
                        <a:spcAft>
                          <a:spcPts val="150"/>
                        </a:spcAft>
                        <a:tabLst>
                          <a:tab pos="269875" algn="l"/>
                        </a:tabLst>
                      </a:pPr>
                      <a:r>
                        <a:rPr lang="pl-PL" sz="1200">
                          <a:effectLst/>
                        </a:rPr>
                        <a:t>Dwusuwowy silnik wolnoobrotowy</a:t>
                      </a:r>
                      <a:endParaRPr lang="pl-PL" sz="1200">
                        <a:effectLst/>
                        <a:latin typeface="Times New Roman" panose="02020603050405020304" pitchFamily="18" charset="0"/>
                        <a:ea typeface="ZapfDingbats"/>
                      </a:endParaRPr>
                    </a:p>
                  </a:txBody>
                  <a:tcPr marL="34266" marR="34266" marT="0" marB="0"/>
                </a:tc>
                <a:tc hMerge="1">
                  <a:txBody>
                    <a:bodyPr/>
                    <a:lstStyle/>
                    <a:p>
                      <a:endParaRPr lang="pl-PL"/>
                    </a:p>
                  </a:txBody>
                  <a:tcPr/>
                </a:tc>
                <a:tc gridSpan="2">
                  <a:txBody>
                    <a:bodyPr/>
                    <a:lstStyle/>
                    <a:p>
                      <a:pPr algn="ctr">
                        <a:spcBef>
                          <a:spcPts val="150"/>
                        </a:spcBef>
                        <a:spcAft>
                          <a:spcPts val="150"/>
                        </a:spcAft>
                        <a:tabLst>
                          <a:tab pos="269875" algn="l"/>
                        </a:tabLst>
                      </a:pPr>
                      <a:r>
                        <a:rPr lang="pl-PL" sz="1200">
                          <a:effectLst/>
                        </a:rPr>
                        <a:t>Czterosuwowy  silnik średnioobrotowy</a:t>
                      </a:r>
                      <a:endParaRPr lang="pl-PL" sz="1200">
                        <a:effectLst/>
                        <a:latin typeface="Times New Roman" panose="02020603050405020304" pitchFamily="18" charset="0"/>
                        <a:ea typeface="ZapfDingbats"/>
                      </a:endParaRPr>
                    </a:p>
                  </a:txBody>
                  <a:tcPr marL="34266" marR="34266" marT="0" marB="0"/>
                </a:tc>
                <a:tc hMerge="1">
                  <a:txBody>
                    <a:bodyPr/>
                    <a:lstStyle/>
                    <a:p>
                      <a:endParaRPr lang="pl-PL"/>
                    </a:p>
                  </a:txBody>
                  <a:tcPr/>
                </a:tc>
              </a:tr>
              <a:tr h="282067">
                <a:tc vMerge="1">
                  <a:txBody>
                    <a:bodyPr/>
                    <a:lstStyle/>
                    <a:p>
                      <a:endParaRPr lang="pl-PL"/>
                    </a:p>
                  </a:txBody>
                  <a:tcPr/>
                </a:tc>
                <a:tc>
                  <a:txBody>
                    <a:bodyPr/>
                    <a:lstStyle/>
                    <a:p>
                      <a:pPr algn="ctr">
                        <a:spcBef>
                          <a:spcPts val="100"/>
                        </a:spcBef>
                        <a:spcAft>
                          <a:spcPts val="100"/>
                        </a:spcAft>
                        <a:tabLst>
                          <a:tab pos="269875" algn="l"/>
                        </a:tabLst>
                      </a:pPr>
                      <a:r>
                        <a:rPr lang="pl-PL" sz="1200">
                          <a:effectLst/>
                        </a:rPr>
                        <a:t>starszej generacji</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100"/>
                        </a:spcBef>
                        <a:spcAft>
                          <a:spcPts val="100"/>
                        </a:spcAft>
                        <a:tabLst>
                          <a:tab pos="269875" algn="l"/>
                        </a:tabLst>
                      </a:pPr>
                      <a:r>
                        <a:rPr lang="pl-PL" sz="1200">
                          <a:effectLst/>
                        </a:rPr>
                        <a:t>współczesnej generacji</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100"/>
                        </a:spcBef>
                        <a:spcAft>
                          <a:spcPts val="100"/>
                        </a:spcAft>
                        <a:tabLst>
                          <a:tab pos="269875" algn="l"/>
                        </a:tabLst>
                      </a:pPr>
                      <a:r>
                        <a:rPr lang="pl-PL" sz="1200">
                          <a:effectLst/>
                        </a:rPr>
                        <a:t>starszej generacji</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100"/>
                        </a:spcBef>
                        <a:spcAft>
                          <a:spcPts val="100"/>
                        </a:spcAft>
                        <a:tabLst>
                          <a:tab pos="269875" algn="l"/>
                        </a:tabLst>
                      </a:pPr>
                      <a:r>
                        <a:rPr lang="pl-PL" sz="1200">
                          <a:effectLst/>
                        </a:rPr>
                        <a:t>współczesnej generacji</a:t>
                      </a:r>
                      <a:endParaRPr lang="pl-PL" sz="1200">
                        <a:effectLst/>
                        <a:latin typeface="Times New Roman" panose="02020603050405020304" pitchFamily="18" charset="0"/>
                        <a:ea typeface="ZapfDingbats"/>
                      </a:endParaRPr>
                    </a:p>
                  </a:txBody>
                  <a:tcPr marL="34266" marR="34266" marT="0" marB="0"/>
                </a:tc>
              </a:tr>
              <a:tr h="875580">
                <a:tc>
                  <a:txBody>
                    <a:bodyPr/>
                    <a:lstStyle/>
                    <a:p>
                      <a:pPr marL="342900" lvl="0" indent="-342900" algn="l">
                        <a:spcBef>
                          <a:spcPts val="300"/>
                        </a:spcBef>
                        <a:spcAft>
                          <a:spcPts val="0"/>
                        </a:spcAft>
                        <a:buSzPts val="800"/>
                        <a:buFont typeface="Arial" panose="020B0604020202020204" pitchFamily="34" charset="0"/>
                        <a:buAutoNum type="arabicPeriod"/>
                        <a:tabLst>
                          <a:tab pos="269875" algn="l"/>
                          <a:tab pos="135255" algn="l"/>
                        </a:tabLst>
                      </a:pPr>
                      <a:r>
                        <a:rPr lang="pl-PL" sz="1200" dirty="0">
                          <a:effectLst/>
                        </a:rPr>
                        <a:t>Obieg chłodzenia tulei cylindrowych i głowic:</a:t>
                      </a:r>
                    </a:p>
                    <a:p>
                      <a:pPr algn="just">
                        <a:spcBef>
                          <a:spcPts val="200"/>
                        </a:spcBef>
                        <a:spcAft>
                          <a:spcPts val="0"/>
                        </a:spcAft>
                        <a:tabLst>
                          <a:tab pos="269875" algn="l"/>
                        </a:tabLst>
                      </a:pPr>
                      <a:r>
                        <a:rPr lang="pl-PL" sz="1200" dirty="0">
                          <a:effectLst/>
                        </a:rPr>
                        <a:t>- temperatura przed silnikiem          [</a:t>
                      </a:r>
                      <a:r>
                        <a:rPr lang="pl-PL" sz="1200" baseline="30000" dirty="0" err="1">
                          <a:effectLst/>
                        </a:rPr>
                        <a:t>o</a:t>
                      </a:r>
                      <a:r>
                        <a:rPr lang="pl-PL" sz="1200" dirty="0" err="1">
                          <a:effectLst/>
                        </a:rPr>
                        <a:t>C</a:t>
                      </a:r>
                      <a:r>
                        <a:rPr lang="pl-PL" sz="1200" dirty="0">
                          <a:effectLst/>
                        </a:rPr>
                        <a:t>]</a:t>
                      </a:r>
                    </a:p>
                    <a:p>
                      <a:pPr algn="just">
                        <a:spcAft>
                          <a:spcPts val="0"/>
                        </a:spcAft>
                        <a:tabLst>
                          <a:tab pos="269875" algn="l"/>
                        </a:tabLst>
                      </a:pPr>
                      <a:r>
                        <a:rPr lang="pl-PL" sz="1200" dirty="0">
                          <a:effectLst/>
                        </a:rPr>
                        <a:t>- temperatura za silnikiem               [</a:t>
                      </a:r>
                      <a:r>
                        <a:rPr lang="pl-PL" sz="1200" baseline="30000" dirty="0" err="1">
                          <a:effectLst/>
                        </a:rPr>
                        <a:t>o</a:t>
                      </a:r>
                      <a:r>
                        <a:rPr lang="pl-PL" sz="1200" dirty="0" err="1">
                          <a:effectLst/>
                        </a:rPr>
                        <a:t>C</a:t>
                      </a:r>
                      <a:r>
                        <a:rPr lang="pl-PL" sz="1200" dirty="0">
                          <a:effectLst/>
                        </a:rPr>
                        <a:t>]</a:t>
                      </a:r>
                    </a:p>
                    <a:p>
                      <a:pPr algn="just">
                        <a:spcAft>
                          <a:spcPts val="0"/>
                        </a:spcAft>
                        <a:tabLst>
                          <a:tab pos="269875" algn="l"/>
                        </a:tabLst>
                      </a:pPr>
                      <a:r>
                        <a:rPr lang="pl-PL" sz="1200" dirty="0">
                          <a:effectLst/>
                        </a:rPr>
                        <a:t>- różnica temperatur obiegu            [</a:t>
                      </a:r>
                      <a:r>
                        <a:rPr lang="pl-PL" sz="1200" baseline="30000" dirty="0" err="1">
                          <a:effectLst/>
                        </a:rPr>
                        <a:t>o</a:t>
                      </a:r>
                      <a:r>
                        <a:rPr lang="pl-PL" sz="1200" dirty="0" err="1">
                          <a:effectLst/>
                        </a:rPr>
                        <a:t>C</a:t>
                      </a:r>
                      <a:r>
                        <a:rPr lang="pl-PL" sz="1200" dirty="0">
                          <a:effectLst/>
                        </a:rPr>
                        <a:t>]</a:t>
                      </a:r>
                    </a:p>
                    <a:p>
                      <a:pPr algn="just" fontAlgn="auto" hangingPunct="1">
                        <a:spcAft>
                          <a:spcPts val="200"/>
                        </a:spcAft>
                        <a:tabLst>
                          <a:tab pos="269875" algn="l"/>
                        </a:tabLst>
                      </a:pPr>
                      <a:r>
                        <a:rPr lang="pl-PL" sz="1200" dirty="0">
                          <a:effectLst/>
                        </a:rPr>
                        <a:t>- ciśnienie obiegu                            [bar]</a:t>
                      </a:r>
                      <a:endParaRPr lang="pl-PL" sz="1200" dirty="0">
                        <a:effectLst/>
                        <a:latin typeface="Times New Roman" panose="02020603050405020304" pitchFamily="18" charset="0"/>
                        <a:ea typeface="ZapfDingbats"/>
                      </a:endParaRPr>
                    </a:p>
                  </a:txBody>
                  <a:tcPr marL="34266" marR="34266" marT="0" marB="0"/>
                </a:tc>
                <a:tc>
                  <a:txBody>
                    <a:bodyPr/>
                    <a:lstStyle/>
                    <a:p>
                      <a:pPr marL="136525" indent="-136525" algn="l">
                        <a:spcBef>
                          <a:spcPts val="300"/>
                        </a:spcBef>
                        <a:spcAft>
                          <a:spcPts val="0"/>
                        </a:spcAft>
                        <a:tabLst>
                          <a:tab pos="269875" algn="l"/>
                        </a:tabLst>
                      </a:pPr>
                      <a:r>
                        <a:rPr lang="pl-PL" sz="1200">
                          <a:effectLst/>
                        </a:rPr>
                        <a:t> </a:t>
                      </a:r>
                    </a:p>
                    <a:p>
                      <a:pPr algn="ctr">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50 - 55</a:t>
                      </a:r>
                    </a:p>
                    <a:p>
                      <a:pPr algn="ctr">
                        <a:spcAft>
                          <a:spcPts val="0"/>
                        </a:spcAft>
                        <a:tabLst>
                          <a:tab pos="269875" algn="l"/>
                        </a:tabLst>
                      </a:pPr>
                      <a:r>
                        <a:rPr lang="pl-PL" sz="1200">
                          <a:effectLst/>
                        </a:rPr>
                        <a:t>60 - 65</a:t>
                      </a:r>
                    </a:p>
                    <a:p>
                      <a:pPr algn="ctr">
                        <a:spcAft>
                          <a:spcPts val="0"/>
                        </a:spcAft>
                        <a:tabLst>
                          <a:tab pos="269875" algn="l"/>
                        </a:tabLst>
                      </a:pPr>
                      <a:r>
                        <a:rPr lang="pl-PL" sz="1200">
                          <a:effectLst/>
                        </a:rPr>
                        <a:t>7 - 10</a:t>
                      </a:r>
                    </a:p>
                    <a:p>
                      <a:pPr algn="ctr">
                        <a:spcAft>
                          <a:spcPts val="0"/>
                        </a:spcAft>
                        <a:tabLst>
                          <a:tab pos="269875" algn="l"/>
                        </a:tabLst>
                      </a:pPr>
                      <a:r>
                        <a:rPr lang="pl-PL" sz="1200">
                          <a:effectLst/>
                        </a:rPr>
                        <a:t>2,2 - 2,5</a:t>
                      </a:r>
                      <a:endParaRPr lang="pl-PL" sz="1200">
                        <a:effectLst/>
                        <a:latin typeface="Times New Roman" panose="02020603050405020304" pitchFamily="18" charset="0"/>
                        <a:ea typeface="ZapfDingbats"/>
                      </a:endParaRPr>
                    </a:p>
                  </a:txBody>
                  <a:tcPr marL="34266" marR="34266" marT="0" marB="0"/>
                </a:tc>
                <a:tc>
                  <a:txBody>
                    <a:bodyPr/>
                    <a:lstStyle/>
                    <a:p>
                      <a:pPr marL="136525" indent="-136525" algn="l">
                        <a:spcBef>
                          <a:spcPts val="300"/>
                        </a:spcBef>
                        <a:spcAft>
                          <a:spcPts val="0"/>
                        </a:spcAft>
                        <a:tabLst>
                          <a:tab pos="269875" algn="l"/>
                        </a:tabLst>
                      </a:pPr>
                      <a:r>
                        <a:rPr lang="pl-PL" sz="1200">
                          <a:effectLst/>
                        </a:rPr>
                        <a:t> </a:t>
                      </a:r>
                    </a:p>
                    <a:p>
                      <a:pPr algn="just">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60 - 70</a:t>
                      </a:r>
                    </a:p>
                    <a:p>
                      <a:pPr algn="ctr">
                        <a:spcAft>
                          <a:spcPts val="0"/>
                        </a:spcAft>
                        <a:tabLst>
                          <a:tab pos="269875" algn="l"/>
                        </a:tabLst>
                      </a:pPr>
                      <a:r>
                        <a:rPr lang="pl-PL" sz="1200">
                          <a:effectLst/>
                        </a:rPr>
                        <a:t>70 - 80 (90)</a:t>
                      </a:r>
                    </a:p>
                    <a:p>
                      <a:pPr algn="ctr">
                        <a:spcAft>
                          <a:spcPts val="0"/>
                        </a:spcAft>
                        <a:tabLst>
                          <a:tab pos="269875" algn="l"/>
                        </a:tabLst>
                      </a:pPr>
                      <a:r>
                        <a:rPr lang="pl-PL" sz="1200">
                          <a:effectLst/>
                        </a:rPr>
                        <a:t>10 - 15</a:t>
                      </a:r>
                    </a:p>
                    <a:p>
                      <a:pPr algn="ctr">
                        <a:spcAft>
                          <a:spcPts val="0"/>
                        </a:spcAft>
                        <a:tabLst>
                          <a:tab pos="269875" algn="l"/>
                        </a:tabLst>
                      </a:pPr>
                      <a:r>
                        <a:rPr lang="pl-PL" sz="1200">
                          <a:effectLst/>
                        </a:rPr>
                        <a:t>3 - 5</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a:effectLst/>
                        </a:rPr>
                        <a:t> </a:t>
                      </a:r>
                    </a:p>
                    <a:p>
                      <a:pPr algn="ctr">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 </a:t>
                      </a:r>
                    </a:p>
                    <a:p>
                      <a:pPr algn="ctr">
                        <a:spcAft>
                          <a:spcPts val="0"/>
                        </a:spcAft>
                        <a:tabLst>
                          <a:tab pos="269875" algn="l"/>
                        </a:tabLst>
                      </a:pPr>
                      <a:r>
                        <a:rPr lang="pl-PL" sz="1200">
                          <a:effectLst/>
                        </a:rPr>
                        <a:t> </a:t>
                      </a:r>
                    </a:p>
                    <a:p>
                      <a:pPr algn="ctr">
                        <a:spcAft>
                          <a:spcPts val="0"/>
                        </a:spcAft>
                        <a:tabLst>
                          <a:tab pos="269875" algn="l"/>
                        </a:tabLst>
                      </a:pPr>
                      <a:r>
                        <a:rPr lang="pl-PL" sz="1200">
                          <a:effectLst/>
                        </a:rPr>
                        <a:t>7 - 10</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a:effectLst/>
                        </a:rPr>
                        <a:t> </a:t>
                      </a:r>
                    </a:p>
                    <a:p>
                      <a:pPr algn="ctr">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70 - 90</a:t>
                      </a:r>
                    </a:p>
                    <a:p>
                      <a:pPr algn="ctr">
                        <a:spcAft>
                          <a:spcPts val="0"/>
                        </a:spcAft>
                        <a:tabLst>
                          <a:tab pos="269875" algn="l"/>
                        </a:tabLst>
                      </a:pPr>
                      <a:r>
                        <a:rPr lang="pl-PL" sz="1200">
                          <a:effectLst/>
                        </a:rPr>
                        <a:t>85 - 95</a:t>
                      </a:r>
                    </a:p>
                    <a:p>
                      <a:pPr algn="ctr">
                        <a:spcAft>
                          <a:spcPts val="0"/>
                        </a:spcAft>
                        <a:tabLst>
                          <a:tab pos="269875" algn="l"/>
                        </a:tabLst>
                      </a:pPr>
                      <a:r>
                        <a:rPr lang="pl-PL" sz="1200">
                          <a:effectLst/>
                        </a:rPr>
                        <a:t>10 - 15</a:t>
                      </a:r>
                    </a:p>
                    <a:p>
                      <a:pPr algn="ctr">
                        <a:spcAft>
                          <a:spcPts val="0"/>
                        </a:spcAft>
                        <a:tabLst>
                          <a:tab pos="269875" algn="l"/>
                        </a:tabLst>
                      </a:pPr>
                      <a:r>
                        <a:rPr lang="pl-PL" sz="1200">
                          <a:effectLst/>
                        </a:rPr>
                        <a:t>4 - 5</a:t>
                      </a:r>
                      <a:endParaRPr lang="pl-PL" sz="1200">
                        <a:effectLst/>
                        <a:latin typeface="Times New Roman" panose="02020603050405020304" pitchFamily="18" charset="0"/>
                        <a:ea typeface="ZapfDingbats"/>
                      </a:endParaRPr>
                    </a:p>
                  </a:txBody>
                  <a:tcPr marL="34266" marR="34266" marT="0" marB="0"/>
                </a:tc>
              </a:tr>
              <a:tr h="734547">
                <a:tc>
                  <a:txBody>
                    <a:bodyPr/>
                    <a:lstStyle/>
                    <a:p>
                      <a:pPr marL="136525" indent="-136525" algn="just">
                        <a:spcBef>
                          <a:spcPts val="300"/>
                        </a:spcBef>
                        <a:spcAft>
                          <a:spcPts val="0"/>
                        </a:spcAft>
                        <a:tabLst>
                          <a:tab pos="269875" algn="l"/>
                          <a:tab pos="135255" algn="l"/>
                        </a:tabLst>
                      </a:pPr>
                      <a:r>
                        <a:rPr lang="pl-PL" sz="1200" dirty="0">
                          <a:effectLst/>
                        </a:rPr>
                        <a:t>2. Obieg chłodzenia tłoków wodą:</a:t>
                      </a:r>
                    </a:p>
                    <a:p>
                      <a:pPr algn="just">
                        <a:spcBef>
                          <a:spcPts val="200"/>
                        </a:spcBef>
                        <a:spcAft>
                          <a:spcPts val="0"/>
                        </a:spcAft>
                        <a:tabLst>
                          <a:tab pos="269875" algn="l"/>
                        </a:tabLst>
                      </a:pPr>
                      <a:r>
                        <a:rPr lang="pl-PL" sz="1200" dirty="0">
                          <a:effectLst/>
                        </a:rPr>
                        <a:t>- różnica temperatur obiegu            [</a:t>
                      </a:r>
                      <a:r>
                        <a:rPr lang="pl-PL" sz="1200" baseline="30000" dirty="0" err="1">
                          <a:effectLst/>
                        </a:rPr>
                        <a:t>o</a:t>
                      </a:r>
                      <a:r>
                        <a:rPr lang="pl-PL" sz="1200" dirty="0" err="1">
                          <a:effectLst/>
                        </a:rPr>
                        <a:t>C</a:t>
                      </a:r>
                      <a:r>
                        <a:rPr lang="pl-PL" sz="1200" dirty="0">
                          <a:effectLst/>
                        </a:rPr>
                        <a:t>]</a:t>
                      </a:r>
                    </a:p>
                    <a:p>
                      <a:pPr algn="just">
                        <a:spcAft>
                          <a:spcPts val="0"/>
                        </a:spcAft>
                        <a:tabLst>
                          <a:tab pos="269875" algn="l"/>
                        </a:tabLst>
                      </a:pPr>
                      <a:r>
                        <a:rPr lang="pl-PL" sz="1200" dirty="0">
                          <a:effectLst/>
                        </a:rPr>
                        <a:t>- temperatura przed silnikiem        </a:t>
                      </a:r>
                      <a:r>
                        <a:rPr lang="pl-PL" sz="1200" baseline="30000" dirty="0">
                          <a:effectLst/>
                        </a:rPr>
                        <a:t>  </a:t>
                      </a:r>
                      <a:r>
                        <a:rPr lang="pl-PL" sz="1200" dirty="0">
                          <a:effectLst/>
                        </a:rPr>
                        <a:t>[</a:t>
                      </a:r>
                      <a:r>
                        <a:rPr lang="pl-PL" sz="1200" baseline="30000" dirty="0" err="1">
                          <a:effectLst/>
                        </a:rPr>
                        <a:t>o</a:t>
                      </a:r>
                      <a:r>
                        <a:rPr lang="pl-PL" sz="1200" dirty="0" err="1">
                          <a:effectLst/>
                        </a:rPr>
                        <a:t>C</a:t>
                      </a:r>
                      <a:r>
                        <a:rPr lang="pl-PL" sz="1200" dirty="0">
                          <a:effectLst/>
                        </a:rPr>
                        <a:t>]</a:t>
                      </a:r>
                    </a:p>
                    <a:p>
                      <a:pPr algn="just">
                        <a:spcAft>
                          <a:spcPts val="0"/>
                        </a:spcAft>
                        <a:tabLst>
                          <a:tab pos="269875" algn="l"/>
                        </a:tabLst>
                      </a:pPr>
                      <a:r>
                        <a:rPr lang="pl-PL" sz="1200" dirty="0">
                          <a:effectLst/>
                        </a:rPr>
                        <a:t>- temperatura za silnikiem               [</a:t>
                      </a:r>
                      <a:r>
                        <a:rPr lang="pl-PL" sz="1200" baseline="30000" dirty="0" err="1">
                          <a:effectLst/>
                        </a:rPr>
                        <a:t>o</a:t>
                      </a:r>
                      <a:r>
                        <a:rPr lang="pl-PL" sz="1200" dirty="0" err="1">
                          <a:effectLst/>
                        </a:rPr>
                        <a:t>C</a:t>
                      </a:r>
                      <a:r>
                        <a:rPr lang="pl-PL" sz="1200" dirty="0">
                          <a:effectLst/>
                        </a:rPr>
                        <a:t>]</a:t>
                      </a:r>
                    </a:p>
                    <a:p>
                      <a:pPr algn="just" fontAlgn="auto" hangingPunct="1">
                        <a:spcAft>
                          <a:spcPts val="200"/>
                        </a:spcAft>
                        <a:tabLst>
                          <a:tab pos="269875" algn="l"/>
                        </a:tabLst>
                      </a:pPr>
                      <a:r>
                        <a:rPr lang="pl-PL" sz="1200" dirty="0">
                          <a:effectLst/>
                        </a:rPr>
                        <a:t>- ciśnienie obiegu                            [bar]</a:t>
                      </a:r>
                      <a:endParaRPr lang="pl-PL" sz="1200" dirty="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45 - 52</a:t>
                      </a:r>
                    </a:p>
                    <a:p>
                      <a:pPr algn="ctr">
                        <a:spcAft>
                          <a:spcPts val="0"/>
                        </a:spcAft>
                        <a:tabLst>
                          <a:tab pos="269875" algn="l"/>
                        </a:tabLst>
                      </a:pPr>
                      <a:r>
                        <a:rPr lang="pl-PL" sz="1200">
                          <a:effectLst/>
                        </a:rPr>
                        <a:t>55 - 62</a:t>
                      </a:r>
                    </a:p>
                    <a:p>
                      <a:pPr algn="ctr">
                        <a:spcAft>
                          <a:spcPts val="0"/>
                        </a:spcAft>
                        <a:tabLst>
                          <a:tab pos="269875" algn="l"/>
                        </a:tabLst>
                      </a:pPr>
                      <a:r>
                        <a:rPr lang="pl-PL" sz="1200">
                          <a:effectLst/>
                        </a:rPr>
                        <a:t>  7 - 10</a:t>
                      </a:r>
                    </a:p>
                    <a:p>
                      <a:pPr algn="ctr">
                        <a:spcAft>
                          <a:spcPts val="0"/>
                        </a:spcAft>
                        <a:tabLst>
                          <a:tab pos="269875" algn="l"/>
                        </a:tabLst>
                      </a:pPr>
                      <a:r>
                        <a:rPr lang="pl-PL" sz="1200">
                          <a:effectLst/>
                        </a:rPr>
                        <a:t>3,5 - 5</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 </a:t>
                      </a:r>
                    </a:p>
                    <a:p>
                      <a:pPr algn="ctr">
                        <a:spcAft>
                          <a:spcPts val="0"/>
                        </a:spcAft>
                        <a:tabLst>
                          <a:tab pos="269875" algn="l"/>
                        </a:tabLst>
                      </a:pPr>
                      <a:r>
                        <a:rPr lang="pl-PL" sz="1200">
                          <a:effectLst/>
                        </a:rPr>
                        <a:t>-</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 </a:t>
                      </a:r>
                    </a:p>
                    <a:p>
                      <a:pPr algn="ctr">
                        <a:spcAft>
                          <a:spcPts val="0"/>
                        </a:spcAft>
                        <a:tabLst>
                          <a:tab pos="269875" algn="l"/>
                        </a:tabLst>
                      </a:pPr>
                      <a:r>
                        <a:rPr lang="pl-PL" sz="1200">
                          <a:effectLst/>
                        </a:rPr>
                        <a:t>-</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 </a:t>
                      </a:r>
                    </a:p>
                    <a:p>
                      <a:pPr algn="ctr">
                        <a:spcAft>
                          <a:spcPts val="0"/>
                        </a:spcAft>
                        <a:tabLst>
                          <a:tab pos="269875" algn="l"/>
                        </a:tabLst>
                      </a:pPr>
                      <a:r>
                        <a:rPr lang="pl-PL" sz="1200">
                          <a:effectLst/>
                        </a:rPr>
                        <a:t>-</a:t>
                      </a:r>
                      <a:endParaRPr lang="pl-PL" sz="1200">
                        <a:effectLst/>
                        <a:latin typeface="Times New Roman" panose="02020603050405020304" pitchFamily="18" charset="0"/>
                        <a:ea typeface="ZapfDingbats"/>
                      </a:endParaRPr>
                    </a:p>
                  </a:txBody>
                  <a:tcPr marL="34266" marR="34266" marT="0" marB="0"/>
                </a:tc>
              </a:tr>
              <a:tr h="734547">
                <a:tc>
                  <a:txBody>
                    <a:bodyPr/>
                    <a:lstStyle/>
                    <a:p>
                      <a:pPr marL="136525" indent="-136525" algn="just">
                        <a:spcBef>
                          <a:spcPts val="300"/>
                        </a:spcBef>
                        <a:spcAft>
                          <a:spcPts val="0"/>
                        </a:spcAft>
                        <a:tabLst>
                          <a:tab pos="269875" algn="l"/>
                        </a:tabLst>
                      </a:pPr>
                      <a:r>
                        <a:rPr lang="pl-PL" sz="1200" dirty="0">
                          <a:effectLst/>
                        </a:rPr>
                        <a:t>3. Obieg chłodzenia tłoków olejem:</a:t>
                      </a:r>
                    </a:p>
                    <a:p>
                      <a:pPr algn="just">
                        <a:spcBef>
                          <a:spcPts val="200"/>
                        </a:spcBef>
                        <a:spcAft>
                          <a:spcPts val="0"/>
                        </a:spcAft>
                        <a:tabLst>
                          <a:tab pos="269875" algn="l"/>
                        </a:tabLst>
                      </a:pPr>
                      <a:r>
                        <a:rPr lang="pl-PL" sz="1200" dirty="0">
                          <a:effectLst/>
                        </a:rPr>
                        <a:t>- temperatura przed chłodnicą        [</a:t>
                      </a:r>
                      <a:r>
                        <a:rPr lang="pl-PL" sz="1200" baseline="30000" dirty="0" err="1">
                          <a:effectLst/>
                        </a:rPr>
                        <a:t>o</a:t>
                      </a:r>
                      <a:r>
                        <a:rPr lang="pl-PL" sz="1200" dirty="0" err="1">
                          <a:effectLst/>
                        </a:rPr>
                        <a:t>C</a:t>
                      </a:r>
                      <a:r>
                        <a:rPr lang="pl-PL" sz="1200" dirty="0">
                          <a:effectLst/>
                        </a:rPr>
                        <a:t>]</a:t>
                      </a:r>
                    </a:p>
                    <a:p>
                      <a:pPr algn="just">
                        <a:spcAft>
                          <a:spcPts val="0"/>
                        </a:spcAft>
                        <a:tabLst>
                          <a:tab pos="269875" algn="l"/>
                        </a:tabLst>
                      </a:pPr>
                      <a:r>
                        <a:rPr lang="pl-PL" sz="1200" dirty="0">
                          <a:effectLst/>
                        </a:rPr>
                        <a:t>- temperatura za chłodnicą            </a:t>
                      </a:r>
                      <a:r>
                        <a:rPr lang="pl-PL" sz="1200" baseline="30000" dirty="0">
                          <a:effectLst/>
                        </a:rPr>
                        <a:t>  </a:t>
                      </a:r>
                      <a:r>
                        <a:rPr lang="pl-PL" sz="1200" dirty="0">
                          <a:effectLst/>
                        </a:rPr>
                        <a:t>[</a:t>
                      </a:r>
                      <a:r>
                        <a:rPr lang="pl-PL" sz="1200" baseline="30000" dirty="0" err="1">
                          <a:effectLst/>
                        </a:rPr>
                        <a:t>o</a:t>
                      </a:r>
                      <a:r>
                        <a:rPr lang="pl-PL" sz="1200" dirty="0" err="1">
                          <a:effectLst/>
                        </a:rPr>
                        <a:t>C</a:t>
                      </a:r>
                      <a:r>
                        <a:rPr lang="pl-PL" sz="1200" dirty="0">
                          <a:effectLst/>
                        </a:rPr>
                        <a:t>]</a:t>
                      </a:r>
                    </a:p>
                    <a:p>
                      <a:pPr algn="just">
                        <a:spcAft>
                          <a:spcPts val="0"/>
                        </a:spcAft>
                        <a:tabLst>
                          <a:tab pos="269875" algn="l"/>
                        </a:tabLst>
                      </a:pPr>
                      <a:r>
                        <a:rPr lang="pl-PL" sz="1200" dirty="0">
                          <a:effectLst/>
                        </a:rPr>
                        <a:t>- różnica temperatur obiegu            [</a:t>
                      </a:r>
                      <a:r>
                        <a:rPr lang="pl-PL" sz="1200" baseline="30000" dirty="0" err="1">
                          <a:effectLst/>
                        </a:rPr>
                        <a:t>o</a:t>
                      </a:r>
                      <a:r>
                        <a:rPr lang="pl-PL" sz="1200" dirty="0" err="1">
                          <a:effectLst/>
                        </a:rPr>
                        <a:t>C</a:t>
                      </a:r>
                      <a:r>
                        <a:rPr lang="pl-PL" sz="1200" dirty="0">
                          <a:effectLst/>
                        </a:rPr>
                        <a:t>]</a:t>
                      </a:r>
                    </a:p>
                    <a:p>
                      <a:pPr algn="just" fontAlgn="auto" hangingPunct="1">
                        <a:spcAft>
                          <a:spcPts val="300"/>
                        </a:spcAft>
                        <a:tabLst>
                          <a:tab pos="269875" algn="l"/>
                        </a:tabLst>
                      </a:pPr>
                      <a:r>
                        <a:rPr lang="pl-PL" sz="1200" dirty="0">
                          <a:effectLst/>
                        </a:rPr>
                        <a:t>- ciśnienie obiegu                            [bar]</a:t>
                      </a:r>
                      <a:endParaRPr lang="pl-PL" sz="1200" dirty="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42 - 45</a:t>
                      </a:r>
                    </a:p>
                    <a:p>
                      <a:pPr algn="ctr">
                        <a:spcAft>
                          <a:spcPts val="0"/>
                        </a:spcAft>
                        <a:tabLst>
                          <a:tab pos="269875" algn="l"/>
                        </a:tabLst>
                      </a:pPr>
                      <a:r>
                        <a:rPr lang="pl-PL" sz="1200">
                          <a:effectLst/>
                        </a:rPr>
                        <a:t>50 - 55</a:t>
                      </a:r>
                    </a:p>
                    <a:p>
                      <a:pPr algn="ctr">
                        <a:spcAft>
                          <a:spcPts val="0"/>
                        </a:spcAft>
                        <a:tabLst>
                          <a:tab pos="269875" algn="l"/>
                        </a:tabLst>
                      </a:pPr>
                      <a:r>
                        <a:rPr lang="pl-PL" sz="1200">
                          <a:effectLst/>
                        </a:rPr>
                        <a:t>7 - 8</a:t>
                      </a:r>
                    </a:p>
                    <a:p>
                      <a:pPr algn="ctr">
                        <a:spcAft>
                          <a:spcPts val="0"/>
                        </a:spcAft>
                        <a:tabLst>
                          <a:tab pos="269875" algn="l"/>
                        </a:tabLst>
                      </a:pPr>
                      <a:r>
                        <a:rPr lang="pl-PL" sz="1200">
                          <a:effectLst/>
                        </a:rPr>
                        <a:t>3,4 - 3,8</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40 - 50</a:t>
                      </a:r>
                    </a:p>
                    <a:p>
                      <a:pPr algn="ctr">
                        <a:spcAft>
                          <a:spcPts val="0"/>
                        </a:spcAft>
                        <a:tabLst>
                          <a:tab pos="269875" algn="l"/>
                        </a:tabLst>
                      </a:pPr>
                      <a:r>
                        <a:rPr lang="pl-PL" sz="1200">
                          <a:effectLst/>
                        </a:rPr>
                        <a:t>70 - 75</a:t>
                      </a:r>
                    </a:p>
                    <a:p>
                      <a:pPr algn="ctr">
                        <a:spcAft>
                          <a:spcPts val="0"/>
                        </a:spcAft>
                        <a:tabLst>
                          <a:tab pos="269875" algn="l"/>
                        </a:tabLst>
                      </a:pPr>
                      <a:r>
                        <a:rPr lang="pl-PL" sz="1200">
                          <a:effectLst/>
                        </a:rPr>
                        <a:t>30</a:t>
                      </a:r>
                    </a:p>
                    <a:p>
                      <a:pPr algn="ctr">
                        <a:spcAft>
                          <a:spcPts val="0"/>
                        </a:spcAft>
                        <a:tabLst>
                          <a:tab pos="269875" algn="l"/>
                        </a:tabLst>
                      </a:pPr>
                      <a:r>
                        <a:rPr lang="pl-PL" sz="1200">
                          <a:effectLst/>
                        </a:rPr>
                        <a:t>3,4 - 4,2</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 </a:t>
                      </a:r>
                    </a:p>
                    <a:p>
                      <a:pPr algn="ctr">
                        <a:spcAft>
                          <a:spcPts val="0"/>
                        </a:spcAft>
                        <a:tabLst>
                          <a:tab pos="269875" algn="l"/>
                        </a:tabLst>
                      </a:pPr>
                      <a:r>
                        <a:rPr lang="pl-PL" sz="1200">
                          <a:effectLst/>
                        </a:rPr>
                        <a:t>-</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dirty="0">
                          <a:effectLst/>
                        </a:rPr>
                        <a:t> </a:t>
                      </a:r>
                    </a:p>
                    <a:p>
                      <a:pPr algn="ctr">
                        <a:spcBef>
                          <a:spcPts val="200"/>
                        </a:spcBef>
                        <a:spcAft>
                          <a:spcPts val="0"/>
                        </a:spcAft>
                        <a:tabLst>
                          <a:tab pos="269875" algn="l"/>
                        </a:tabLst>
                      </a:pPr>
                      <a:r>
                        <a:rPr lang="pl-PL" sz="1200" dirty="0">
                          <a:effectLst/>
                        </a:rPr>
                        <a:t>50 - 60</a:t>
                      </a:r>
                    </a:p>
                    <a:p>
                      <a:pPr algn="ctr">
                        <a:spcAft>
                          <a:spcPts val="0"/>
                        </a:spcAft>
                        <a:tabLst>
                          <a:tab pos="269875" algn="l"/>
                        </a:tabLst>
                      </a:pPr>
                      <a:r>
                        <a:rPr lang="pl-PL" sz="1200" dirty="0">
                          <a:effectLst/>
                        </a:rPr>
                        <a:t>70 - 75</a:t>
                      </a:r>
                    </a:p>
                    <a:p>
                      <a:pPr algn="ctr">
                        <a:spcAft>
                          <a:spcPts val="0"/>
                        </a:spcAft>
                        <a:tabLst>
                          <a:tab pos="269875" algn="l"/>
                        </a:tabLst>
                      </a:pPr>
                      <a:r>
                        <a:rPr lang="pl-PL" sz="1200" dirty="0">
                          <a:effectLst/>
                        </a:rPr>
                        <a:t>20</a:t>
                      </a:r>
                    </a:p>
                    <a:p>
                      <a:pPr algn="ctr">
                        <a:spcAft>
                          <a:spcPts val="0"/>
                        </a:spcAft>
                        <a:tabLst>
                          <a:tab pos="269875" algn="l"/>
                        </a:tabLst>
                      </a:pPr>
                      <a:r>
                        <a:rPr lang="pl-PL" sz="1200" dirty="0">
                          <a:effectLst/>
                        </a:rPr>
                        <a:t>4 - 7</a:t>
                      </a:r>
                      <a:endParaRPr lang="pl-PL" sz="1200" dirty="0">
                        <a:effectLst/>
                        <a:latin typeface="Times New Roman" panose="02020603050405020304" pitchFamily="18" charset="0"/>
                        <a:ea typeface="ZapfDingbats"/>
                      </a:endParaRPr>
                    </a:p>
                  </a:txBody>
                  <a:tcPr marL="34266" marR="34266" marT="0" marB="0"/>
                </a:tc>
              </a:tr>
              <a:tr h="734547">
                <a:tc>
                  <a:txBody>
                    <a:bodyPr/>
                    <a:lstStyle/>
                    <a:p>
                      <a:pPr marL="136525" indent="-136525" algn="just">
                        <a:spcBef>
                          <a:spcPts val="300"/>
                        </a:spcBef>
                        <a:spcAft>
                          <a:spcPts val="0"/>
                        </a:spcAft>
                        <a:tabLst>
                          <a:tab pos="269875" algn="l"/>
                        </a:tabLst>
                      </a:pPr>
                      <a:r>
                        <a:rPr lang="pl-PL" sz="1200" dirty="0">
                          <a:effectLst/>
                        </a:rPr>
                        <a:t>4. Obieg chłodzenia wtryskiwaczy:</a:t>
                      </a:r>
                    </a:p>
                    <a:p>
                      <a:pPr algn="just">
                        <a:spcAft>
                          <a:spcPts val="0"/>
                        </a:spcAft>
                        <a:tabLst>
                          <a:tab pos="269875" algn="l"/>
                        </a:tabLst>
                      </a:pPr>
                      <a:r>
                        <a:rPr lang="pl-PL" sz="1200" dirty="0">
                          <a:effectLst/>
                        </a:rPr>
                        <a:t>- wodą</a:t>
                      </a:r>
                    </a:p>
                    <a:p>
                      <a:pPr algn="just">
                        <a:spcAft>
                          <a:spcPts val="0"/>
                        </a:spcAft>
                        <a:tabLst>
                          <a:tab pos="269875" algn="l"/>
                        </a:tabLst>
                      </a:pPr>
                      <a:r>
                        <a:rPr lang="pl-PL" sz="1200" dirty="0">
                          <a:effectLst/>
                        </a:rPr>
                        <a:t>  temperatura wody na dolocie      </a:t>
                      </a:r>
                      <a:r>
                        <a:rPr lang="pl-PL" sz="1200" spc="150" dirty="0">
                          <a:effectLst/>
                        </a:rPr>
                        <a:t> </a:t>
                      </a:r>
                      <a:r>
                        <a:rPr lang="pl-PL" sz="1200" dirty="0">
                          <a:effectLst/>
                        </a:rPr>
                        <a:t>[</a:t>
                      </a:r>
                      <a:r>
                        <a:rPr lang="pl-PL" sz="1200" baseline="30000" dirty="0" err="1">
                          <a:effectLst/>
                        </a:rPr>
                        <a:t>o</a:t>
                      </a:r>
                      <a:r>
                        <a:rPr lang="pl-PL" sz="1200" dirty="0" err="1">
                          <a:effectLst/>
                        </a:rPr>
                        <a:t>C</a:t>
                      </a:r>
                      <a:r>
                        <a:rPr lang="pl-PL" sz="1200" dirty="0">
                          <a:effectLst/>
                        </a:rPr>
                        <a:t>]</a:t>
                      </a:r>
                    </a:p>
                    <a:p>
                      <a:pPr algn="just">
                        <a:spcAft>
                          <a:spcPts val="0"/>
                        </a:spcAft>
                        <a:tabLst>
                          <a:tab pos="269875" algn="l"/>
                        </a:tabLst>
                      </a:pPr>
                      <a:r>
                        <a:rPr lang="pl-PL" sz="1200" dirty="0">
                          <a:effectLst/>
                        </a:rPr>
                        <a:t>  różnica temperatur obiegu            [</a:t>
                      </a:r>
                      <a:r>
                        <a:rPr lang="pl-PL" sz="1200" baseline="30000" dirty="0" err="1">
                          <a:effectLst/>
                        </a:rPr>
                        <a:t>o</a:t>
                      </a:r>
                      <a:r>
                        <a:rPr lang="pl-PL" sz="1200" dirty="0" err="1">
                          <a:effectLst/>
                        </a:rPr>
                        <a:t>C</a:t>
                      </a:r>
                      <a:r>
                        <a:rPr lang="pl-PL" sz="1200" dirty="0">
                          <a:effectLst/>
                        </a:rPr>
                        <a:t>]</a:t>
                      </a:r>
                    </a:p>
                    <a:p>
                      <a:pPr algn="just" fontAlgn="auto" hangingPunct="1">
                        <a:spcAft>
                          <a:spcPts val="300"/>
                        </a:spcAft>
                        <a:tabLst>
                          <a:tab pos="269875" algn="l"/>
                        </a:tabLst>
                      </a:pPr>
                      <a:r>
                        <a:rPr lang="pl-PL" sz="1200" dirty="0">
                          <a:effectLst/>
                        </a:rPr>
                        <a:t>  ciśnienie  obiegu                           [bar]</a:t>
                      </a:r>
                      <a:endParaRPr lang="pl-PL" sz="1200" dirty="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 </a:t>
                      </a:r>
                    </a:p>
                    <a:p>
                      <a:pPr algn="ctr">
                        <a:spcAft>
                          <a:spcPts val="0"/>
                        </a:spcAft>
                        <a:tabLst>
                          <a:tab pos="269875" algn="l"/>
                        </a:tabLst>
                      </a:pPr>
                      <a:r>
                        <a:rPr lang="pl-PL" sz="1200">
                          <a:effectLst/>
                        </a:rPr>
                        <a:t>80</a:t>
                      </a:r>
                    </a:p>
                    <a:p>
                      <a:pPr algn="ctr">
                        <a:spcAft>
                          <a:spcPts val="0"/>
                        </a:spcAft>
                        <a:tabLst>
                          <a:tab pos="269875" algn="l"/>
                        </a:tabLst>
                      </a:pPr>
                      <a:r>
                        <a:rPr lang="pl-PL" sz="1200">
                          <a:effectLst/>
                        </a:rPr>
                        <a:t>1 - 1,5</a:t>
                      </a:r>
                    </a:p>
                    <a:p>
                      <a:pPr algn="ctr">
                        <a:spcAft>
                          <a:spcPts val="0"/>
                        </a:spcAft>
                        <a:tabLst>
                          <a:tab pos="269875" algn="l"/>
                        </a:tabLst>
                      </a:pPr>
                      <a:r>
                        <a:rPr lang="pl-PL" sz="1200">
                          <a:effectLst/>
                        </a:rPr>
                        <a:t>2,5 - 5</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 </a:t>
                      </a:r>
                    </a:p>
                    <a:p>
                      <a:pPr algn="ctr">
                        <a:spcAft>
                          <a:spcPts val="0"/>
                        </a:spcAft>
                        <a:tabLst>
                          <a:tab pos="269875" algn="l"/>
                        </a:tabLst>
                      </a:pPr>
                      <a:r>
                        <a:rPr lang="pl-PL" sz="1200">
                          <a:effectLst/>
                        </a:rPr>
                        <a:t>75</a:t>
                      </a:r>
                    </a:p>
                    <a:p>
                      <a:pPr algn="ctr">
                        <a:spcAft>
                          <a:spcPts val="0"/>
                        </a:spcAft>
                        <a:tabLst>
                          <a:tab pos="269875" algn="l"/>
                        </a:tabLst>
                      </a:pPr>
                      <a:r>
                        <a:rPr lang="pl-PL" sz="1200">
                          <a:effectLst/>
                        </a:rPr>
                        <a:t>10</a:t>
                      </a:r>
                    </a:p>
                    <a:p>
                      <a:pPr algn="ctr">
                        <a:spcAft>
                          <a:spcPts val="0"/>
                        </a:spcAft>
                        <a:tabLst>
                          <a:tab pos="269875" algn="l"/>
                        </a:tabLst>
                      </a:pPr>
                      <a:r>
                        <a:rPr lang="pl-PL" sz="1200">
                          <a:effectLst/>
                        </a:rPr>
                        <a:t>2,5</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 </a:t>
                      </a:r>
                    </a:p>
                    <a:p>
                      <a:pPr algn="ctr">
                        <a:spcAft>
                          <a:spcPts val="0"/>
                        </a:spcAft>
                        <a:tabLst>
                          <a:tab pos="269875" algn="l"/>
                        </a:tabLst>
                      </a:pPr>
                      <a:r>
                        <a:rPr lang="pl-PL" sz="1200">
                          <a:effectLst/>
                        </a:rPr>
                        <a:t>-</a:t>
                      </a:r>
                    </a:p>
                    <a:p>
                      <a:pPr algn="ctr">
                        <a:spcAft>
                          <a:spcPts val="0"/>
                        </a:spcAft>
                        <a:tabLst>
                          <a:tab pos="269875" algn="l"/>
                        </a:tabLst>
                      </a:pPr>
                      <a:r>
                        <a:rPr lang="pl-PL" sz="1200">
                          <a:effectLst/>
                        </a:rPr>
                        <a:t> </a:t>
                      </a:r>
                    </a:p>
                    <a:p>
                      <a:pPr algn="ctr">
                        <a:spcAft>
                          <a:spcPts val="0"/>
                        </a:spcAft>
                        <a:tabLst>
                          <a:tab pos="269875" algn="l"/>
                        </a:tabLst>
                      </a:pPr>
                      <a:r>
                        <a:rPr lang="pl-PL" sz="1200">
                          <a:effectLst/>
                        </a:rPr>
                        <a:t> </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 </a:t>
                      </a:r>
                    </a:p>
                    <a:p>
                      <a:pPr algn="ctr">
                        <a:spcAft>
                          <a:spcPts val="0"/>
                        </a:spcAft>
                        <a:tabLst>
                          <a:tab pos="269875" algn="l"/>
                        </a:tabLst>
                      </a:pPr>
                      <a:r>
                        <a:rPr lang="pl-PL" sz="1200">
                          <a:effectLst/>
                        </a:rPr>
                        <a:t>60 - 70</a:t>
                      </a:r>
                    </a:p>
                    <a:p>
                      <a:pPr algn="ctr">
                        <a:spcAft>
                          <a:spcPts val="0"/>
                        </a:spcAft>
                        <a:tabLst>
                          <a:tab pos="269875" algn="l"/>
                        </a:tabLst>
                      </a:pPr>
                      <a:r>
                        <a:rPr lang="pl-PL" sz="1200">
                          <a:effectLst/>
                        </a:rPr>
                        <a:t>10</a:t>
                      </a:r>
                      <a:endParaRPr lang="pl-PL" sz="1200">
                        <a:effectLst/>
                        <a:latin typeface="Times New Roman" panose="02020603050405020304" pitchFamily="18" charset="0"/>
                        <a:ea typeface="ZapfDingbats"/>
                      </a:endParaRPr>
                    </a:p>
                  </a:txBody>
                  <a:tcPr marL="34266" marR="34266" marT="0" marB="0"/>
                </a:tc>
              </a:tr>
              <a:tr h="1059241">
                <a:tc>
                  <a:txBody>
                    <a:bodyPr/>
                    <a:lstStyle/>
                    <a:p>
                      <a:pPr marL="136525" indent="-136525" algn="just">
                        <a:spcBef>
                          <a:spcPts val="200"/>
                        </a:spcBef>
                        <a:spcAft>
                          <a:spcPts val="0"/>
                        </a:spcAft>
                        <a:tabLst>
                          <a:tab pos="269875" algn="l"/>
                        </a:tabLst>
                      </a:pPr>
                      <a:r>
                        <a:rPr lang="pl-PL" sz="1200" dirty="0">
                          <a:effectLst/>
                        </a:rPr>
                        <a:t>6. Obieg chłodzenia powietrza ładującego wodą  – niskotemperaturowy:</a:t>
                      </a:r>
                    </a:p>
                    <a:p>
                      <a:pPr marL="1576705" indent="-1576705" algn="just">
                        <a:spcBef>
                          <a:spcPts val="200"/>
                        </a:spcBef>
                        <a:spcAft>
                          <a:spcPts val="0"/>
                        </a:spcAft>
                        <a:tabLst>
                          <a:tab pos="269875" algn="l"/>
                          <a:tab pos="269875" algn="l"/>
                          <a:tab pos="1575435" algn="l"/>
                        </a:tabLst>
                      </a:pPr>
                      <a:r>
                        <a:rPr lang="pl-PL" sz="1200" dirty="0">
                          <a:effectLst/>
                        </a:rPr>
                        <a:t>- temperatura przed chłodnicą        [</a:t>
                      </a:r>
                      <a:r>
                        <a:rPr lang="pl-PL" sz="1200" baseline="30000" dirty="0" err="1">
                          <a:effectLst/>
                        </a:rPr>
                        <a:t>o</a:t>
                      </a:r>
                      <a:r>
                        <a:rPr lang="pl-PL" sz="1200" dirty="0" err="1">
                          <a:effectLst/>
                        </a:rPr>
                        <a:t>C</a:t>
                      </a:r>
                      <a:r>
                        <a:rPr lang="pl-PL" sz="1200" dirty="0">
                          <a:effectLst/>
                        </a:rPr>
                        <a:t>]</a:t>
                      </a:r>
                    </a:p>
                    <a:p>
                      <a:pPr marL="1576705" indent="-1576705" algn="just">
                        <a:spcAft>
                          <a:spcPts val="0"/>
                        </a:spcAft>
                        <a:tabLst>
                          <a:tab pos="269875" algn="l"/>
                          <a:tab pos="269875" algn="l"/>
                          <a:tab pos="1575435" algn="l"/>
                        </a:tabLst>
                      </a:pPr>
                      <a:r>
                        <a:rPr lang="pl-PL" sz="1200" dirty="0">
                          <a:effectLst/>
                        </a:rPr>
                        <a:t>- temperatura za chłodnicą             [</a:t>
                      </a:r>
                      <a:r>
                        <a:rPr lang="pl-PL" sz="1200" baseline="30000" dirty="0" err="1">
                          <a:effectLst/>
                        </a:rPr>
                        <a:t>o</a:t>
                      </a:r>
                      <a:r>
                        <a:rPr lang="pl-PL" sz="1200" dirty="0" err="1">
                          <a:effectLst/>
                        </a:rPr>
                        <a:t>C</a:t>
                      </a:r>
                      <a:r>
                        <a:rPr lang="pl-PL" sz="1200" dirty="0">
                          <a:effectLst/>
                        </a:rPr>
                        <a:t>]</a:t>
                      </a:r>
                    </a:p>
                    <a:p>
                      <a:pPr marL="1575435" indent="-1575435" algn="just">
                        <a:spcAft>
                          <a:spcPts val="0"/>
                        </a:spcAft>
                        <a:tabLst>
                          <a:tab pos="269875" algn="l"/>
                          <a:tab pos="269875" algn="l"/>
                          <a:tab pos="1575435" algn="l"/>
                        </a:tabLst>
                      </a:pPr>
                      <a:r>
                        <a:rPr lang="pl-PL" sz="1200" dirty="0">
                          <a:effectLst/>
                        </a:rPr>
                        <a:t>- różnica temperatur obiegu           [</a:t>
                      </a:r>
                      <a:r>
                        <a:rPr lang="pl-PL" sz="1200" baseline="30000" dirty="0" err="1">
                          <a:effectLst/>
                        </a:rPr>
                        <a:t>o</a:t>
                      </a:r>
                      <a:r>
                        <a:rPr lang="pl-PL" sz="1200" dirty="0" err="1">
                          <a:effectLst/>
                        </a:rPr>
                        <a:t>C</a:t>
                      </a:r>
                      <a:r>
                        <a:rPr lang="pl-PL" sz="1200" dirty="0">
                          <a:effectLst/>
                        </a:rPr>
                        <a:t>]</a:t>
                      </a:r>
                    </a:p>
                    <a:p>
                      <a:pPr marL="1575435" indent="-1575435" algn="just" fontAlgn="auto" hangingPunct="1">
                        <a:spcAft>
                          <a:spcPts val="300"/>
                        </a:spcAft>
                        <a:tabLst>
                          <a:tab pos="269875" algn="l"/>
                          <a:tab pos="269875" algn="l"/>
                          <a:tab pos="1575435" algn="l"/>
                        </a:tabLst>
                      </a:pPr>
                      <a:r>
                        <a:rPr lang="pl-PL" sz="1200" dirty="0">
                          <a:effectLst/>
                        </a:rPr>
                        <a:t>- ciśnienie obiegu                           [bar]</a:t>
                      </a:r>
                      <a:endParaRPr lang="pl-PL" sz="1200" dirty="0">
                        <a:effectLst/>
                        <a:latin typeface="Times New Roman" panose="02020603050405020304" pitchFamily="18" charset="0"/>
                        <a:ea typeface="ZapfDingbats"/>
                      </a:endParaRPr>
                    </a:p>
                  </a:txBody>
                  <a:tcPr marL="34266" marR="34266" marT="0" marB="0"/>
                </a:tc>
                <a:tc>
                  <a:txBody>
                    <a:bodyPr/>
                    <a:lstStyle/>
                    <a:p>
                      <a:pPr algn="ctr">
                        <a:spcBef>
                          <a:spcPts val="200"/>
                        </a:spcBef>
                        <a:spcAft>
                          <a:spcPts val="0"/>
                        </a:spcAft>
                        <a:tabLst>
                          <a:tab pos="269875" algn="l"/>
                        </a:tabLst>
                      </a:pPr>
                      <a:r>
                        <a:rPr lang="pl-PL" sz="1200">
                          <a:effectLst/>
                        </a:rPr>
                        <a:t> </a:t>
                      </a:r>
                    </a:p>
                    <a:p>
                      <a:pPr algn="ctr">
                        <a:spcAft>
                          <a:spcPts val="0"/>
                        </a:spcAft>
                        <a:tabLst>
                          <a:tab pos="269875" algn="l"/>
                        </a:tabLst>
                      </a:pPr>
                      <a:r>
                        <a:rPr lang="pl-PL" sz="1200">
                          <a:effectLst/>
                        </a:rPr>
                        <a:t> </a:t>
                      </a:r>
                    </a:p>
                    <a:p>
                      <a:pPr algn="ctr">
                        <a:spcBef>
                          <a:spcPts val="200"/>
                        </a:spcBef>
                        <a:spcAft>
                          <a:spcPts val="0"/>
                        </a:spcAft>
                        <a:tabLst>
                          <a:tab pos="269875" algn="l"/>
                        </a:tabLst>
                      </a:pPr>
                      <a:r>
                        <a:rPr lang="pl-PL" sz="1200">
                          <a:effectLst/>
                        </a:rPr>
                        <a:t>25</a:t>
                      </a:r>
                    </a:p>
                    <a:p>
                      <a:pPr algn="ctr">
                        <a:spcAft>
                          <a:spcPts val="0"/>
                        </a:spcAft>
                        <a:tabLst>
                          <a:tab pos="269875" algn="l"/>
                        </a:tabLst>
                      </a:pPr>
                      <a:r>
                        <a:rPr lang="pl-PL" sz="1200">
                          <a:effectLst/>
                        </a:rPr>
                        <a:t>45</a:t>
                      </a:r>
                    </a:p>
                    <a:p>
                      <a:pPr algn="ctr">
                        <a:spcAft>
                          <a:spcPts val="0"/>
                        </a:spcAft>
                        <a:tabLst>
                          <a:tab pos="269875" algn="l"/>
                        </a:tabLst>
                      </a:pPr>
                      <a:r>
                        <a:rPr lang="pl-PL" sz="1200">
                          <a:effectLst/>
                        </a:rPr>
                        <a:t>-</a:t>
                      </a:r>
                    </a:p>
                    <a:p>
                      <a:pPr algn="ctr">
                        <a:spcAft>
                          <a:spcPts val="0"/>
                        </a:spcAft>
                        <a:tabLst>
                          <a:tab pos="269875" algn="l"/>
                        </a:tabLst>
                      </a:pPr>
                      <a:r>
                        <a:rPr lang="pl-PL" sz="1200">
                          <a:effectLst/>
                        </a:rPr>
                        <a:t>3 - 4</a:t>
                      </a:r>
                      <a:endParaRPr lang="pl-PL" sz="1200">
                        <a:effectLst/>
                        <a:latin typeface="Times New Roman" panose="02020603050405020304" pitchFamily="18" charset="0"/>
                        <a:ea typeface="ZapfDingbats"/>
                      </a:endParaRPr>
                    </a:p>
                  </a:txBody>
                  <a:tcPr marL="34266" marR="34266" marT="0" marB="0"/>
                </a:tc>
                <a:tc>
                  <a:txBody>
                    <a:bodyPr/>
                    <a:lstStyle/>
                    <a:p>
                      <a:pPr algn="ctr">
                        <a:spcBef>
                          <a:spcPts val="200"/>
                        </a:spcBef>
                        <a:spcAft>
                          <a:spcPts val="0"/>
                        </a:spcAft>
                        <a:tabLst>
                          <a:tab pos="269875" algn="l"/>
                        </a:tabLst>
                      </a:pPr>
                      <a:r>
                        <a:rPr lang="pl-PL" sz="1200" dirty="0">
                          <a:effectLst/>
                        </a:rPr>
                        <a:t>  </a:t>
                      </a:r>
                    </a:p>
                    <a:p>
                      <a:pPr algn="ctr">
                        <a:spcBef>
                          <a:spcPts val="200"/>
                        </a:spcBef>
                        <a:spcAft>
                          <a:spcPts val="0"/>
                        </a:spcAft>
                        <a:tabLst>
                          <a:tab pos="269875" algn="l"/>
                        </a:tabLst>
                      </a:pPr>
                      <a:r>
                        <a:rPr lang="pl-PL" sz="1200" dirty="0">
                          <a:effectLst/>
                        </a:rPr>
                        <a:t>25 - 36</a:t>
                      </a:r>
                    </a:p>
                    <a:p>
                      <a:pPr algn="ctr">
                        <a:spcAft>
                          <a:spcPts val="0"/>
                        </a:spcAft>
                        <a:tabLst>
                          <a:tab pos="269875" algn="l"/>
                        </a:tabLst>
                      </a:pPr>
                      <a:r>
                        <a:rPr lang="pl-PL" sz="1200" dirty="0">
                          <a:effectLst/>
                        </a:rPr>
                        <a:t>45 - 58</a:t>
                      </a:r>
                    </a:p>
                    <a:p>
                      <a:pPr algn="ctr">
                        <a:spcAft>
                          <a:spcPts val="0"/>
                        </a:spcAft>
                        <a:tabLst>
                          <a:tab pos="269875" algn="l"/>
                        </a:tabLst>
                      </a:pPr>
                      <a:r>
                        <a:rPr lang="pl-PL" sz="1200" dirty="0">
                          <a:effectLst/>
                        </a:rPr>
                        <a:t>22</a:t>
                      </a:r>
                    </a:p>
                    <a:p>
                      <a:pPr algn="ctr">
                        <a:spcAft>
                          <a:spcPts val="0"/>
                        </a:spcAft>
                        <a:tabLst>
                          <a:tab pos="269875" algn="l"/>
                        </a:tabLst>
                      </a:pPr>
                      <a:r>
                        <a:rPr lang="pl-PL" sz="1200" dirty="0">
                          <a:effectLst/>
                        </a:rPr>
                        <a:t>2 - 4</a:t>
                      </a:r>
                      <a:endParaRPr lang="pl-PL" sz="1200" dirty="0">
                        <a:effectLst/>
                        <a:latin typeface="Times New Roman" panose="02020603050405020304" pitchFamily="18" charset="0"/>
                        <a:ea typeface="ZapfDingbats"/>
                      </a:endParaRPr>
                    </a:p>
                  </a:txBody>
                  <a:tcPr marL="34266" marR="34266" marT="0" marB="0"/>
                </a:tc>
                <a:tc>
                  <a:txBody>
                    <a:bodyPr/>
                    <a:lstStyle/>
                    <a:p>
                      <a:pPr algn="ctr">
                        <a:spcBef>
                          <a:spcPts val="200"/>
                        </a:spcBef>
                        <a:spcAft>
                          <a:spcPts val="0"/>
                        </a:spcAft>
                        <a:tabLst>
                          <a:tab pos="269875" algn="l"/>
                        </a:tabLst>
                      </a:pPr>
                      <a:r>
                        <a:rPr lang="pl-PL" sz="1200" dirty="0">
                          <a:effectLst/>
                        </a:rPr>
                        <a:t> </a:t>
                      </a:r>
                    </a:p>
                    <a:p>
                      <a:pPr algn="ctr">
                        <a:spcBef>
                          <a:spcPts val="200"/>
                        </a:spcBef>
                        <a:spcAft>
                          <a:spcPts val="0"/>
                        </a:spcAft>
                        <a:tabLst>
                          <a:tab pos="269875" algn="l"/>
                        </a:tabLst>
                      </a:pPr>
                      <a:r>
                        <a:rPr lang="pl-PL" sz="1200" dirty="0">
                          <a:effectLst/>
                        </a:rPr>
                        <a:t>25 - 32</a:t>
                      </a:r>
                    </a:p>
                    <a:p>
                      <a:pPr algn="ctr">
                        <a:spcAft>
                          <a:spcPts val="0"/>
                        </a:spcAft>
                        <a:tabLst>
                          <a:tab pos="269875" algn="l"/>
                        </a:tabLst>
                      </a:pPr>
                      <a:r>
                        <a:rPr lang="pl-PL" sz="1200" dirty="0">
                          <a:effectLst/>
                        </a:rPr>
                        <a:t>45</a:t>
                      </a:r>
                    </a:p>
                    <a:p>
                      <a:pPr algn="ctr">
                        <a:spcAft>
                          <a:spcPts val="0"/>
                        </a:spcAft>
                        <a:tabLst>
                          <a:tab pos="269875" algn="l"/>
                        </a:tabLst>
                      </a:pPr>
                      <a:r>
                        <a:rPr lang="pl-PL" sz="1200" dirty="0">
                          <a:effectLst/>
                        </a:rPr>
                        <a:t>20</a:t>
                      </a:r>
                    </a:p>
                    <a:p>
                      <a:pPr algn="ctr">
                        <a:spcAft>
                          <a:spcPts val="0"/>
                        </a:spcAft>
                        <a:tabLst>
                          <a:tab pos="269875" algn="l"/>
                        </a:tabLst>
                      </a:pPr>
                      <a:r>
                        <a:rPr lang="pl-PL" sz="1200" dirty="0">
                          <a:effectLst/>
                        </a:rPr>
                        <a:t>3,5</a:t>
                      </a:r>
                      <a:endParaRPr lang="pl-PL" sz="1200" dirty="0">
                        <a:effectLst/>
                        <a:latin typeface="Times New Roman" panose="02020603050405020304" pitchFamily="18" charset="0"/>
                        <a:ea typeface="ZapfDingbats"/>
                      </a:endParaRPr>
                    </a:p>
                  </a:txBody>
                  <a:tcPr marL="34266" marR="34266" marT="0" marB="0"/>
                </a:tc>
                <a:tc>
                  <a:txBody>
                    <a:bodyPr/>
                    <a:lstStyle/>
                    <a:p>
                      <a:pPr algn="ctr">
                        <a:spcBef>
                          <a:spcPts val="200"/>
                        </a:spcBef>
                        <a:spcAft>
                          <a:spcPts val="0"/>
                        </a:spcAft>
                        <a:tabLst>
                          <a:tab pos="269875" algn="l"/>
                        </a:tabLst>
                      </a:pPr>
                      <a:r>
                        <a:rPr lang="pl-PL" sz="1200" dirty="0">
                          <a:effectLst/>
                        </a:rPr>
                        <a:t>  </a:t>
                      </a:r>
                    </a:p>
                    <a:p>
                      <a:pPr algn="ctr">
                        <a:spcBef>
                          <a:spcPts val="200"/>
                        </a:spcBef>
                        <a:spcAft>
                          <a:spcPts val="0"/>
                        </a:spcAft>
                        <a:tabLst>
                          <a:tab pos="269875" algn="l"/>
                        </a:tabLst>
                      </a:pPr>
                      <a:r>
                        <a:rPr lang="pl-PL" sz="1200" dirty="0">
                          <a:effectLst/>
                        </a:rPr>
                        <a:t>25 - 30</a:t>
                      </a:r>
                    </a:p>
                    <a:p>
                      <a:pPr algn="ctr">
                        <a:spcAft>
                          <a:spcPts val="0"/>
                        </a:spcAft>
                        <a:tabLst>
                          <a:tab pos="269875" algn="l"/>
                        </a:tabLst>
                      </a:pPr>
                      <a:r>
                        <a:rPr lang="pl-PL" sz="1200" dirty="0">
                          <a:effectLst/>
                        </a:rPr>
                        <a:t>45</a:t>
                      </a:r>
                    </a:p>
                    <a:p>
                      <a:pPr algn="ctr">
                        <a:spcAft>
                          <a:spcPts val="0"/>
                        </a:spcAft>
                        <a:tabLst>
                          <a:tab pos="269875" algn="l"/>
                        </a:tabLst>
                      </a:pPr>
                      <a:r>
                        <a:rPr lang="pl-PL" sz="1200" dirty="0">
                          <a:effectLst/>
                        </a:rPr>
                        <a:t>10 - 15</a:t>
                      </a:r>
                    </a:p>
                    <a:p>
                      <a:pPr algn="ctr">
                        <a:spcAft>
                          <a:spcPts val="0"/>
                        </a:spcAft>
                        <a:tabLst>
                          <a:tab pos="269875" algn="l"/>
                        </a:tabLst>
                      </a:pPr>
                      <a:r>
                        <a:rPr lang="pl-PL" sz="1200" dirty="0">
                          <a:effectLst/>
                        </a:rPr>
                        <a:t>2,5 - 3,5</a:t>
                      </a:r>
                      <a:endParaRPr lang="pl-PL" sz="1200" dirty="0">
                        <a:effectLst/>
                        <a:latin typeface="Times New Roman" panose="02020603050405020304" pitchFamily="18" charset="0"/>
                        <a:ea typeface="ZapfDingbats"/>
                      </a:endParaRPr>
                    </a:p>
                  </a:txBody>
                  <a:tcPr marL="34266" marR="34266" marT="0" marB="0"/>
                </a:tc>
              </a:tr>
              <a:tr h="1059241">
                <a:tc>
                  <a:txBody>
                    <a:bodyPr/>
                    <a:lstStyle/>
                    <a:p>
                      <a:pPr marL="136525" indent="-136525" algn="just">
                        <a:spcBef>
                          <a:spcPts val="300"/>
                        </a:spcBef>
                        <a:spcAft>
                          <a:spcPts val="0"/>
                        </a:spcAft>
                        <a:tabLst>
                          <a:tab pos="269875" algn="l"/>
                        </a:tabLst>
                      </a:pPr>
                      <a:r>
                        <a:rPr lang="pl-PL" sz="1200" dirty="0">
                          <a:effectLst/>
                        </a:rPr>
                        <a:t>7. Obieg chłodzenia powietrza ładującego wodą – wysokotemperaturowy:</a:t>
                      </a:r>
                    </a:p>
                    <a:p>
                      <a:pPr algn="just">
                        <a:spcBef>
                          <a:spcPts val="200"/>
                        </a:spcBef>
                        <a:spcAft>
                          <a:spcPts val="0"/>
                        </a:spcAft>
                        <a:tabLst>
                          <a:tab pos="269875" algn="l"/>
                        </a:tabLst>
                      </a:pPr>
                      <a:r>
                        <a:rPr lang="pl-PL" sz="1200" dirty="0">
                          <a:effectLst/>
                        </a:rPr>
                        <a:t>- temperatura przed chłodnicą        [</a:t>
                      </a:r>
                      <a:r>
                        <a:rPr lang="pl-PL" sz="1200" baseline="30000" dirty="0" err="1">
                          <a:effectLst/>
                        </a:rPr>
                        <a:t>o</a:t>
                      </a:r>
                      <a:r>
                        <a:rPr lang="pl-PL" sz="1200" dirty="0" err="1">
                          <a:effectLst/>
                        </a:rPr>
                        <a:t>C</a:t>
                      </a:r>
                      <a:r>
                        <a:rPr lang="pl-PL" sz="1200" dirty="0">
                          <a:effectLst/>
                        </a:rPr>
                        <a:t>]</a:t>
                      </a:r>
                    </a:p>
                    <a:p>
                      <a:pPr algn="just">
                        <a:spcAft>
                          <a:spcPts val="0"/>
                        </a:spcAft>
                        <a:tabLst>
                          <a:tab pos="269875" algn="l"/>
                        </a:tabLst>
                      </a:pPr>
                      <a:r>
                        <a:rPr lang="pl-PL" sz="1200" dirty="0">
                          <a:effectLst/>
                        </a:rPr>
                        <a:t>- temperatura za chłodnicą             [</a:t>
                      </a:r>
                      <a:r>
                        <a:rPr lang="pl-PL" sz="1200" baseline="30000" dirty="0" err="1">
                          <a:effectLst/>
                        </a:rPr>
                        <a:t>o</a:t>
                      </a:r>
                      <a:r>
                        <a:rPr lang="pl-PL" sz="1200" dirty="0" err="1">
                          <a:effectLst/>
                        </a:rPr>
                        <a:t>C</a:t>
                      </a:r>
                      <a:r>
                        <a:rPr lang="pl-PL" sz="1200" dirty="0">
                          <a:effectLst/>
                        </a:rPr>
                        <a:t>]</a:t>
                      </a:r>
                    </a:p>
                    <a:p>
                      <a:pPr algn="just">
                        <a:spcAft>
                          <a:spcPts val="0"/>
                        </a:spcAft>
                        <a:tabLst>
                          <a:tab pos="269875" algn="l"/>
                        </a:tabLst>
                      </a:pPr>
                      <a:r>
                        <a:rPr lang="pl-PL" sz="1200" dirty="0">
                          <a:effectLst/>
                        </a:rPr>
                        <a:t>- różnica temperatur obiegu           [</a:t>
                      </a:r>
                      <a:r>
                        <a:rPr lang="pl-PL" sz="1200" baseline="30000" dirty="0" err="1">
                          <a:effectLst/>
                        </a:rPr>
                        <a:t>o</a:t>
                      </a:r>
                      <a:r>
                        <a:rPr lang="pl-PL" sz="1200" dirty="0" err="1">
                          <a:effectLst/>
                        </a:rPr>
                        <a:t>C</a:t>
                      </a:r>
                      <a:r>
                        <a:rPr lang="pl-PL" sz="1200" dirty="0">
                          <a:effectLst/>
                        </a:rPr>
                        <a:t>]</a:t>
                      </a:r>
                    </a:p>
                    <a:p>
                      <a:pPr algn="just" fontAlgn="auto" hangingPunct="1">
                        <a:spcAft>
                          <a:spcPts val="300"/>
                        </a:spcAft>
                        <a:tabLst>
                          <a:tab pos="269875" algn="l"/>
                        </a:tabLst>
                      </a:pPr>
                      <a:r>
                        <a:rPr lang="pl-PL" sz="1200" dirty="0">
                          <a:effectLst/>
                        </a:rPr>
                        <a:t>- ciśnienie obiegu                           [bar]</a:t>
                      </a:r>
                      <a:endParaRPr lang="pl-PL" sz="1200" dirty="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dirty="0">
                          <a:effectLst/>
                        </a:rPr>
                        <a:t> </a:t>
                      </a:r>
                    </a:p>
                    <a:p>
                      <a:pPr algn="ctr">
                        <a:spcAft>
                          <a:spcPts val="0"/>
                        </a:spcAft>
                        <a:tabLst>
                          <a:tab pos="269875" algn="l"/>
                        </a:tabLst>
                      </a:pPr>
                      <a:r>
                        <a:rPr lang="pl-PL" sz="1200" dirty="0">
                          <a:effectLst/>
                        </a:rPr>
                        <a:t> </a:t>
                      </a:r>
                    </a:p>
                    <a:p>
                      <a:pPr algn="just" fontAlgn="auto" hangingPunct="1">
                        <a:spcBef>
                          <a:spcPts val="200"/>
                        </a:spcBef>
                        <a:spcAft>
                          <a:spcPts val="0"/>
                        </a:spcAft>
                        <a:tabLst>
                          <a:tab pos="269875" algn="l"/>
                        </a:tabLst>
                      </a:pPr>
                      <a:r>
                        <a:rPr lang="pl-PL" sz="1200" dirty="0">
                          <a:effectLst/>
                        </a:rPr>
                        <a:t> </a:t>
                      </a:r>
                    </a:p>
                    <a:p>
                      <a:pPr algn="ctr">
                        <a:spcAft>
                          <a:spcPts val="0"/>
                        </a:spcAft>
                        <a:tabLst>
                          <a:tab pos="269875" algn="l"/>
                        </a:tabLst>
                      </a:pPr>
                      <a:r>
                        <a:rPr lang="pl-PL" sz="1200" dirty="0">
                          <a:effectLst/>
                        </a:rPr>
                        <a:t>-</a:t>
                      </a:r>
                      <a:endParaRPr lang="pl-PL" sz="1200" dirty="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dirty="0">
                          <a:effectLst/>
                        </a:rPr>
                        <a:t>  </a:t>
                      </a:r>
                    </a:p>
                    <a:p>
                      <a:pPr algn="ctr" fontAlgn="auto" hangingPunct="1">
                        <a:spcBef>
                          <a:spcPts val="200"/>
                        </a:spcBef>
                        <a:spcAft>
                          <a:spcPts val="0"/>
                        </a:spcAft>
                        <a:tabLst>
                          <a:tab pos="269875" algn="l"/>
                        </a:tabLst>
                      </a:pPr>
                      <a:r>
                        <a:rPr lang="pl-PL" sz="1200" dirty="0">
                          <a:effectLst/>
                        </a:rPr>
                        <a:t>60 - 80</a:t>
                      </a:r>
                    </a:p>
                    <a:p>
                      <a:pPr algn="ctr">
                        <a:spcAft>
                          <a:spcPts val="0"/>
                        </a:spcAft>
                        <a:tabLst>
                          <a:tab pos="269875" algn="l"/>
                        </a:tabLst>
                      </a:pPr>
                      <a:r>
                        <a:rPr lang="pl-PL" sz="1200" dirty="0">
                          <a:effectLst/>
                        </a:rPr>
                        <a:t>100 - 120</a:t>
                      </a:r>
                    </a:p>
                    <a:p>
                      <a:pPr algn="ctr">
                        <a:spcAft>
                          <a:spcPts val="0"/>
                        </a:spcAft>
                        <a:tabLst>
                          <a:tab pos="269875" algn="l"/>
                        </a:tabLst>
                      </a:pPr>
                      <a:r>
                        <a:rPr lang="pl-PL" sz="1200" dirty="0">
                          <a:effectLst/>
                        </a:rPr>
                        <a:t>40</a:t>
                      </a:r>
                    </a:p>
                    <a:p>
                      <a:pPr algn="ctr">
                        <a:spcAft>
                          <a:spcPts val="0"/>
                        </a:spcAft>
                        <a:tabLst>
                          <a:tab pos="269875" algn="l"/>
                        </a:tabLst>
                      </a:pPr>
                      <a:r>
                        <a:rPr lang="pl-PL" sz="1200" dirty="0">
                          <a:effectLst/>
                        </a:rPr>
                        <a:t>3 - 5</a:t>
                      </a:r>
                      <a:endParaRPr lang="pl-PL" sz="1200" dirty="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dirty="0">
                          <a:effectLst/>
                        </a:rPr>
                        <a:t> </a:t>
                      </a:r>
                    </a:p>
                    <a:p>
                      <a:pPr algn="ctr">
                        <a:spcAft>
                          <a:spcPts val="0"/>
                        </a:spcAft>
                        <a:tabLst>
                          <a:tab pos="269875" algn="l"/>
                        </a:tabLst>
                      </a:pPr>
                      <a:r>
                        <a:rPr lang="pl-PL" sz="1200" dirty="0">
                          <a:effectLst/>
                        </a:rPr>
                        <a:t> </a:t>
                      </a:r>
                    </a:p>
                    <a:p>
                      <a:pPr algn="ctr" fontAlgn="auto" hangingPunct="1">
                        <a:spcBef>
                          <a:spcPts val="200"/>
                        </a:spcBef>
                        <a:spcAft>
                          <a:spcPts val="0"/>
                        </a:spcAft>
                        <a:tabLst>
                          <a:tab pos="269875" algn="l"/>
                        </a:tabLst>
                      </a:pPr>
                      <a:r>
                        <a:rPr lang="pl-PL" sz="1200" dirty="0">
                          <a:effectLst/>
                        </a:rPr>
                        <a:t> </a:t>
                      </a:r>
                    </a:p>
                    <a:p>
                      <a:pPr algn="ctr">
                        <a:spcAft>
                          <a:spcPts val="0"/>
                        </a:spcAft>
                        <a:tabLst>
                          <a:tab pos="269875" algn="l"/>
                        </a:tabLst>
                      </a:pPr>
                      <a:r>
                        <a:rPr lang="pl-PL" sz="1200" dirty="0">
                          <a:effectLst/>
                        </a:rPr>
                        <a:t>-</a:t>
                      </a:r>
                      <a:endParaRPr lang="pl-PL" sz="1200" dirty="0">
                        <a:effectLst/>
                        <a:latin typeface="Times New Roman" panose="02020603050405020304" pitchFamily="18" charset="0"/>
                        <a:ea typeface="ZapfDingbats"/>
                      </a:endParaRPr>
                    </a:p>
                  </a:txBody>
                  <a:tcPr marL="34266" marR="34266" marT="0" marB="0"/>
                </a:tc>
                <a:tc>
                  <a:txBody>
                    <a:bodyPr/>
                    <a:lstStyle/>
                    <a:p>
                      <a:pPr algn="ctr">
                        <a:spcBef>
                          <a:spcPts val="300"/>
                        </a:spcBef>
                        <a:spcAft>
                          <a:spcPts val="0"/>
                        </a:spcAft>
                        <a:tabLst>
                          <a:tab pos="269875" algn="l"/>
                        </a:tabLst>
                      </a:pPr>
                      <a:r>
                        <a:rPr lang="pl-PL" sz="1200" dirty="0">
                          <a:effectLst/>
                        </a:rPr>
                        <a:t> </a:t>
                      </a:r>
                    </a:p>
                    <a:p>
                      <a:pPr algn="ctr">
                        <a:spcAft>
                          <a:spcPts val="0"/>
                        </a:spcAft>
                        <a:tabLst>
                          <a:tab pos="269875" algn="l"/>
                        </a:tabLst>
                      </a:pPr>
                      <a:r>
                        <a:rPr lang="pl-PL" sz="1200" dirty="0">
                          <a:effectLst/>
                        </a:rPr>
                        <a:t> </a:t>
                      </a:r>
                    </a:p>
                    <a:p>
                      <a:pPr algn="ctr" fontAlgn="auto" hangingPunct="1">
                        <a:spcBef>
                          <a:spcPts val="200"/>
                        </a:spcBef>
                        <a:spcAft>
                          <a:spcPts val="0"/>
                        </a:spcAft>
                        <a:tabLst>
                          <a:tab pos="269875" algn="l"/>
                        </a:tabLst>
                      </a:pPr>
                      <a:r>
                        <a:rPr lang="pl-PL" sz="1200" dirty="0">
                          <a:effectLst/>
                        </a:rPr>
                        <a:t> </a:t>
                      </a:r>
                    </a:p>
                    <a:p>
                      <a:pPr algn="ctr">
                        <a:spcAft>
                          <a:spcPts val="0"/>
                        </a:spcAft>
                        <a:tabLst>
                          <a:tab pos="269875" algn="l"/>
                        </a:tabLst>
                      </a:pPr>
                      <a:r>
                        <a:rPr lang="pl-PL" sz="1200" dirty="0">
                          <a:effectLst/>
                        </a:rPr>
                        <a:t>-</a:t>
                      </a:r>
                      <a:endParaRPr lang="pl-PL" sz="1200" dirty="0">
                        <a:effectLst/>
                        <a:latin typeface="Times New Roman" panose="02020603050405020304" pitchFamily="18" charset="0"/>
                        <a:ea typeface="ZapfDingbats"/>
                      </a:endParaRPr>
                    </a:p>
                  </a:txBody>
                  <a:tcPr marL="34266" marR="34266" marT="0" marB="0"/>
                </a:tc>
              </a:tr>
            </a:tbl>
          </a:graphicData>
        </a:graphic>
      </p:graphicFrame>
    </p:spTree>
    <p:extLst>
      <p:ext uri="{BB962C8B-B14F-4D97-AF65-F5344CB8AC3E}">
        <p14:creationId xmlns:p14="http://schemas.microsoft.com/office/powerpoint/2010/main" val="7771186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98120" y="182880"/>
            <a:ext cx="11750040" cy="7017306"/>
          </a:xfrm>
          <a:prstGeom prst="rect">
            <a:avLst/>
          </a:prstGeom>
          <a:noFill/>
        </p:spPr>
        <p:txBody>
          <a:bodyPr wrap="square" rtlCol="0">
            <a:spAutoFit/>
          </a:bodyPr>
          <a:lstStyle/>
          <a:p>
            <a:r>
              <a:rPr lang="pl-PL" b="1" dirty="0"/>
              <a:t>Podstawowe zalecenia eksploatacyjne</a:t>
            </a:r>
          </a:p>
          <a:p>
            <a:pPr algn="just"/>
            <a:r>
              <a:rPr lang="pl-PL" dirty="0"/>
              <a:t>	</a:t>
            </a:r>
            <a:r>
              <a:rPr lang="pl-PL" sz="2400" dirty="0"/>
              <a:t>W wyniku badań teoretyczno-laboratoryjnych i doświadczeń praktycznych pro­ducenci silników okrętowych podają następujące, podstawowe zalecenia dotyczące eksploatacji układu chłodzenia silników okrętowych.</a:t>
            </a:r>
          </a:p>
          <a:p>
            <a:pPr marL="342900" lvl="0" indent="-342900" algn="just">
              <a:buFont typeface="+mj-lt"/>
              <a:buAutoNum type="arabicPeriod"/>
            </a:pPr>
            <a:r>
              <a:rPr lang="pl-PL" sz="2400" dirty="0"/>
              <a:t>Temperatury czynników chłodzących muszą być utrzymywane na stałym pozio­mie i w górnych granicach dopuszczalnych, zwłaszcza przy obciążeniach częścio­wych i spalaniu paliw ciężkich zawierających siarkę. Przy niskich temperaturach wody chłodzącej i małym obciążeniu istnieje niebezpieczeństwo kondensacji mieszaniny H</a:t>
            </a:r>
            <a:r>
              <a:rPr lang="pl-PL" sz="2400" baseline="-25000" dirty="0"/>
              <a:t>2</a:t>
            </a:r>
            <a:r>
              <a:rPr lang="pl-PL" sz="2400" dirty="0"/>
              <a:t>O–H</a:t>
            </a:r>
            <a:r>
              <a:rPr lang="pl-PL" sz="2400" baseline="-25000" dirty="0"/>
              <a:t>2</a:t>
            </a:r>
            <a:r>
              <a:rPr lang="pl-PL" sz="2400" dirty="0"/>
              <a:t>SO</a:t>
            </a:r>
            <a:r>
              <a:rPr lang="pl-PL" sz="2400" baseline="-25000" dirty="0"/>
              <a:t>4</a:t>
            </a:r>
            <a:r>
              <a:rPr lang="pl-PL" sz="2400" dirty="0"/>
              <a:t> zawartej w spalinach, będącej bezpośrednią przyczyną korozji siarkowej przechłodzonych powierzchni. W silnikach czterosuwowych następuje dodatkowo intensywne zanieczyszczanie oleju obiegowego zgarnianymi z  tulei cylindrowych produktami kondensacji i niezupełnego spalania. Zalecane temperatury podano w </a:t>
            </a:r>
            <a:r>
              <a:rPr lang="pl-PL" sz="2400" dirty="0" smtClean="0"/>
              <a:t>tabeli.</a:t>
            </a:r>
            <a:endParaRPr lang="pl-PL" sz="2400" dirty="0"/>
          </a:p>
          <a:p>
            <a:pPr marL="342900" lvl="0" indent="-342900" algn="just">
              <a:buFont typeface="+mj-lt"/>
              <a:buAutoNum type="arabicPeriod"/>
            </a:pPr>
            <a:r>
              <a:rPr lang="pl-PL" sz="2400" dirty="0"/>
              <a:t>We wszystkich obiegach chłodzących należy unikać dużych różnic temperatur </a:t>
            </a:r>
            <a:r>
              <a:rPr lang="pl-PL" sz="2400" dirty="0" err="1"/>
              <a:t>Δ</a:t>
            </a:r>
            <a:r>
              <a:rPr lang="pl-PL" sz="2400" i="1" dirty="0" err="1"/>
              <a:t>t</a:t>
            </a:r>
            <a:r>
              <a:rPr lang="pl-PL" sz="2400" baseline="-25000" dirty="0" err="1"/>
              <a:t>ch</a:t>
            </a:r>
            <a:r>
              <a:rPr lang="pl-PL" sz="2400" dirty="0"/>
              <a:t> czynników chłodzących na dopływie i odpływie do/z przestrzeni chłodzonych. Im bardziej jest obciążony silnik, tym różnica ta winna być mniejsza (w dozwolo­nym zakresie wartości dopuszczalnych). Małe wartości </a:t>
            </a:r>
            <a:r>
              <a:rPr lang="pl-PL" sz="2400" dirty="0" err="1"/>
              <a:t>Δ</a:t>
            </a:r>
            <a:r>
              <a:rPr lang="pl-PL" sz="2400" i="1" dirty="0" err="1"/>
              <a:t>t</a:t>
            </a:r>
            <a:r>
              <a:rPr lang="pl-PL" sz="2400" baseline="-25000" dirty="0" err="1"/>
              <a:t>ch</a:t>
            </a:r>
            <a:r>
              <a:rPr lang="pl-PL" sz="2400" baseline="-25000" dirty="0"/>
              <a:t> </a:t>
            </a:r>
            <a:r>
              <a:rPr lang="pl-PL" sz="2400" dirty="0"/>
              <a:t> są korzystne ze względu na minimalizację </a:t>
            </a:r>
            <a:r>
              <a:rPr lang="pl-PL" sz="2400" dirty="0" err="1"/>
              <a:t>naprężeń</a:t>
            </a:r>
            <a:r>
              <a:rPr lang="pl-PL" sz="2400" dirty="0"/>
              <a:t> cieplnych i pozytywny wpływ na proces roboczy. Zalecane wartości </a:t>
            </a:r>
            <a:r>
              <a:rPr lang="pl-PL" sz="2400" dirty="0" err="1"/>
              <a:t>Δ</a:t>
            </a:r>
            <a:r>
              <a:rPr lang="pl-PL" sz="2400" i="1" dirty="0" err="1"/>
              <a:t>t</a:t>
            </a:r>
            <a:r>
              <a:rPr lang="pl-PL" sz="2400" baseline="-25000" dirty="0" err="1"/>
              <a:t>ch</a:t>
            </a:r>
            <a:r>
              <a:rPr lang="pl-PL" sz="2400" dirty="0"/>
              <a:t> podano również w </a:t>
            </a:r>
            <a:r>
              <a:rPr lang="pl-PL" sz="2400" dirty="0" smtClean="0"/>
              <a:t>tabeli.</a:t>
            </a:r>
            <a:endParaRPr lang="pl-PL" sz="2400" dirty="0"/>
          </a:p>
          <a:p>
            <a:endParaRPr lang="pl-PL" sz="2400" dirty="0"/>
          </a:p>
        </p:txBody>
      </p:sp>
    </p:spTree>
    <p:extLst>
      <p:ext uri="{BB962C8B-B14F-4D97-AF65-F5344CB8AC3E}">
        <p14:creationId xmlns:p14="http://schemas.microsoft.com/office/powerpoint/2010/main" val="16135135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82880" y="213360"/>
            <a:ext cx="11750040" cy="7017306"/>
          </a:xfrm>
          <a:prstGeom prst="rect">
            <a:avLst/>
          </a:prstGeom>
          <a:noFill/>
        </p:spPr>
        <p:txBody>
          <a:bodyPr wrap="square" rtlCol="0">
            <a:spAutoFit/>
          </a:bodyPr>
          <a:lstStyle/>
          <a:p>
            <a:pPr marL="342900" lvl="0" indent="-342900">
              <a:buFont typeface="+mj-lt"/>
              <a:buAutoNum type="arabicPeriod" startAt="3"/>
            </a:pPr>
            <a:r>
              <a:rPr lang="pl-PL" sz="2400" dirty="0"/>
              <a:t>W przypadku przekroczenia górnej, granicznej temperatury czynnika chłodzącego (przegrzania silnika) należy stopniowo, bardzo wolno powrócić do temperatur dopuszczalnych (eksploatacyjnych), gdyż nagłe schłodzenie elementów silnika jest bardziej szkodliwe niż krótkotrwały ich stan w podwyższonej temperaturze. Jeżeli nie ma przeciwwskazań nawigacyjnych, należy w tym czasie umiarkowanie zmniejszyć obciążenie silnika.</a:t>
            </a:r>
          </a:p>
          <a:p>
            <a:pPr marL="342900" indent="-342900">
              <a:buFont typeface="+mj-lt"/>
              <a:buAutoNum type="arabicPeriod" startAt="3"/>
            </a:pPr>
            <a:r>
              <a:rPr lang="pl-PL" sz="2400" dirty="0" smtClean="0"/>
              <a:t>Po </a:t>
            </a:r>
            <a:r>
              <a:rPr lang="pl-PL" sz="2400" dirty="0"/>
              <a:t>zatrzymaniu silnika powinno się pompy obiegowe czynników chłodzących pozostawić w ruchu przez czas zalecany w instrukcji techniczno-ruchowej (ITR). Czas ten zależy od wielkości silnika i zwykle wynosi 30÷60 minut. </a:t>
            </a:r>
          </a:p>
          <a:p>
            <a:pPr marL="342900" lvl="0" indent="-342900">
              <a:buFont typeface="+mj-lt"/>
              <a:buAutoNum type="arabicPeriod" startAt="3"/>
            </a:pPr>
            <a:r>
              <a:rPr lang="pl-PL" sz="2400" dirty="0"/>
              <a:t>W czasie eksploatacji układu chłodzenia niezbędna jest dbałość o całkowite odpo­wietrzenie wszystkich przestrzeni chłodzenia; powietrze gromadzące się w tych przestrzeniach zmniejsza wymianę ciepła, powodując lokalne przegrzanie elementów chłodzonych, sprzyja także powstawaniu miejscowych ognisk korozji. Ze względu na współczynnik przewodzenia gazów (powietrza, pary), mniejszy niż metali o około 2,5</a:t>
            </a:r>
            <a:r>
              <a:rPr lang="pl-PL" sz="2400" baseline="30000" dirty="0"/>
              <a:t> </a:t>
            </a:r>
            <a:r>
              <a:rPr lang="pl-PL" sz="2400" dirty="0"/>
              <a:t>·</a:t>
            </a:r>
            <a:r>
              <a:rPr lang="pl-PL" sz="2400" baseline="30000" dirty="0"/>
              <a:t> </a:t>
            </a:r>
            <a:r>
              <a:rPr lang="pl-PL" sz="2400" dirty="0"/>
              <a:t>10</a:t>
            </a:r>
            <a:r>
              <a:rPr lang="pl-PL" sz="2400" baseline="30000" dirty="0"/>
              <a:t>3</a:t>
            </a:r>
            <a:r>
              <a:rPr lang="pl-PL" sz="2400" dirty="0"/>
              <a:t>÷10</a:t>
            </a:r>
            <a:r>
              <a:rPr lang="pl-PL" sz="2400" baseline="30000" dirty="0"/>
              <a:t>4</a:t>
            </a:r>
            <a:r>
              <a:rPr lang="pl-PL" sz="2400" dirty="0"/>
              <a:t> razy, warstewka powietrza lub pary może praktycznie całkowicie uniemożliwić chłodzenie fragmentu metalu, z którym się styka.</a:t>
            </a:r>
          </a:p>
          <a:p>
            <a:pPr marL="342900" lvl="0" indent="-342900">
              <a:buFont typeface="+mj-lt"/>
              <a:buAutoNum type="arabicPeriod" startAt="3"/>
            </a:pPr>
            <a:r>
              <a:rPr lang="pl-PL" sz="2400" dirty="0"/>
              <a:t>Należy zapobiegać wszelkim ubytkom wody chłodzącej, aby nie dopuścić, poprzez częste jej uzupełnianie, do pogorszenia jakości wody.</a:t>
            </a:r>
          </a:p>
          <a:p>
            <a:endParaRPr lang="pl-PL" dirty="0"/>
          </a:p>
        </p:txBody>
      </p:sp>
    </p:spTree>
    <p:extLst>
      <p:ext uri="{BB962C8B-B14F-4D97-AF65-F5344CB8AC3E}">
        <p14:creationId xmlns:p14="http://schemas.microsoft.com/office/powerpoint/2010/main" val="3814834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67640" y="198120"/>
            <a:ext cx="11765280" cy="4801314"/>
          </a:xfrm>
          <a:prstGeom prst="rect">
            <a:avLst/>
          </a:prstGeom>
          <a:noFill/>
        </p:spPr>
        <p:txBody>
          <a:bodyPr wrap="square" rtlCol="0">
            <a:spAutoFit/>
          </a:bodyPr>
          <a:lstStyle/>
          <a:p>
            <a:pPr marL="342900" lvl="0" indent="-342900">
              <a:buFont typeface="+mj-lt"/>
              <a:buAutoNum type="arabicPeriod" startAt="7"/>
            </a:pPr>
            <a:r>
              <a:rPr lang="pl-PL" sz="2400" dirty="0"/>
              <a:t>Stosowanie środków chemicznych uzdatniających wodę chłodzącą dopuszczalne jest tylko w przypadku całkowicie czystych powierzchni chłodzących (silnik nowy lub po skutecznym oczyszczaniu przestrzeni wodnych). W przeciwnym razie zasto­sowanie substancji uzdatniających przy powierzchniach zabrudzonych prowadzi do rozpuszczenia osadu znajdującego się na ściankach. Powstały szlam i brud utrudni, a nawet może zablokować, swobodny przepływ wody, zmniejszając wymianę ciepła.</a:t>
            </a:r>
          </a:p>
          <a:p>
            <a:pPr marL="342900" indent="-342900">
              <a:buFont typeface="+mj-lt"/>
              <a:buAutoNum type="arabicPeriod" startAt="7"/>
            </a:pPr>
            <a:r>
              <a:rPr lang="pl-PL" sz="2400" dirty="0" smtClean="0"/>
              <a:t>Podczas </a:t>
            </a:r>
            <a:r>
              <a:rPr lang="pl-PL" sz="2400" dirty="0"/>
              <a:t>dawkowania inhibitorów (</a:t>
            </a:r>
            <a:r>
              <a:rPr lang="pl-PL" sz="2400" dirty="0" err="1"/>
              <a:t>uzdatniacze</a:t>
            </a:r>
            <a:r>
              <a:rPr lang="pl-PL" sz="2400" dirty="0"/>
              <a:t> wody chłodzącej) należy skrupu­latnie przestrzegać zaleceń producentów. Zbyt małe dawki będą nieskuteczne, a więc nie spełnią swojego zadania, zbyt duże zaś mogą doprowadzić do  intensywnej korozji.</a:t>
            </a:r>
          </a:p>
          <a:p>
            <a:pPr marL="342900" indent="-342900">
              <a:buFont typeface="+mj-lt"/>
              <a:buAutoNum type="arabicPeriod" startAt="7"/>
            </a:pPr>
            <a:r>
              <a:rPr lang="pl-PL" sz="2400" dirty="0" smtClean="0"/>
              <a:t>Temperatura </a:t>
            </a:r>
            <a:r>
              <a:rPr lang="pl-PL" sz="2400" dirty="0"/>
              <a:t>wody morskiej na odpływie z dowolnego obiektu chłodzonego nie powinna przekraczać 45ºC. Dzięki utrzymaniu takiej temperatury zapobiega się rozkładowi kwaśnych węglanów wapnia Ca(HCO</a:t>
            </a:r>
            <a:r>
              <a:rPr lang="pl-PL" sz="2400" baseline="-25000" dirty="0"/>
              <a:t>3</a:t>
            </a:r>
            <a:r>
              <a:rPr lang="pl-PL" sz="2400" dirty="0"/>
              <a:t>)</a:t>
            </a:r>
            <a:r>
              <a:rPr lang="pl-PL" sz="2400" baseline="-25000" dirty="0"/>
              <a:t>2</a:t>
            </a:r>
            <a:r>
              <a:rPr lang="pl-PL" sz="2400" dirty="0"/>
              <a:t> i kwaśnych węglanów magnezu Mg(HCO</a:t>
            </a:r>
            <a:r>
              <a:rPr lang="pl-PL" sz="2400" baseline="-25000" dirty="0"/>
              <a:t>3</a:t>
            </a:r>
            <a:r>
              <a:rPr lang="pl-PL" sz="2400" dirty="0"/>
              <a:t>)</a:t>
            </a:r>
            <a:r>
              <a:rPr lang="pl-PL" sz="2400" baseline="-25000" dirty="0"/>
              <a:t>2</a:t>
            </a:r>
            <a:r>
              <a:rPr lang="pl-PL" sz="2400" dirty="0"/>
              <a:t>.</a:t>
            </a:r>
          </a:p>
          <a:p>
            <a:endParaRPr lang="pl-PL" dirty="0"/>
          </a:p>
        </p:txBody>
      </p:sp>
    </p:spTree>
    <p:extLst>
      <p:ext uri="{BB962C8B-B14F-4D97-AF65-F5344CB8AC3E}">
        <p14:creationId xmlns:p14="http://schemas.microsoft.com/office/powerpoint/2010/main" val="3297642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59080" y="117693"/>
            <a:ext cx="11932920" cy="6740307"/>
          </a:xfrm>
          <a:prstGeom prst="rect">
            <a:avLst/>
          </a:prstGeom>
          <a:noFill/>
        </p:spPr>
        <p:txBody>
          <a:bodyPr wrap="square" rtlCol="0">
            <a:spAutoFit/>
          </a:bodyPr>
          <a:lstStyle/>
          <a:p>
            <a:pPr algn="just"/>
            <a:r>
              <a:rPr lang="pl-PL" sz="2400" dirty="0" smtClean="0"/>
              <a:t>	Paliwa </a:t>
            </a:r>
            <a:r>
              <a:rPr lang="pl-PL" sz="2400" dirty="0"/>
              <a:t>okrętowe, zwłaszcza ciężkie, zawierają różnorodne zanieczyszczenia, które muszą być usunięte przed podaniem paliwa do silnika. W procesie oczyszczania paliwa następuje:</a:t>
            </a:r>
          </a:p>
          <a:p>
            <a:pPr marL="342900" lvl="0" indent="-342900" algn="just">
              <a:buFont typeface="Wingdings" panose="05000000000000000000" pitchFamily="2" charset="2"/>
              <a:buChar char="Ø"/>
            </a:pPr>
            <a:r>
              <a:rPr lang="pl-PL" sz="2400" dirty="0"/>
              <a:t>zredukowanie zawartej w nim wody do zawartości maksymalnej 1</a:t>
            </a:r>
            <a:r>
              <a:rPr lang="pl-PL" sz="2400" dirty="0">
                <a:sym typeface="Symbol" panose="05050102010706020507" pitchFamily="18" charset="2"/>
              </a:rPr>
              <a:t></a:t>
            </a:r>
            <a:r>
              <a:rPr lang="pl-PL" sz="2400" dirty="0"/>
              <a:t>2% objętości paliwa,</a:t>
            </a:r>
          </a:p>
          <a:p>
            <a:pPr marL="342900" lvl="0" indent="-342900" algn="just">
              <a:buFont typeface="Wingdings" panose="05000000000000000000" pitchFamily="2" charset="2"/>
              <a:buChar char="Ø"/>
            </a:pPr>
            <a:r>
              <a:rPr lang="pl-PL" sz="2400" dirty="0"/>
              <a:t>wyeliminowanie zanieczyszczeń mechanicznych o średnicy cząstek większych od luzu roboczego par precyzyjnych,</a:t>
            </a:r>
          </a:p>
          <a:p>
            <a:pPr marL="342900" lvl="0" indent="-342900" algn="just">
              <a:buFont typeface="Wingdings" panose="05000000000000000000" pitchFamily="2" charset="2"/>
              <a:buChar char="Ø"/>
            </a:pPr>
            <a:r>
              <a:rPr lang="pl-PL" sz="2400" dirty="0"/>
              <a:t>usunięcie niepożądanych składników paliwa, jak asfaltu, substancji parafinowych (wosk).</a:t>
            </a:r>
          </a:p>
          <a:p>
            <a:pPr algn="just"/>
            <a:r>
              <a:rPr lang="pl-PL" sz="2400" dirty="0"/>
              <a:t>	Usuwanie tych zanieczyszczeń odbywa się w </a:t>
            </a:r>
            <a:r>
              <a:rPr lang="pl-PL" sz="2400" b="1" dirty="0"/>
              <a:t>zbiornikach osadowych, wirów­kach i filtrach</a:t>
            </a:r>
            <a:r>
              <a:rPr lang="pl-PL" sz="2400" b="1" dirty="0" smtClean="0"/>
              <a:t>.</a:t>
            </a:r>
            <a:endParaRPr lang="pl-PL" sz="2400" dirty="0" smtClean="0"/>
          </a:p>
          <a:p>
            <a:pPr algn="just"/>
            <a:r>
              <a:rPr lang="pl-PL" sz="2400" dirty="0" smtClean="0"/>
              <a:t>	</a:t>
            </a:r>
            <a:r>
              <a:rPr lang="pl-PL" sz="2400" i="1" dirty="0" smtClean="0"/>
              <a:t>W odniesieniu do wirowania,  ogólnie </a:t>
            </a:r>
            <a:r>
              <a:rPr lang="pl-PL" sz="2400" i="1" dirty="0"/>
              <a:t>można stwierdzić, że ilość oddzielonych zanieczyszczeń jest tym większa, im mniejsza jest wydajność wirowania, to znaczy im dłuższy jest czas przebywania paliwa w wirówce. </a:t>
            </a:r>
          </a:p>
          <a:p>
            <a:pPr algn="just"/>
            <a:r>
              <a:rPr lang="pl-PL" sz="2400" i="1" dirty="0"/>
              <a:t>Uwzględniając niezbędny zapas paliwa oraz czas potrzebny na czyszczenie i konserwację wirówek, zaleca się wirowanie paliwa co najmniej przez 16</a:t>
            </a:r>
            <a:r>
              <a:rPr lang="pl-PL" sz="2400" i="1" dirty="0">
                <a:sym typeface="Symbol" panose="05050102010706020507" pitchFamily="18" charset="2"/>
              </a:rPr>
              <a:t></a:t>
            </a:r>
            <a:r>
              <a:rPr lang="pl-PL" sz="2400" i="1" dirty="0"/>
              <a:t>20 godzin na dobę. </a:t>
            </a:r>
          </a:p>
          <a:p>
            <a:pPr algn="just"/>
            <a:endParaRPr lang="pl-PL" sz="2400" dirty="0"/>
          </a:p>
          <a:p>
            <a:r>
              <a:rPr lang="pl-PL" sz="2400" b="1" dirty="0"/>
              <a:t>5.5.4. Wpływ jakości paliwa na czynności obsługi, proces roboczy i </a:t>
            </a:r>
            <a:r>
              <a:rPr lang="pl-PL" sz="2400" b="1" dirty="0" smtClean="0"/>
              <a:t>silnik</a:t>
            </a:r>
            <a:endParaRPr lang="pl-PL" sz="2400" dirty="0"/>
          </a:p>
          <a:p>
            <a:r>
              <a:rPr lang="pl-PL" sz="2400" dirty="0"/>
              <a:t>	Reasumując powyższe rozważania dotyczące wpływu  paliwa ciężkiego na silnik i jego działanie, należy stwierdzić, że spalanie paliw ciężkich prowadzi do powstawania lub zintensyfikowania wielu niekorzystnych zjawisk</a:t>
            </a:r>
            <a:r>
              <a:rPr lang="pl-PL" sz="2400" dirty="0" smtClean="0"/>
              <a:t>:</a:t>
            </a:r>
            <a:endParaRPr lang="pl-PL" sz="2400" dirty="0"/>
          </a:p>
        </p:txBody>
      </p:sp>
    </p:spTree>
    <p:extLst>
      <p:ext uri="{BB962C8B-B14F-4D97-AF65-F5344CB8AC3E}">
        <p14:creationId xmlns:p14="http://schemas.microsoft.com/office/powerpoint/2010/main" val="1264125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59080" y="243840"/>
            <a:ext cx="11750040" cy="5632311"/>
          </a:xfrm>
          <a:prstGeom prst="rect">
            <a:avLst/>
          </a:prstGeom>
          <a:noFill/>
        </p:spPr>
        <p:txBody>
          <a:bodyPr wrap="square" rtlCol="0">
            <a:spAutoFit/>
          </a:bodyPr>
          <a:lstStyle/>
          <a:p>
            <a:pPr algn="just"/>
            <a:r>
              <a:rPr lang="pl-PL" sz="2400" b="1" dirty="0"/>
              <a:t>Ciecze chłodzące</a:t>
            </a:r>
          </a:p>
          <a:p>
            <a:pPr algn="just"/>
            <a:r>
              <a:rPr lang="pl-PL" sz="2400" dirty="0"/>
              <a:t> </a:t>
            </a:r>
          </a:p>
          <a:p>
            <a:pPr algn="just"/>
            <a:r>
              <a:rPr lang="pl-PL" sz="2400" b="1" dirty="0"/>
              <a:t>	</a:t>
            </a:r>
            <a:r>
              <a:rPr lang="pl-PL" sz="2400" dirty="0"/>
              <a:t>W okrętowych obiegach</a:t>
            </a:r>
            <a:r>
              <a:rPr lang="pl-PL" sz="2400" b="1" dirty="0"/>
              <a:t> </a:t>
            </a:r>
            <a:r>
              <a:rPr lang="pl-PL" sz="2400" dirty="0"/>
              <a:t>chłodzących, do chłodzenia silników stosuje się:</a:t>
            </a:r>
          </a:p>
          <a:p>
            <a:pPr marL="342900" lvl="0" indent="-342900" algn="just">
              <a:buFont typeface="Wingdings" panose="05000000000000000000" pitchFamily="2" charset="2"/>
              <a:buChar char="Ø"/>
            </a:pPr>
            <a:r>
              <a:rPr lang="pl-PL" sz="2400" dirty="0"/>
              <a:t>wodę słodką,</a:t>
            </a:r>
          </a:p>
          <a:p>
            <a:pPr marL="342900" lvl="0" indent="-342900" algn="just">
              <a:buFont typeface="Wingdings" panose="05000000000000000000" pitchFamily="2" charset="2"/>
              <a:buChar char="Ø"/>
            </a:pPr>
            <a:r>
              <a:rPr lang="pl-PL" sz="2400" dirty="0"/>
              <a:t>olej smarowy,</a:t>
            </a:r>
          </a:p>
          <a:p>
            <a:pPr marL="342900" lvl="0" indent="-342900" algn="just">
              <a:buFont typeface="Wingdings" panose="05000000000000000000" pitchFamily="2" charset="2"/>
              <a:buChar char="Ø"/>
            </a:pPr>
            <a:r>
              <a:rPr lang="pl-PL" sz="2400" dirty="0"/>
              <a:t>olej napędowy,</a:t>
            </a:r>
          </a:p>
          <a:p>
            <a:pPr marL="342900" lvl="0" indent="-342900" algn="just">
              <a:buFont typeface="Wingdings" panose="05000000000000000000" pitchFamily="2" charset="2"/>
              <a:buChar char="Ø"/>
            </a:pPr>
            <a:r>
              <a:rPr lang="pl-PL" sz="2400" dirty="0"/>
              <a:t>wodę zaburtową.</a:t>
            </a:r>
          </a:p>
          <a:p>
            <a:pPr algn="just"/>
            <a:r>
              <a:rPr lang="pl-PL" sz="2400" dirty="0"/>
              <a:t>	Woda słodka stanowi podstawowy czynnik chłodzący. Stosowana jest ona w obiegach chłodzenia tulei cylindrowych, głowic, tłoków, korpusów turbin spali­nowych zespołów turbosprężarkowych i wtryskiwaczy.</a:t>
            </a:r>
          </a:p>
          <a:p>
            <a:pPr algn="just"/>
            <a:r>
              <a:rPr lang="pl-PL" sz="2400" dirty="0"/>
              <a:t>	</a:t>
            </a:r>
          </a:p>
          <a:p>
            <a:pPr algn="just"/>
            <a:r>
              <a:rPr lang="pl-PL" sz="2400" dirty="0"/>
              <a:t>	Woda słodka bez uprzedniego jej uzdatnienia (urobienia) nie może być stoso­wana w obiegach chłodzących.</a:t>
            </a:r>
          </a:p>
          <a:p>
            <a:pPr algn="just"/>
            <a:r>
              <a:rPr lang="pl-PL" sz="2400" dirty="0"/>
              <a:t>	W </a:t>
            </a:r>
            <a:r>
              <a:rPr lang="pl-PL" sz="2400" dirty="0" smtClean="0"/>
              <a:t>tabeli </a:t>
            </a:r>
            <a:r>
              <a:rPr lang="pl-PL" sz="2400" dirty="0"/>
              <a:t>podano najbardziej rozpowszechnione zanieczyszczenia stałe wody słodkiej oraz skutki ich działania.</a:t>
            </a:r>
          </a:p>
        </p:txBody>
      </p:sp>
    </p:spTree>
    <p:extLst>
      <p:ext uri="{BB962C8B-B14F-4D97-AF65-F5344CB8AC3E}">
        <p14:creationId xmlns:p14="http://schemas.microsoft.com/office/powerpoint/2010/main" val="36808446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1824701589"/>
              </p:ext>
            </p:extLst>
          </p:nvPr>
        </p:nvGraphicFramePr>
        <p:xfrm>
          <a:off x="998537" y="0"/>
          <a:ext cx="10248582" cy="6681946"/>
        </p:xfrm>
        <a:graphic>
          <a:graphicData uri="http://schemas.openxmlformats.org/drawingml/2006/table">
            <a:tbl>
              <a:tblPr>
                <a:tableStyleId>{5C22544A-7EE6-4342-B048-85BDC9FD1C3A}</a:tableStyleId>
              </a:tblPr>
              <a:tblGrid>
                <a:gridCol w="1898431"/>
                <a:gridCol w="1897092"/>
                <a:gridCol w="2088542"/>
                <a:gridCol w="1897092"/>
                <a:gridCol w="2467425"/>
              </a:tblGrid>
              <a:tr h="494959">
                <a:tc>
                  <a:txBody>
                    <a:bodyPr/>
                    <a:lstStyle/>
                    <a:p>
                      <a:pPr algn="ctr">
                        <a:spcBef>
                          <a:spcPts val="900"/>
                        </a:spcBef>
                        <a:spcAft>
                          <a:spcPts val="0"/>
                        </a:spcAft>
                        <a:tabLst>
                          <a:tab pos="269875" algn="l"/>
                        </a:tabLst>
                      </a:pPr>
                      <a:r>
                        <a:rPr lang="pl-PL" sz="1400" b="1" i="1" dirty="0">
                          <a:effectLst/>
                        </a:rPr>
                        <a:t>Substancja</a:t>
                      </a:r>
                      <a:endParaRPr lang="pl-PL" sz="1400" b="1" i="1"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900"/>
                        </a:spcBef>
                        <a:spcAft>
                          <a:spcPts val="0"/>
                        </a:spcAft>
                        <a:tabLst>
                          <a:tab pos="269875" algn="l"/>
                        </a:tabLst>
                      </a:pPr>
                      <a:r>
                        <a:rPr lang="pl-PL" sz="1400" b="1" i="1" dirty="0">
                          <a:effectLst/>
                        </a:rPr>
                        <a:t>Stan w wodzie</a:t>
                      </a:r>
                      <a:endParaRPr lang="pl-PL" sz="1400" b="1" i="1"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900"/>
                        </a:spcBef>
                        <a:spcAft>
                          <a:spcPts val="0"/>
                        </a:spcAft>
                        <a:tabLst>
                          <a:tab pos="269875" algn="l"/>
                        </a:tabLst>
                      </a:pPr>
                      <a:r>
                        <a:rPr lang="pl-PL" sz="1400" b="1" i="1" dirty="0">
                          <a:effectLst/>
                        </a:rPr>
                        <a:t>Charakter osadu</a:t>
                      </a:r>
                      <a:endParaRPr lang="pl-PL" sz="1400" b="1" i="1"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900"/>
                        </a:spcBef>
                        <a:spcAft>
                          <a:spcPts val="0"/>
                        </a:spcAft>
                        <a:tabLst>
                          <a:tab pos="269875" algn="l"/>
                        </a:tabLst>
                      </a:pPr>
                      <a:r>
                        <a:rPr lang="pl-PL" sz="1400" b="1" i="1" dirty="0">
                          <a:effectLst/>
                        </a:rPr>
                        <a:t>Barwa osadu</a:t>
                      </a:r>
                      <a:endParaRPr lang="pl-PL" sz="1400" b="1" i="1"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b="1" i="1" dirty="0">
                          <a:effectLst/>
                        </a:rPr>
                        <a:t>Miejsce występowania osadu, skutek działania</a:t>
                      </a:r>
                      <a:endParaRPr lang="pl-PL" sz="1400" b="1" i="1"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r>
              <a:tr h="742438">
                <a:tc>
                  <a:txBody>
                    <a:bodyPr/>
                    <a:lstStyle/>
                    <a:p>
                      <a:pPr algn="ctr">
                        <a:spcBef>
                          <a:spcPts val="300"/>
                        </a:spcBef>
                        <a:spcAft>
                          <a:spcPts val="300"/>
                        </a:spcAft>
                        <a:tabLst>
                          <a:tab pos="269875" algn="l"/>
                        </a:tabLst>
                      </a:pPr>
                      <a:r>
                        <a:rPr lang="pl-PL" sz="1400" b="1" dirty="0">
                          <a:effectLst/>
                        </a:rPr>
                        <a:t>węglan wapnia CaCO</a:t>
                      </a:r>
                      <a:r>
                        <a:rPr lang="pl-PL" sz="1400" b="1" baseline="-25000" dirty="0">
                          <a:effectLst/>
                        </a:rPr>
                        <a:t>3</a:t>
                      </a:r>
                      <a:endParaRPr lang="pl-PL" sz="1400" b="1"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dirty="0">
                          <a:effectLst/>
                        </a:rPr>
                        <a:t>rozpuszczony</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dirty="0">
                          <a:effectLst/>
                        </a:rPr>
                        <a:t>osad typu kamienia kotłowego o różnej twardości</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od białej do brązowej</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rowSpan="4">
                  <a:txBody>
                    <a:bodyPr/>
                    <a:lstStyle/>
                    <a:p>
                      <a:pPr algn="ctr">
                        <a:spcAft>
                          <a:spcPts val="0"/>
                        </a:spcAft>
                        <a:tabLst>
                          <a:tab pos="269875" algn="l"/>
                        </a:tabLst>
                      </a:pPr>
                      <a:r>
                        <a:rPr lang="pl-PL" sz="1400" dirty="0">
                          <a:effectLst/>
                        </a:rPr>
                        <a:t> </a:t>
                      </a:r>
                    </a:p>
                    <a:p>
                      <a:pPr algn="ctr">
                        <a:spcAft>
                          <a:spcPts val="0"/>
                        </a:spcAft>
                        <a:tabLst>
                          <a:tab pos="269875" algn="l"/>
                        </a:tabLst>
                      </a:pPr>
                      <a:r>
                        <a:rPr lang="pl-PL" sz="1400" dirty="0">
                          <a:effectLst/>
                        </a:rPr>
                        <a:t>osadza się na rurkach chłodnic oraz na chłodzonych ściankach tulei cylindrowych, głowic itp.,</a:t>
                      </a:r>
                    </a:p>
                    <a:p>
                      <a:pPr algn="ctr">
                        <a:spcAft>
                          <a:spcPts val="200"/>
                        </a:spcAft>
                        <a:tabLst>
                          <a:tab pos="269875" algn="l"/>
                        </a:tabLst>
                      </a:pPr>
                      <a:r>
                        <a:rPr lang="pl-PL" sz="1400" dirty="0">
                          <a:effectLst/>
                        </a:rPr>
                        <a:t>zmniejsza przepływ ciepła</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r>
              <a:tr h="494959">
                <a:tc>
                  <a:txBody>
                    <a:bodyPr/>
                    <a:lstStyle/>
                    <a:p>
                      <a:pPr algn="ctr">
                        <a:spcBef>
                          <a:spcPts val="300"/>
                        </a:spcBef>
                        <a:spcAft>
                          <a:spcPts val="300"/>
                        </a:spcAft>
                        <a:tabLst>
                          <a:tab pos="269875" algn="l"/>
                        </a:tabLst>
                      </a:pPr>
                      <a:r>
                        <a:rPr lang="pl-PL" sz="1400" b="1" dirty="0">
                          <a:effectLst/>
                        </a:rPr>
                        <a:t>węglan magnezu MgCO</a:t>
                      </a:r>
                      <a:r>
                        <a:rPr lang="pl-PL" sz="1400" b="1" baseline="-25000" dirty="0">
                          <a:effectLst/>
                        </a:rPr>
                        <a:t>3</a:t>
                      </a:r>
                      <a:endParaRPr lang="pl-PL" sz="1400" b="1"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rozpuszczony</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osad typu kamienia kotłowego</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dirty="0">
                          <a:effectLst/>
                        </a:rPr>
                        <a:t>szara</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vMerge="1">
                  <a:txBody>
                    <a:bodyPr/>
                    <a:lstStyle/>
                    <a:p>
                      <a:endParaRPr lang="pl-PL"/>
                    </a:p>
                  </a:txBody>
                  <a:tcPr/>
                </a:tc>
              </a:tr>
              <a:tr h="494959">
                <a:tc>
                  <a:txBody>
                    <a:bodyPr/>
                    <a:lstStyle/>
                    <a:p>
                      <a:pPr algn="ctr">
                        <a:spcBef>
                          <a:spcPts val="300"/>
                        </a:spcBef>
                        <a:spcAft>
                          <a:spcPts val="300"/>
                        </a:spcAft>
                        <a:tabLst>
                          <a:tab pos="269875" algn="l"/>
                        </a:tabLst>
                      </a:pPr>
                      <a:r>
                        <a:rPr lang="pl-PL" sz="1400" dirty="0">
                          <a:effectLst/>
                        </a:rPr>
                        <a:t>siarczan wapnia CaSO</a:t>
                      </a:r>
                      <a:r>
                        <a:rPr lang="pl-PL" sz="1400" baseline="-25000" dirty="0">
                          <a:effectLst/>
                        </a:rPr>
                        <a:t>4</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rozpuszczony</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osad typu kamienia kotłowego</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dirty="0">
                          <a:effectLst/>
                        </a:rPr>
                        <a:t>od białej do różowej</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vMerge="1">
                  <a:txBody>
                    <a:bodyPr/>
                    <a:lstStyle/>
                    <a:p>
                      <a:endParaRPr lang="pl-PL"/>
                    </a:p>
                  </a:txBody>
                  <a:tcPr/>
                </a:tc>
              </a:tr>
              <a:tr h="494959">
                <a:tc>
                  <a:txBody>
                    <a:bodyPr/>
                    <a:lstStyle/>
                    <a:p>
                      <a:pPr algn="ctr">
                        <a:spcBef>
                          <a:spcPts val="300"/>
                        </a:spcBef>
                        <a:spcAft>
                          <a:spcPts val="0"/>
                        </a:spcAft>
                        <a:tabLst>
                          <a:tab pos="269875" algn="l"/>
                        </a:tabLst>
                      </a:pPr>
                      <a:r>
                        <a:rPr lang="pl-PL" sz="1400" dirty="0">
                          <a:effectLst/>
                        </a:rPr>
                        <a:t>krzemionka</a:t>
                      </a:r>
                    </a:p>
                    <a:p>
                      <a:pPr algn="ctr">
                        <a:spcAft>
                          <a:spcPts val="300"/>
                        </a:spcAft>
                        <a:tabLst>
                          <a:tab pos="269875" algn="l"/>
                        </a:tabLst>
                      </a:pPr>
                      <a:r>
                        <a:rPr lang="pl-PL" sz="1400" dirty="0">
                          <a:effectLst/>
                        </a:rPr>
                        <a:t>SiO</a:t>
                      </a:r>
                      <a:r>
                        <a:rPr lang="pl-PL" sz="1400" baseline="-25000" dirty="0">
                          <a:effectLst/>
                        </a:rPr>
                        <a:t>2</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rozpuszczona</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osad typu kamienia kotłowego</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dirty="0">
                          <a:effectLst/>
                        </a:rPr>
                        <a:t>szara</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vMerge="1">
                  <a:txBody>
                    <a:bodyPr/>
                    <a:lstStyle/>
                    <a:p>
                      <a:endParaRPr lang="pl-PL"/>
                    </a:p>
                  </a:txBody>
                  <a:tcPr/>
                </a:tc>
              </a:tr>
              <a:tr h="1484877">
                <a:tc>
                  <a:txBody>
                    <a:bodyPr/>
                    <a:lstStyle/>
                    <a:p>
                      <a:pPr algn="ctr">
                        <a:spcBef>
                          <a:spcPts val="300"/>
                        </a:spcBef>
                        <a:spcAft>
                          <a:spcPts val="300"/>
                        </a:spcAft>
                        <a:tabLst>
                          <a:tab pos="269875" algn="l"/>
                        </a:tabLst>
                      </a:pPr>
                      <a:r>
                        <a:rPr lang="pl-PL" sz="1400" dirty="0">
                          <a:effectLst/>
                        </a:rPr>
                        <a:t>Żelazo</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rozpuszczone</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muł</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czarna do czerwonej</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spc="-10" dirty="0">
                          <a:effectLst/>
                        </a:rPr>
                        <a:t>osadza się w kieszeniach przestrzeni wodnych, gdzie wskutek zmienności kanału prędkość przepływu wody jest mała, zmniejsza przepływ ciepła</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r>
              <a:tr h="989918">
                <a:tc>
                  <a:txBody>
                    <a:bodyPr/>
                    <a:lstStyle/>
                    <a:p>
                      <a:pPr algn="ctr">
                        <a:spcBef>
                          <a:spcPts val="300"/>
                        </a:spcBef>
                        <a:spcAft>
                          <a:spcPts val="300"/>
                        </a:spcAft>
                        <a:tabLst>
                          <a:tab pos="269875" algn="l"/>
                        </a:tabLst>
                      </a:pPr>
                      <a:r>
                        <a:rPr lang="pl-PL" sz="1400" dirty="0">
                          <a:effectLst/>
                        </a:rPr>
                        <a:t>pył i błoto</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w postaci zawiesiny lub rozpuszczone</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osad typu kamienia kotłowego o różnej twardości i muł</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biała do czarnej</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spc="-10" dirty="0">
                          <a:effectLst/>
                        </a:rPr>
                        <a:t>osadza się na ściankach i w kieszeniach przestrzeni wodnych, zmniejsza przepływ ciepła</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r>
              <a:tr h="494959">
                <a:tc>
                  <a:txBody>
                    <a:bodyPr/>
                    <a:lstStyle/>
                    <a:p>
                      <a:pPr algn="ctr">
                        <a:spcBef>
                          <a:spcPts val="300"/>
                        </a:spcBef>
                        <a:spcAft>
                          <a:spcPts val="0"/>
                        </a:spcAft>
                        <a:tabLst>
                          <a:tab pos="269875" algn="l"/>
                        </a:tabLst>
                      </a:pPr>
                      <a:r>
                        <a:rPr lang="pl-PL" sz="1400" b="1" dirty="0">
                          <a:effectLst/>
                        </a:rPr>
                        <a:t>chlorek sodu</a:t>
                      </a:r>
                    </a:p>
                    <a:p>
                      <a:pPr algn="ctr">
                        <a:spcAft>
                          <a:spcPts val="300"/>
                        </a:spcAft>
                        <a:tabLst>
                          <a:tab pos="269875" algn="l"/>
                        </a:tabLst>
                      </a:pPr>
                      <a:r>
                        <a:rPr lang="pl-PL" sz="1400" b="1" dirty="0" err="1">
                          <a:effectLst/>
                        </a:rPr>
                        <a:t>NaCl</a:t>
                      </a:r>
                      <a:endParaRPr lang="pl-PL" sz="1400" b="1"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rozpuszczony</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 </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od białej do brązowej</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dirty="0">
                          <a:effectLst/>
                        </a:rPr>
                        <a:t>powoduje korozję</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r>
              <a:tr h="494959">
                <a:tc>
                  <a:txBody>
                    <a:bodyPr/>
                    <a:lstStyle/>
                    <a:p>
                      <a:pPr algn="ctr">
                        <a:spcBef>
                          <a:spcPts val="300"/>
                        </a:spcBef>
                        <a:spcAft>
                          <a:spcPts val="300"/>
                        </a:spcAft>
                        <a:tabLst>
                          <a:tab pos="269875" algn="l"/>
                        </a:tabLst>
                      </a:pPr>
                      <a:r>
                        <a:rPr lang="pl-PL" sz="1400" dirty="0">
                          <a:effectLst/>
                        </a:rPr>
                        <a:t>Węgiel</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rozpuszczony</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 </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a:effectLst/>
                        </a:rPr>
                        <a:t>od czarnej do szarej</a:t>
                      </a:r>
                      <a:endParaRPr lang="pl-PL" sz="140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dirty="0">
                          <a:effectLst/>
                        </a:rPr>
                        <a:t>powoduje korozję i chemiczne reakcje</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r>
              <a:tr h="494959">
                <a:tc>
                  <a:txBody>
                    <a:bodyPr/>
                    <a:lstStyle/>
                    <a:p>
                      <a:pPr algn="ctr">
                        <a:spcBef>
                          <a:spcPts val="300"/>
                        </a:spcBef>
                        <a:spcAft>
                          <a:spcPts val="300"/>
                        </a:spcAft>
                        <a:tabLst>
                          <a:tab pos="269875" algn="l"/>
                        </a:tabLst>
                      </a:pPr>
                      <a:r>
                        <a:rPr lang="pl-PL" sz="1400" dirty="0">
                          <a:effectLst/>
                        </a:rPr>
                        <a:t>Siarczki</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dirty="0">
                          <a:effectLst/>
                        </a:rPr>
                        <a:t>rozpuszczone</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dirty="0">
                          <a:effectLst/>
                        </a:rPr>
                        <a:t>proszki</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dirty="0">
                          <a:effectLst/>
                        </a:rPr>
                        <a:t>brązowa, czarna lub szara</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c>
                  <a:txBody>
                    <a:bodyPr/>
                    <a:lstStyle/>
                    <a:p>
                      <a:pPr algn="ctr">
                        <a:spcBef>
                          <a:spcPts val="300"/>
                        </a:spcBef>
                        <a:spcAft>
                          <a:spcPts val="300"/>
                        </a:spcAft>
                        <a:tabLst>
                          <a:tab pos="269875" algn="l"/>
                        </a:tabLst>
                      </a:pPr>
                      <a:r>
                        <a:rPr lang="pl-PL" sz="1400" dirty="0">
                          <a:effectLst/>
                        </a:rPr>
                        <a:t>powodują silną korozję</a:t>
                      </a:r>
                      <a:endParaRPr lang="pl-PL" sz="1400" dirty="0">
                        <a:effectLst/>
                        <a:latin typeface="Times New Roman" panose="02020603050405020304" pitchFamily="18" charset="0"/>
                        <a:ea typeface="ZapfDingbats"/>
                      </a:endParaRPr>
                    </a:p>
                  </a:txBody>
                  <a:tcPr marL="44450" marR="44450" marT="0" marB="0">
                    <a:solidFill>
                      <a:schemeClr val="accent5">
                        <a:lumMod val="40000"/>
                        <a:lumOff val="60000"/>
                      </a:schemeClr>
                    </a:solidFill>
                  </a:tcPr>
                </a:tc>
              </a:tr>
            </a:tbl>
          </a:graphicData>
        </a:graphic>
      </p:graphicFrame>
    </p:spTree>
    <p:extLst>
      <p:ext uri="{BB962C8B-B14F-4D97-AF65-F5344CB8AC3E}">
        <p14:creationId xmlns:p14="http://schemas.microsoft.com/office/powerpoint/2010/main" val="2763265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13360" y="228600"/>
            <a:ext cx="11750040" cy="7478970"/>
          </a:xfrm>
          <a:prstGeom prst="rect">
            <a:avLst/>
          </a:prstGeom>
          <a:noFill/>
        </p:spPr>
        <p:txBody>
          <a:bodyPr wrap="square" rtlCol="0">
            <a:spAutoFit/>
          </a:bodyPr>
          <a:lstStyle/>
          <a:p>
            <a:pPr algn="just"/>
            <a:r>
              <a:rPr lang="pl-PL" sz="2400" b="1" dirty="0"/>
              <a:t>5.7.2. Eksploatacja instalacji wody zaburtowej</a:t>
            </a:r>
          </a:p>
          <a:p>
            <a:pPr algn="just"/>
            <a:r>
              <a:rPr lang="pl-PL" sz="2400" dirty="0"/>
              <a:t> </a:t>
            </a:r>
          </a:p>
          <a:p>
            <a:pPr algn="just"/>
            <a:r>
              <a:rPr lang="pl-PL" sz="2400" b="1" dirty="0"/>
              <a:t>	</a:t>
            </a:r>
            <a:r>
              <a:rPr lang="pl-PL" sz="2400" dirty="0"/>
              <a:t>Wodę zaburtową stosuje się do schładzania wody słodkiej, czynnika chłodzącego wtryskiwacze (woda lub paliwo), oleju smarowego oraz powietrza ładującego. Czasami, w sytuacjach awaryjnych, woda zaburtowa zastępuje wodę słodką.</a:t>
            </a:r>
          </a:p>
          <a:p>
            <a:pPr algn="just"/>
            <a:r>
              <a:rPr lang="pl-PL" sz="2400" dirty="0"/>
              <a:t>	Niezależnie od celu w jakim wykorzystuje się wodę zaburtową, jej temperatura na wylocie z obiektu chłodzonego nie powinna przekraczać 45ºC, aby ograniczyć maksymalnie zanieczyszczanie przestrzeni chłodzących. Zawarte w wodzie zaburtowej (morskiej) kwaśne węglany wapnia Ca(HCO</a:t>
            </a:r>
            <a:r>
              <a:rPr lang="pl-PL" sz="2400" baseline="-25000" dirty="0"/>
              <a:t>3</a:t>
            </a:r>
            <a:r>
              <a:rPr lang="pl-PL" sz="2400" dirty="0"/>
              <a:t>)</a:t>
            </a:r>
            <a:r>
              <a:rPr lang="pl-PL" sz="2400" baseline="-25000" dirty="0"/>
              <a:t>2</a:t>
            </a:r>
            <a:r>
              <a:rPr lang="pl-PL" sz="2400" dirty="0"/>
              <a:t> i kwaśne węglany magnezu Mg(HCO</a:t>
            </a:r>
            <a:r>
              <a:rPr lang="pl-PL" sz="2400" baseline="-25000" dirty="0"/>
              <a:t>3</a:t>
            </a:r>
            <a:r>
              <a:rPr lang="pl-PL" sz="2400" dirty="0"/>
              <a:t>)</a:t>
            </a:r>
            <a:r>
              <a:rPr lang="pl-PL" sz="2400" baseline="-25000" dirty="0"/>
              <a:t>2</a:t>
            </a:r>
            <a:r>
              <a:rPr lang="pl-PL" sz="2400" dirty="0"/>
              <a:t> ulegają w temperaturze powyżej 60ºC rozkładowi. </a:t>
            </a:r>
          </a:p>
          <a:p>
            <a:pPr algn="just"/>
            <a:r>
              <a:rPr lang="pl-PL" sz="2400" dirty="0"/>
              <a:t>	Nierozpuszczalne w wodzie węglany: wapnia CaCO</a:t>
            </a:r>
            <a:r>
              <a:rPr lang="pl-PL" sz="2400" baseline="-25000" dirty="0"/>
              <a:t>3</a:t>
            </a:r>
            <a:r>
              <a:rPr lang="pl-PL" sz="2400" dirty="0"/>
              <a:t> i magnezu MgCO</a:t>
            </a:r>
            <a:r>
              <a:rPr lang="pl-PL" sz="2400" baseline="-25000" dirty="0"/>
              <a:t>3</a:t>
            </a:r>
            <a:r>
              <a:rPr lang="pl-PL" sz="2400" dirty="0"/>
              <a:t> stano­wią podstawowe składniki tzw. kamienia kotłowego, osadzającego się na powierz­chniach przestrzeni chłodzonych. </a:t>
            </a:r>
            <a:endParaRPr lang="pl-PL" sz="2400" dirty="0" smtClean="0"/>
          </a:p>
          <a:p>
            <a:pPr algn="just"/>
            <a:endParaRPr lang="pl-PL" sz="2400" dirty="0" smtClean="0"/>
          </a:p>
          <a:p>
            <a:r>
              <a:rPr lang="pl-PL" sz="2400" b="1" dirty="0"/>
              <a:t>5.7.3. Nieprawidłowości występujące w układach chłodzenia i ich przyczyny</a:t>
            </a:r>
          </a:p>
          <a:p>
            <a:r>
              <a:rPr lang="pl-PL" sz="2400" dirty="0"/>
              <a:t>	Nieprawidłowości występujące w układach chłodzenia sprowadzają się w zasadzie do wahań ciśnienia i temperatury czynnika chłodzącego.</a:t>
            </a:r>
          </a:p>
          <a:p>
            <a:r>
              <a:rPr lang="pl-PL" sz="2400" dirty="0"/>
              <a:t>Podczas pracy silnika mogą wystąpić następujące zakłócenia w jego układzie chło­dzenia:</a:t>
            </a:r>
          </a:p>
          <a:p>
            <a:pPr algn="just"/>
            <a:endParaRPr lang="pl-PL" sz="2400" dirty="0"/>
          </a:p>
          <a:p>
            <a:pPr algn="just"/>
            <a:endParaRPr lang="pl-PL" sz="2400" dirty="0"/>
          </a:p>
        </p:txBody>
      </p:sp>
    </p:spTree>
    <p:extLst>
      <p:ext uri="{BB962C8B-B14F-4D97-AF65-F5344CB8AC3E}">
        <p14:creationId xmlns:p14="http://schemas.microsoft.com/office/powerpoint/2010/main" val="36591547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52400" y="320040"/>
            <a:ext cx="11795760" cy="6278642"/>
          </a:xfrm>
          <a:prstGeom prst="rect">
            <a:avLst/>
          </a:prstGeom>
          <a:noFill/>
        </p:spPr>
        <p:txBody>
          <a:bodyPr wrap="square" rtlCol="0">
            <a:spAutoFit/>
          </a:bodyPr>
          <a:lstStyle/>
          <a:p>
            <a:pPr marL="457200" indent="-457200">
              <a:buFont typeface="+mj-lt"/>
              <a:buAutoNum type="arabicPeriod"/>
            </a:pPr>
            <a:r>
              <a:rPr lang="pl-PL" sz="2400" dirty="0" smtClean="0"/>
              <a:t>W </a:t>
            </a:r>
            <a:r>
              <a:rPr lang="pl-PL" sz="2400" dirty="0"/>
              <a:t>jednym, kilku lub wszystkich cylindrach ciśnienie wody chłodzącej spada, wzrasta lub waha się.</a:t>
            </a:r>
          </a:p>
          <a:p>
            <a:pPr marL="457200" indent="-457200">
              <a:buFont typeface="+mj-lt"/>
              <a:buAutoNum type="arabicPeriod"/>
            </a:pPr>
            <a:r>
              <a:rPr lang="pl-PL" sz="2400" dirty="0" smtClean="0"/>
              <a:t>W </a:t>
            </a:r>
            <a:r>
              <a:rPr lang="pl-PL" sz="2400" dirty="0"/>
              <a:t>jednym, kilku lub wszystkich cylindrach temperatura wody chłodzącej spada, wzrasta lub waha się. </a:t>
            </a:r>
            <a:endParaRPr lang="pl-PL" sz="2400" dirty="0" smtClean="0"/>
          </a:p>
          <a:p>
            <a:pPr algn="just"/>
            <a:endParaRPr lang="pl-PL" sz="2400" b="1" dirty="0" smtClean="0"/>
          </a:p>
          <a:p>
            <a:pPr algn="just"/>
            <a:r>
              <a:rPr lang="pl-PL" sz="2400" b="1" dirty="0" smtClean="0"/>
              <a:t>Wahania </a:t>
            </a:r>
            <a:r>
              <a:rPr lang="pl-PL" sz="2400" b="1" dirty="0"/>
              <a:t>ciśnienia wody chłodzącej mogą być spowodowane:</a:t>
            </a:r>
          </a:p>
          <a:p>
            <a:pPr marL="342900" lvl="0" indent="-342900" algn="just">
              <a:buFont typeface="Wingdings" panose="05000000000000000000" pitchFamily="2" charset="2"/>
              <a:buChar char="Ø"/>
            </a:pPr>
            <a:r>
              <a:rPr lang="pl-PL" sz="2400" dirty="0"/>
              <a:t>nagromadzeniem się powietrza w przestrzeniach chłodzenia, chłodnicach lub ruro­ciągach na skutek niedostatecznego odpowietrzenia podczas napełniania instalacji wodą lub zaniechania odpowietrzania podczas ruchu,</a:t>
            </a:r>
          </a:p>
          <a:p>
            <a:pPr marL="342900" lvl="0" indent="-342900" algn="just">
              <a:buFont typeface="Wingdings" panose="05000000000000000000" pitchFamily="2" charset="2"/>
              <a:buChar char="Ø"/>
            </a:pPr>
            <a:r>
              <a:rPr lang="pl-PL" sz="2400" dirty="0"/>
              <a:t>przedostawaniem się gazów do wody chłodzącej w wyniku pęknięcia tulei cylindrowej lub głowicy (silne wahania ciśnienia),</a:t>
            </a:r>
          </a:p>
          <a:p>
            <a:pPr marL="342900" lvl="0" indent="-342900" algn="just">
              <a:buFont typeface="Wingdings" panose="05000000000000000000" pitchFamily="2" charset="2"/>
              <a:buChar char="Ø"/>
            </a:pPr>
            <a:r>
              <a:rPr lang="pl-PL" sz="2400" dirty="0"/>
              <a:t>spadkiem statycznego ciśnienia w układzie chłodzenia wskutek opróżnienia zbior­nika wyrównawczego (ekspansyjnego) lub zamknięcia zaworu na rurociągu uzupeł­niającym,</a:t>
            </a:r>
          </a:p>
          <a:p>
            <a:pPr marL="342900" lvl="0" indent="-342900" algn="just">
              <a:buFont typeface="Wingdings" panose="05000000000000000000" pitchFamily="2" charset="2"/>
              <a:buChar char="Ø"/>
            </a:pPr>
            <a:r>
              <a:rPr lang="pl-PL" sz="2400" dirty="0"/>
              <a:t>brakiem drożności przewodów spowodowanej zatkaniem rurociągu lub uszko­dzeniem zaworów.</a:t>
            </a:r>
          </a:p>
          <a:p>
            <a:endParaRPr lang="pl-PL" sz="2400" dirty="0"/>
          </a:p>
          <a:p>
            <a:endParaRPr lang="pl-PL" dirty="0"/>
          </a:p>
        </p:txBody>
      </p:sp>
    </p:spTree>
    <p:extLst>
      <p:ext uri="{BB962C8B-B14F-4D97-AF65-F5344CB8AC3E}">
        <p14:creationId xmlns:p14="http://schemas.microsoft.com/office/powerpoint/2010/main" val="35160074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28600" y="-106680"/>
            <a:ext cx="11856720" cy="7755969"/>
          </a:xfrm>
          <a:prstGeom prst="rect">
            <a:avLst/>
          </a:prstGeom>
          <a:noFill/>
        </p:spPr>
        <p:txBody>
          <a:bodyPr wrap="square" rtlCol="0">
            <a:spAutoFit/>
          </a:bodyPr>
          <a:lstStyle/>
          <a:p>
            <a:r>
              <a:rPr lang="pl-PL" sz="2400" b="1" dirty="0"/>
              <a:t>Wzrost temperatury wody chłodzącej na odpływie z jednego układu może być efektem:</a:t>
            </a:r>
          </a:p>
          <a:p>
            <a:pPr marL="342900" lvl="0" indent="-342900">
              <a:buFont typeface="Wingdings" panose="05000000000000000000" pitchFamily="2" charset="2"/>
              <a:buChar char="Ø"/>
            </a:pPr>
            <a:r>
              <a:rPr lang="pl-PL" sz="2400" dirty="0"/>
              <a:t>przeciążenia danego układu,</a:t>
            </a:r>
          </a:p>
          <a:p>
            <a:pPr marL="342900" lvl="0" indent="-342900">
              <a:buFont typeface="Wingdings" panose="05000000000000000000" pitchFamily="2" charset="2"/>
              <a:buChar char="Ø"/>
            </a:pPr>
            <a:r>
              <a:rPr lang="pl-PL" sz="2400" dirty="0"/>
              <a:t>zapowietrzenia przestrzeni chłodzonej,</a:t>
            </a:r>
          </a:p>
          <a:p>
            <a:pPr marL="342900" lvl="0" indent="-342900">
              <a:buFont typeface="Wingdings" panose="05000000000000000000" pitchFamily="2" charset="2"/>
              <a:buChar char="Ø"/>
            </a:pPr>
            <a:r>
              <a:rPr lang="pl-PL" sz="2400" dirty="0"/>
              <a:t>ograniczenia swobodnego przepływu wody wskutek zatkania się rurociągów wody chłodzącej, kanałów chłodzenia albo niepełnego otwarcia lub uszkodzenia zaworów odcinających danego cylindra,</a:t>
            </a:r>
          </a:p>
          <a:p>
            <a:pPr marL="342900" lvl="0" indent="-342900">
              <a:buFont typeface="Wingdings" panose="05000000000000000000" pitchFamily="2" charset="2"/>
              <a:buChar char="Ø"/>
            </a:pPr>
            <a:r>
              <a:rPr lang="pl-PL" sz="2400" dirty="0"/>
              <a:t>przedostawania się gazów do wody chłodzącej spowodowanego pęknięciem tulei cylindrowej lub głowicy,</a:t>
            </a:r>
          </a:p>
          <a:p>
            <a:pPr marL="342900" lvl="0" indent="-342900">
              <a:buFont typeface="Wingdings" panose="05000000000000000000" pitchFamily="2" charset="2"/>
              <a:buChar char="Ø"/>
            </a:pPr>
            <a:r>
              <a:rPr lang="pl-PL" sz="2400" dirty="0"/>
              <a:t>przegrzania lub zacierania się tłoka</a:t>
            </a:r>
            <a:r>
              <a:rPr lang="pl-PL" sz="2400" dirty="0" smtClean="0"/>
              <a:t>.</a:t>
            </a:r>
          </a:p>
          <a:p>
            <a:r>
              <a:rPr lang="pl-PL" sz="2400" b="1" dirty="0"/>
              <a:t>Wzrost temperatury wody chłodzącej na odpływie wszystkich układów może być spowodowany:</a:t>
            </a:r>
          </a:p>
          <a:p>
            <a:pPr marL="342900" lvl="0" indent="-342900">
              <a:buFont typeface="Wingdings" panose="05000000000000000000" pitchFamily="2" charset="2"/>
              <a:buChar char="Ø"/>
            </a:pPr>
            <a:r>
              <a:rPr lang="pl-PL" sz="2400" dirty="0"/>
              <a:t>przeciążeniem całego silnika,</a:t>
            </a:r>
          </a:p>
          <a:p>
            <a:pPr marL="342900" lvl="0" indent="-342900">
              <a:buFont typeface="Wingdings" panose="05000000000000000000" pitchFamily="2" charset="2"/>
              <a:buChar char="Ø"/>
            </a:pPr>
            <a:r>
              <a:rPr lang="pl-PL" sz="2400" dirty="0"/>
              <a:t>niedostatecznym odpowietrzeniem przestrzeni wodnych, chłodnic i rurociągów,</a:t>
            </a:r>
          </a:p>
          <a:p>
            <a:pPr marL="342900" lvl="0" indent="-342900">
              <a:buFont typeface="Wingdings" panose="05000000000000000000" pitchFamily="2" charset="2"/>
              <a:buChar char="Ø"/>
            </a:pPr>
            <a:r>
              <a:rPr lang="pl-PL" sz="2400" dirty="0"/>
              <a:t>ograniczeniem swobodnego przepływu wody chłodzącej wskutek przypadkowego zamknięcia zaworów odcinających lub silnie dławiącego ich przymknięcia,</a:t>
            </a:r>
          </a:p>
          <a:p>
            <a:pPr marL="342900" lvl="0" indent="-342900">
              <a:buFont typeface="Wingdings" panose="05000000000000000000" pitchFamily="2" charset="2"/>
              <a:buChar char="Ø"/>
            </a:pPr>
            <a:r>
              <a:rPr lang="pl-PL" sz="2400" dirty="0"/>
              <a:t>niedostatecznym schładzaniem wody chłodzącej w wyniku zanieczyszczenia, zapo­wietrzenia lub uszkodzenia chłodnicy,</a:t>
            </a:r>
          </a:p>
          <a:p>
            <a:pPr marL="342900" lvl="0" indent="-342900">
              <a:buFont typeface="Wingdings" panose="05000000000000000000" pitchFamily="2" charset="2"/>
              <a:buChar char="Ø"/>
            </a:pPr>
            <a:r>
              <a:rPr lang="pl-PL" sz="2400" dirty="0"/>
              <a:t>uszkodzeniem pompy cyrkulacyjnej (niedostateczna wydajność), jej napędu, względ­nie przypadkowym wyłączeniem silnika elektrycznego napędzającego pompę.</a:t>
            </a:r>
          </a:p>
          <a:p>
            <a:pPr marL="342900" lvl="0" indent="-342900">
              <a:buFont typeface="Wingdings" panose="05000000000000000000" pitchFamily="2" charset="2"/>
              <a:buChar char="Ø"/>
            </a:pPr>
            <a:endParaRPr lang="pl-PL" sz="2400" dirty="0"/>
          </a:p>
          <a:p>
            <a:endParaRPr lang="pl-PL" dirty="0"/>
          </a:p>
        </p:txBody>
      </p:sp>
    </p:spTree>
    <p:extLst>
      <p:ext uri="{BB962C8B-B14F-4D97-AF65-F5344CB8AC3E}">
        <p14:creationId xmlns:p14="http://schemas.microsoft.com/office/powerpoint/2010/main" val="1560050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52400" y="243840"/>
            <a:ext cx="11811000" cy="6924973"/>
          </a:xfrm>
          <a:prstGeom prst="rect">
            <a:avLst/>
          </a:prstGeom>
          <a:noFill/>
        </p:spPr>
        <p:txBody>
          <a:bodyPr wrap="square" rtlCol="0">
            <a:spAutoFit/>
          </a:bodyPr>
          <a:lstStyle/>
          <a:p>
            <a:pPr marL="342900" indent="-342900">
              <a:buFont typeface="+mj-lt"/>
              <a:buAutoNum type="arabicPeriod"/>
            </a:pPr>
            <a:r>
              <a:rPr lang="pl-PL" sz="2400" dirty="0" smtClean="0"/>
              <a:t>Wzrost </a:t>
            </a:r>
            <a:r>
              <a:rPr lang="pl-PL" sz="2400" dirty="0"/>
              <a:t>zużycia tulei cylindrowych i pierścieni tłokowych wskutek obecności siarki i związków nieorganicznych metali w paliwie; powoduje to korozję siarkową i popiołową.</a:t>
            </a:r>
          </a:p>
          <a:p>
            <a:pPr marL="342900" indent="-342900">
              <a:buFont typeface="+mj-lt"/>
              <a:buAutoNum type="arabicPeriod"/>
            </a:pPr>
            <a:r>
              <a:rPr lang="pl-PL" sz="2400" dirty="0" smtClean="0"/>
              <a:t>Obecność </a:t>
            </a:r>
            <a:r>
              <a:rPr lang="pl-PL" sz="2400" dirty="0"/>
              <a:t>w spalinach tlenków siarki powstałych ze spalenia siarki zawartej w paliwie ciężkim. W temperaturach poniżej punktu rosy występuje silna korozja siarkowa dolnych partii tulei cylindrowych i traktu wylotowego. Przedostawanie się tych kwasów do przestrzeni korbowej przyczynia się do degradacji jakości oleju obiegowego i korozji elementów znajdujących się w skrzyni korbowej.</a:t>
            </a:r>
          </a:p>
          <a:p>
            <a:pPr marL="342900" indent="-342900">
              <a:buFont typeface="+mj-lt"/>
              <a:buAutoNum type="arabicPeriod"/>
            </a:pPr>
            <a:r>
              <a:rPr lang="pl-PL" sz="2400" dirty="0" smtClean="0"/>
              <a:t>Możliwość </a:t>
            </a:r>
            <a:r>
              <a:rPr lang="pl-PL" sz="2400" dirty="0"/>
              <a:t>zwiększonego zanieczyszczenia nagarem strefy pierścieni tłokowych.</a:t>
            </a:r>
          </a:p>
          <a:p>
            <a:pPr marL="342900" indent="-342900">
              <a:buFont typeface="+mj-lt"/>
              <a:buAutoNum type="arabicPeriod"/>
            </a:pPr>
            <a:r>
              <a:rPr lang="pl-PL" sz="2400" dirty="0" smtClean="0"/>
              <a:t>Intensyfikacja </a:t>
            </a:r>
            <a:r>
              <a:rPr lang="pl-PL" sz="2400" dirty="0"/>
              <a:t>zużywania się zaworów wylotowych wskutek korozyjnego działania popiołów przylegających do ich powierzchni roboczych.</a:t>
            </a:r>
          </a:p>
          <a:p>
            <a:pPr marL="342900" indent="-342900">
              <a:buFont typeface="+mj-lt"/>
              <a:buAutoNum type="arabicPeriod"/>
            </a:pPr>
            <a:r>
              <a:rPr lang="pl-PL" sz="2400" dirty="0" smtClean="0"/>
              <a:t>Zwiększone </a:t>
            </a:r>
            <a:r>
              <a:rPr lang="pl-PL" sz="2400" dirty="0"/>
              <a:t>zużycie kierownic i łopatek turbiny zespołu turbosprężarkowego, wskutek mechanicznego (erozyjnego) działania cząstek stałych zawartych w spali­nach i/lub korozyjnego działania spalin.</a:t>
            </a:r>
          </a:p>
          <a:p>
            <a:pPr marL="342900" indent="-342900">
              <a:buFont typeface="+mj-lt"/>
              <a:buAutoNum type="arabicPeriod"/>
            </a:pPr>
            <a:r>
              <a:rPr lang="pl-PL" sz="2400" dirty="0" smtClean="0"/>
              <a:t>Powstawanie </a:t>
            </a:r>
            <a:r>
              <a:rPr lang="pl-PL" sz="2400" dirty="0"/>
              <a:t>spiralnych osadów (trąbek) na wylocie z dysz wtryskiwaczy, wpły­wających na pogorszenie jakości rozpylanej strugi paliwa, co powoduje między innymi przewlekłe, niecałkowite spalanie i niezupełne spalanie paliwa, zwiększone zanieczyszczenie komory spalania, wzrost temperatury cyklu roboczego, spadek sprawności silnika</a:t>
            </a:r>
            <a:r>
              <a:rPr lang="pl-PL" sz="2400" dirty="0" smtClean="0"/>
              <a:t>.</a:t>
            </a:r>
          </a:p>
          <a:p>
            <a:endParaRPr lang="pl-PL" dirty="0"/>
          </a:p>
          <a:p>
            <a:endParaRPr lang="pl-PL" dirty="0"/>
          </a:p>
        </p:txBody>
      </p:sp>
    </p:spTree>
    <p:extLst>
      <p:ext uri="{BB962C8B-B14F-4D97-AF65-F5344CB8AC3E}">
        <p14:creationId xmlns:p14="http://schemas.microsoft.com/office/powerpoint/2010/main" val="378241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74320" y="365760"/>
            <a:ext cx="11673840" cy="6278642"/>
          </a:xfrm>
          <a:prstGeom prst="rect">
            <a:avLst/>
          </a:prstGeom>
          <a:noFill/>
        </p:spPr>
        <p:txBody>
          <a:bodyPr wrap="square" rtlCol="0">
            <a:spAutoFit/>
          </a:bodyPr>
          <a:lstStyle/>
          <a:p>
            <a:pPr marL="457200" indent="-457200">
              <a:buFont typeface="+mj-lt"/>
              <a:buAutoNum type="arabicPeriod" startAt="7"/>
            </a:pPr>
            <a:r>
              <a:rPr lang="pl-PL" sz="2400" dirty="0"/>
              <a:t>Opóźnienia wtrysku paliwa. Paliwa ciężkie, w porównaniu do olejów napędowych, mają większą zwłokę zapłonu, wyższą temperaturę samozapłonu i wolniejszy przebieg spalania. W związku z tym dla pracy silnika na paliwie ciężkim kąt wyprzedzenia wtrysku powinien być większy o 4÷6 ºOWK niż dla oleju napędo­wego.</a:t>
            </a:r>
          </a:p>
          <a:p>
            <a:pPr marL="457200" indent="-457200">
              <a:buFont typeface="+mj-lt"/>
              <a:buAutoNum type="arabicPeriod" startAt="7"/>
            </a:pPr>
            <a:r>
              <a:rPr lang="pl-PL" sz="2400" dirty="0"/>
              <a:t>Konieczność regulacji momentu wtrysku paliwa w zależności od jego jakości – zwłoki zapłonu.</a:t>
            </a:r>
          </a:p>
          <a:p>
            <a:pPr marL="457200" indent="-457200">
              <a:buFont typeface="+mj-lt"/>
              <a:buAutoNum type="arabicPeriod" startAt="7"/>
            </a:pPr>
            <a:r>
              <a:rPr lang="pl-PL" sz="2400" dirty="0"/>
              <a:t>Konieczność podgrzewania paliwa podczas transportu, czyszczenia i wtrysku.</a:t>
            </a:r>
          </a:p>
          <a:p>
            <a:pPr marL="457200" indent="-457200">
              <a:buFont typeface="+mj-lt"/>
              <a:buAutoNum type="arabicPeriod" startAt="7"/>
            </a:pPr>
            <a:r>
              <a:rPr lang="pl-PL" sz="2400" dirty="0"/>
              <a:t> Staranne czyszczenie paliwa, w celu usunięcia wszelkich zanieczyszczeń.</a:t>
            </a:r>
          </a:p>
          <a:p>
            <a:pPr marL="457200" indent="-457200">
              <a:buFont typeface="+mj-lt"/>
              <a:buAutoNum type="arabicPeriod" startAt="7"/>
            </a:pPr>
            <a:r>
              <a:rPr lang="pl-PL" sz="2400" dirty="0"/>
              <a:t>Dokonanie odpowiedniego do jakości paliwa doboru olejów obiegowego i cylin­drowego, neutralizujących lub ograniczających negatywne skutki stosowania paliw ciężkich, takich jak neutralizacja kwaśnych produktów spalania, dyspersja i zmywanie nagarów w komorze spalania itp.</a:t>
            </a:r>
          </a:p>
          <a:p>
            <a:pPr marL="457200" indent="-457200">
              <a:buFont typeface="+mj-lt"/>
              <a:buAutoNum type="arabicPeriod" startAt="7"/>
            </a:pPr>
            <a:r>
              <a:rPr lang="pl-PL" sz="2400" dirty="0"/>
              <a:t>Zwiększenie temperatury wody chłodzącej do górnej wartości dopuszczalnej, aby zapobiec lub ograniczyć kondensację spalin, a przez to ich korozyjne działania na elementach silnika, zwłaszcza na dolnych partiach tulei cylindrowych podczas pracy silnika na małym obciążeniu.</a:t>
            </a:r>
          </a:p>
          <a:p>
            <a:endParaRPr lang="pl-PL" dirty="0"/>
          </a:p>
        </p:txBody>
      </p:sp>
    </p:spTree>
    <p:extLst>
      <p:ext uri="{BB962C8B-B14F-4D97-AF65-F5344CB8AC3E}">
        <p14:creationId xmlns:p14="http://schemas.microsoft.com/office/powerpoint/2010/main" val="1373279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74320" y="0"/>
            <a:ext cx="11719560" cy="7017306"/>
          </a:xfrm>
          <a:prstGeom prst="rect">
            <a:avLst/>
          </a:prstGeom>
          <a:noFill/>
        </p:spPr>
        <p:txBody>
          <a:bodyPr wrap="square" rtlCol="0">
            <a:spAutoFit/>
          </a:bodyPr>
          <a:lstStyle/>
          <a:p>
            <a:r>
              <a:rPr lang="pl-PL" sz="2400" b="1" dirty="0"/>
              <a:t>5.5.5. Obsługa układu paliwowego podczas ruchu silnika</a:t>
            </a:r>
          </a:p>
          <a:p>
            <a:r>
              <a:rPr lang="pl-PL" sz="2400" dirty="0"/>
              <a:t> </a:t>
            </a:r>
          </a:p>
          <a:p>
            <a:r>
              <a:rPr lang="pl-PL" sz="2400" b="1" dirty="0"/>
              <a:t>Dozór instalacji zasilania paliwem i układu wtryskowego w ruchu ustalonym</a:t>
            </a:r>
          </a:p>
          <a:p>
            <a:r>
              <a:rPr lang="pl-PL" sz="2400" dirty="0"/>
              <a:t> </a:t>
            </a:r>
          </a:p>
          <a:p>
            <a:r>
              <a:rPr lang="pl-PL" sz="2400" dirty="0"/>
              <a:t>	Dozór instalacji zasilania i układu wtryskowego podczas pracy silnika polega na kontroli i regulacji ciśnienia paliwa w instalacji podającej, kontroli i regulacji temperatury (lepkości) paliwa, okresowym czyszczeniu filtrów paliwowych i wirówek, kontroli szczelności całej instalacji oraz  ocenie pracy układu wtryskowego.</a:t>
            </a:r>
          </a:p>
          <a:p>
            <a:endParaRPr lang="pl-PL" sz="2400" b="1" i="1" dirty="0" smtClean="0"/>
          </a:p>
          <a:p>
            <a:r>
              <a:rPr lang="pl-PL" sz="2400" b="1" i="1" dirty="0" smtClean="0"/>
              <a:t>Temperatura </a:t>
            </a:r>
            <a:r>
              <a:rPr lang="pl-PL" sz="2400" b="1" i="1" dirty="0"/>
              <a:t>paliw</a:t>
            </a:r>
            <a:r>
              <a:rPr lang="pl-PL" sz="2400" dirty="0"/>
              <a:t>. W odniesieniu do paliw ciężkich można wyróżnić trzy charakte­rystyczne temperatury:</a:t>
            </a:r>
          </a:p>
          <a:p>
            <a:r>
              <a:rPr lang="pl-PL" sz="2400" dirty="0"/>
              <a:t>1) temperaturę transportu paliwa,</a:t>
            </a:r>
          </a:p>
          <a:p>
            <a:r>
              <a:rPr lang="pl-PL" sz="2400" dirty="0"/>
              <a:t>2) temperaturę wirowania,</a:t>
            </a:r>
          </a:p>
          <a:p>
            <a:r>
              <a:rPr lang="pl-PL" sz="2400" dirty="0"/>
              <a:t>3) temperaturę wtrysku paliwa</a:t>
            </a:r>
            <a:r>
              <a:rPr lang="pl-PL" sz="2400" dirty="0" smtClean="0"/>
              <a:t>.</a:t>
            </a:r>
          </a:p>
          <a:p>
            <a:endParaRPr lang="pl-PL" sz="2400" dirty="0"/>
          </a:p>
          <a:p>
            <a:pPr algn="just"/>
            <a:r>
              <a:rPr lang="pl-PL" sz="2400" i="1" dirty="0"/>
              <a:t>W </a:t>
            </a:r>
            <a:r>
              <a:rPr lang="pl-PL" sz="2400" i="1" dirty="0" smtClean="0"/>
              <a:t>tabeli </a:t>
            </a:r>
            <a:r>
              <a:rPr lang="pl-PL" sz="2400" i="1" dirty="0"/>
              <a:t>podano graniczne wartości wyżej wymienionych temperatur, które należy przyjąć jako wytyczne ogólne. W szczególnych przypadkach producenci silników mogą podać własne zalecenia dotyczące temperatur podgrzania paliwa.</a:t>
            </a:r>
          </a:p>
          <a:p>
            <a:endParaRPr lang="pl-PL" dirty="0"/>
          </a:p>
        </p:txBody>
      </p:sp>
    </p:spTree>
    <p:extLst>
      <p:ext uri="{BB962C8B-B14F-4D97-AF65-F5344CB8AC3E}">
        <p14:creationId xmlns:p14="http://schemas.microsoft.com/office/powerpoint/2010/main" val="3587806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2766836114"/>
              </p:ext>
            </p:extLst>
          </p:nvPr>
        </p:nvGraphicFramePr>
        <p:xfrm>
          <a:off x="220980" y="1432560"/>
          <a:ext cx="11788141" cy="4998722"/>
        </p:xfrm>
        <a:graphic>
          <a:graphicData uri="http://schemas.openxmlformats.org/drawingml/2006/table">
            <a:tbl>
              <a:tblPr>
                <a:tableStyleId>{5C22544A-7EE6-4342-B048-85BDC9FD1C3A}</a:tableStyleId>
              </a:tblPr>
              <a:tblGrid>
                <a:gridCol w="1572059"/>
                <a:gridCol w="699035"/>
                <a:gridCol w="654383"/>
                <a:gridCol w="654383"/>
                <a:gridCol w="960790"/>
                <a:gridCol w="742148"/>
                <a:gridCol w="611272"/>
                <a:gridCol w="655923"/>
                <a:gridCol w="960790"/>
                <a:gridCol w="1222542"/>
                <a:gridCol w="960790"/>
                <a:gridCol w="1047013"/>
                <a:gridCol w="1047013"/>
              </a:tblGrid>
              <a:tr h="1671848">
                <a:tc>
                  <a:txBody>
                    <a:bodyPr/>
                    <a:lstStyle/>
                    <a:p>
                      <a:pPr algn="ctr">
                        <a:spcBef>
                          <a:spcPts val="300"/>
                        </a:spcBef>
                        <a:spcAft>
                          <a:spcPts val="300"/>
                        </a:spcAft>
                        <a:tabLst>
                          <a:tab pos="269875" algn="l"/>
                        </a:tabLst>
                      </a:pPr>
                      <a:r>
                        <a:rPr lang="pl-PL" sz="2400" dirty="0">
                          <a:effectLst/>
                        </a:rPr>
                        <a:t>Nominalna lepkość paliwa</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gridSpan="4">
                  <a:txBody>
                    <a:bodyPr/>
                    <a:lstStyle/>
                    <a:p>
                      <a:pPr algn="ctr">
                        <a:spcBef>
                          <a:spcPts val="300"/>
                        </a:spcBef>
                        <a:spcAft>
                          <a:spcPts val="300"/>
                        </a:spcAft>
                        <a:tabLst>
                          <a:tab pos="269875" algn="l"/>
                        </a:tabLst>
                      </a:pPr>
                      <a:r>
                        <a:rPr lang="pl-PL" sz="2400">
                          <a:effectLst/>
                        </a:rPr>
                        <a:t>Temperatura i lepkość graniczna transportu paliwa</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tc gridSpan="4">
                  <a:txBody>
                    <a:bodyPr/>
                    <a:lstStyle/>
                    <a:p>
                      <a:pPr algn="ctr">
                        <a:spcBef>
                          <a:spcPts val="300"/>
                        </a:spcBef>
                        <a:spcAft>
                          <a:spcPts val="300"/>
                        </a:spcAft>
                        <a:tabLst>
                          <a:tab pos="269875" algn="l"/>
                        </a:tabLst>
                      </a:pPr>
                      <a:r>
                        <a:rPr lang="pl-PL" sz="2400">
                          <a:effectLst/>
                        </a:rPr>
                        <a:t>Temperatura i lepkość graniczna wirowania paliwa</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tc gridSpan="4">
                  <a:txBody>
                    <a:bodyPr/>
                    <a:lstStyle/>
                    <a:p>
                      <a:pPr algn="ctr">
                        <a:spcBef>
                          <a:spcPts val="800"/>
                        </a:spcBef>
                        <a:spcAft>
                          <a:spcPts val="300"/>
                        </a:spcAft>
                        <a:tabLst>
                          <a:tab pos="269875" algn="l"/>
                        </a:tabLst>
                      </a:pPr>
                      <a:r>
                        <a:rPr lang="pl-PL" sz="2400">
                          <a:effectLst/>
                        </a:rPr>
                        <a:t>Temperatura i lepkość wtrysku paliwa</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tr>
              <a:tr h="554479">
                <a:tc>
                  <a:txBody>
                    <a:bodyPr/>
                    <a:lstStyle/>
                    <a:p>
                      <a:pPr algn="ctr">
                        <a:spcBef>
                          <a:spcPts val="300"/>
                        </a:spcBef>
                        <a:spcAft>
                          <a:spcPts val="300"/>
                        </a:spcAft>
                        <a:tabLst>
                          <a:tab pos="269875" algn="l"/>
                        </a:tabLst>
                      </a:pPr>
                      <a:r>
                        <a:rPr lang="pl-PL" sz="2400" dirty="0">
                          <a:effectLst/>
                        </a:rPr>
                        <a:t>[s Red I</a:t>
                      </a:r>
                      <a:r>
                        <a:rPr lang="pl-PL" sz="2400" spc="30" dirty="0">
                          <a:effectLst/>
                        </a:rPr>
                        <a:t>/</a:t>
                      </a:r>
                      <a:r>
                        <a:rPr lang="pl-PL" sz="2400" dirty="0" err="1">
                          <a:effectLst/>
                        </a:rPr>
                        <a:t>cSt</a:t>
                      </a:r>
                      <a:r>
                        <a:rPr lang="pl-PL" sz="2400" dirty="0">
                          <a:effectLst/>
                        </a:rPr>
                        <a:t>]</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300"/>
                        </a:spcBef>
                        <a:spcAft>
                          <a:spcPts val="300"/>
                        </a:spcAft>
                        <a:tabLst>
                          <a:tab pos="269875" algn="l"/>
                        </a:tabLst>
                      </a:pPr>
                      <a:r>
                        <a:rPr lang="pl-PL" sz="2400" dirty="0">
                          <a:effectLst/>
                          <a:sym typeface="Symbol" panose="05050102010706020507" pitchFamily="18" charset="2"/>
                        </a:rPr>
                        <a:t></a:t>
                      </a:r>
                      <a:r>
                        <a:rPr lang="pl-PL" sz="2400" dirty="0">
                          <a:effectLst/>
                        </a:rPr>
                        <a:t>C</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300"/>
                        </a:spcBef>
                        <a:spcAft>
                          <a:spcPts val="300"/>
                        </a:spcAft>
                        <a:tabLst>
                          <a:tab pos="269875" algn="l"/>
                        </a:tabLst>
                      </a:pPr>
                      <a:r>
                        <a:rPr lang="pl-PL" sz="2400">
                          <a:effectLst/>
                        </a:rPr>
                        <a:t>cSt</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300"/>
                        </a:spcBef>
                        <a:spcAft>
                          <a:spcPts val="300"/>
                        </a:spcAft>
                        <a:tabLst>
                          <a:tab pos="269875" algn="l"/>
                        </a:tabLst>
                      </a:pPr>
                      <a:r>
                        <a:rPr lang="pl-PL" sz="2400">
                          <a:effectLst/>
                          <a:sym typeface="Symbol" panose="05050102010706020507" pitchFamily="18" charset="2"/>
                        </a:rPr>
                        <a:t></a:t>
                      </a:r>
                      <a:r>
                        <a:rPr lang="pl-PL" sz="2400">
                          <a:effectLst/>
                        </a:rPr>
                        <a:t>E</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300"/>
                        </a:spcBef>
                        <a:spcAft>
                          <a:spcPts val="300"/>
                        </a:spcAft>
                        <a:tabLst>
                          <a:tab pos="269875" algn="l"/>
                        </a:tabLst>
                      </a:pPr>
                      <a:r>
                        <a:rPr lang="pl-PL" sz="2400">
                          <a:effectLst/>
                        </a:rPr>
                        <a:t>sRed I</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300"/>
                        </a:spcBef>
                        <a:spcAft>
                          <a:spcPts val="300"/>
                        </a:spcAft>
                        <a:tabLst>
                          <a:tab pos="269875" algn="l"/>
                        </a:tabLst>
                      </a:pPr>
                      <a:r>
                        <a:rPr lang="pl-PL" sz="2400">
                          <a:effectLst/>
                          <a:sym typeface="Symbol" panose="05050102010706020507" pitchFamily="18" charset="2"/>
                        </a:rPr>
                        <a:t></a:t>
                      </a:r>
                      <a:r>
                        <a:rPr lang="pl-PL" sz="2400">
                          <a:effectLst/>
                        </a:rPr>
                        <a:t>C</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300"/>
                        </a:spcBef>
                        <a:spcAft>
                          <a:spcPts val="300"/>
                        </a:spcAft>
                        <a:tabLst>
                          <a:tab pos="269875" algn="l"/>
                        </a:tabLst>
                      </a:pPr>
                      <a:r>
                        <a:rPr lang="pl-PL" sz="2400">
                          <a:effectLst/>
                        </a:rPr>
                        <a:t>cSt</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300"/>
                        </a:spcBef>
                        <a:spcAft>
                          <a:spcPts val="300"/>
                        </a:spcAft>
                        <a:tabLst>
                          <a:tab pos="269875" algn="l"/>
                        </a:tabLst>
                      </a:pPr>
                      <a:r>
                        <a:rPr lang="pl-PL" sz="2400">
                          <a:effectLst/>
                          <a:sym typeface="Symbol" panose="05050102010706020507" pitchFamily="18" charset="2"/>
                        </a:rPr>
                        <a:t></a:t>
                      </a:r>
                      <a:r>
                        <a:rPr lang="pl-PL" sz="2400">
                          <a:effectLst/>
                        </a:rPr>
                        <a:t>E</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300"/>
                        </a:spcBef>
                        <a:spcAft>
                          <a:spcPts val="300"/>
                        </a:spcAft>
                        <a:tabLst>
                          <a:tab pos="269875" algn="l"/>
                        </a:tabLst>
                      </a:pPr>
                      <a:r>
                        <a:rPr lang="pl-PL" sz="2400">
                          <a:effectLst/>
                        </a:rPr>
                        <a:t>sRed I</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300"/>
                        </a:spcBef>
                        <a:spcAft>
                          <a:spcPts val="300"/>
                        </a:spcAft>
                        <a:tabLst>
                          <a:tab pos="269875" algn="l"/>
                        </a:tabLst>
                      </a:pPr>
                      <a:r>
                        <a:rPr lang="pl-PL" sz="2400">
                          <a:effectLst/>
                          <a:sym typeface="Symbol" panose="05050102010706020507" pitchFamily="18" charset="2"/>
                        </a:rPr>
                        <a:t></a:t>
                      </a:r>
                      <a:r>
                        <a:rPr lang="pl-PL" sz="2400">
                          <a:effectLst/>
                        </a:rPr>
                        <a:t>C</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300"/>
                        </a:spcBef>
                        <a:spcAft>
                          <a:spcPts val="300"/>
                        </a:spcAft>
                        <a:tabLst>
                          <a:tab pos="269875" algn="l"/>
                        </a:tabLst>
                      </a:pPr>
                      <a:r>
                        <a:rPr lang="pl-PL" sz="2400">
                          <a:effectLst/>
                        </a:rPr>
                        <a:t>cSt</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300"/>
                        </a:spcBef>
                        <a:spcAft>
                          <a:spcPts val="300"/>
                        </a:spcAft>
                        <a:tabLst>
                          <a:tab pos="269875" algn="l"/>
                        </a:tabLst>
                      </a:pPr>
                      <a:r>
                        <a:rPr lang="pl-PL" sz="2400">
                          <a:effectLst/>
                          <a:sym typeface="Symbol" panose="05050102010706020507" pitchFamily="18" charset="2"/>
                        </a:rPr>
                        <a:t></a:t>
                      </a:r>
                      <a:r>
                        <a:rPr lang="pl-PL" sz="2400">
                          <a:effectLst/>
                        </a:rPr>
                        <a:t>E</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300"/>
                        </a:spcBef>
                        <a:spcAft>
                          <a:spcPts val="300"/>
                        </a:spcAft>
                        <a:tabLst>
                          <a:tab pos="269875" algn="l"/>
                        </a:tabLst>
                      </a:pPr>
                      <a:r>
                        <a:rPr lang="pl-PL" sz="2400">
                          <a:effectLst/>
                        </a:rPr>
                        <a:t>sRed I</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r>
              <a:tr h="554479">
                <a:tc>
                  <a:txBody>
                    <a:bodyPr/>
                    <a:lstStyle/>
                    <a:p>
                      <a:pPr algn="ctr">
                        <a:spcBef>
                          <a:spcPts val="150"/>
                        </a:spcBef>
                        <a:spcAft>
                          <a:spcPts val="150"/>
                        </a:spcAft>
                        <a:tabLst>
                          <a:tab pos="269875" algn="l"/>
                        </a:tabLst>
                      </a:pPr>
                      <a:r>
                        <a:rPr lang="pl-PL" sz="2400" dirty="0">
                          <a:effectLst/>
                        </a:rPr>
                        <a:t>500/123</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sym typeface="Symbol" panose="05050102010706020507" pitchFamily="18" charset="2"/>
                        </a:rPr>
                        <a:t></a:t>
                      </a:r>
                      <a:r>
                        <a:rPr lang="pl-PL" sz="2400" dirty="0">
                          <a:effectLst/>
                        </a:rPr>
                        <a:t> 20</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&gt; 53</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76</a:t>
                      </a:r>
                      <a:r>
                        <a:rPr lang="pl-PL" sz="2400">
                          <a:effectLst/>
                          <a:sym typeface="Symbol" panose="05050102010706020507" pitchFamily="18" charset="2"/>
                        </a:rPr>
                        <a:t></a:t>
                      </a:r>
                      <a:r>
                        <a:rPr lang="pl-PL" sz="2400">
                          <a:effectLst/>
                        </a:rPr>
                        <a:t>88</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r>
              <a:tr h="554479">
                <a:tc>
                  <a:txBody>
                    <a:bodyPr/>
                    <a:lstStyle/>
                    <a:p>
                      <a:pPr algn="ctr">
                        <a:spcBef>
                          <a:spcPts val="150"/>
                        </a:spcBef>
                        <a:spcAft>
                          <a:spcPts val="150"/>
                        </a:spcAft>
                        <a:tabLst>
                          <a:tab pos="269875" algn="l"/>
                        </a:tabLst>
                      </a:pPr>
                      <a:r>
                        <a:rPr lang="pl-PL" sz="2400" dirty="0">
                          <a:effectLst/>
                        </a:rPr>
                        <a:t>1000/246</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sym typeface="Symbol" panose="05050102010706020507" pitchFamily="18" charset="2"/>
                        </a:rPr>
                        <a:t></a:t>
                      </a:r>
                      <a:r>
                        <a:rPr lang="pl-PL" sz="2400">
                          <a:effectLst/>
                        </a:rPr>
                        <a:t> 30</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 </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&gt; 65</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90</a:t>
                      </a:r>
                      <a:r>
                        <a:rPr lang="pl-PL" sz="2400">
                          <a:effectLst/>
                          <a:sym typeface="Symbol" panose="05050102010706020507" pitchFamily="18" charset="2"/>
                        </a:rPr>
                        <a:t></a:t>
                      </a:r>
                      <a:r>
                        <a:rPr lang="pl-PL" sz="2400">
                          <a:effectLst/>
                        </a:rPr>
                        <a:t>95</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r>
              <a:tr h="554479">
                <a:tc>
                  <a:txBody>
                    <a:bodyPr/>
                    <a:lstStyle/>
                    <a:p>
                      <a:pPr algn="ctr">
                        <a:spcBef>
                          <a:spcPts val="150"/>
                        </a:spcBef>
                        <a:spcAft>
                          <a:spcPts val="150"/>
                        </a:spcAft>
                        <a:tabLst>
                          <a:tab pos="269875" algn="l"/>
                        </a:tabLst>
                      </a:pPr>
                      <a:r>
                        <a:rPr lang="pl-PL" sz="2400" dirty="0">
                          <a:effectLst/>
                        </a:rPr>
                        <a:t>1500/369</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sym typeface="Symbol" panose="05050102010706020507" pitchFamily="18" charset="2"/>
                        </a:rPr>
                        <a:t></a:t>
                      </a:r>
                      <a:r>
                        <a:rPr lang="pl-PL" sz="2400">
                          <a:effectLst/>
                        </a:rPr>
                        <a:t> 35</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440</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60</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1800</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&gt; 72</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60</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8</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250</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96</a:t>
                      </a:r>
                      <a:r>
                        <a:rPr lang="pl-PL" sz="2400">
                          <a:effectLst/>
                          <a:sym typeface="Symbol" panose="05050102010706020507" pitchFamily="18" charset="2"/>
                        </a:rPr>
                        <a:t></a:t>
                      </a:r>
                      <a:r>
                        <a:rPr lang="pl-PL" sz="2400">
                          <a:effectLst/>
                        </a:rPr>
                        <a:t>112</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25</a:t>
                      </a:r>
                      <a:r>
                        <a:rPr lang="pl-PL" sz="2400">
                          <a:effectLst/>
                          <a:sym typeface="Symbol" panose="05050102010706020507" pitchFamily="18" charset="2"/>
                        </a:rPr>
                        <a:t></a:t>
                      </a:r>
                      <a:r>
                        <a:rPr lang="pl-PL" sz="2400">
                          <a:effectLst/>
                        </a:rPr>
                        <a:t>15</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3,3</a:t>
                      </a:r>
                      <a:r>
                        <a:rPr lang="pl-PL" sz="2400">
                          <a:effectLst/>
                          <a:sym typeface="Symbol" panose="05050102010706020507" pitchFamily="18" charset="2"/>
                        </a:rPr>
                        <a:t></a:t>
                      </a:r>
                      <a:r>
                        <a:rPr lang="pl-PL" sz="2400">
                          <a:effectLst/>
                        </a:rPr>
                        <a:t>2,4</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100</a:t>
                      </a:r>
                      <a:r>
                        <a:rPr lang="pl-PL" sz="2400">
                          <a:effectLst/>
                          <a:sym typeface="Symbol" panose="05050102010706020507" pitchFamily="18" charset="2"/>
                        </a:rPr>
                        <a:t></a:t>
                      </a:r>
                      <a:r>
                        <a:rPr lang="pl-PL" sz="2400">
                          <a:effectLst/>
                        </a:rPr>
                        <a:t>70</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r>
              <a:tr h="554479">
                <a:tc>
                  <a:txBody>
                    <a:bodyPr/>
                    <a:lstStyle/>
                    <a:p>
                      <a:pPr algn="ctr">
                        <a:spcBef>
                          <a:spcPts val="150"/>
                        </a:spcBef>
                        <a:spcAft>
                          <a:spcPts val="150"/>
                        </a:spcAft>
                        <a:tabLst>
                          <a:tab pos="269875" algn="l"/>
                        </a:tabLst>
                      </a:pPr>
                      <a:r>
                        <a:rPr lang="pl-PL" sz="2400" dirty="0">
                          <a:effectLst/>
                        </a:rPr>
                        <a:t>3000/737</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sym typeface="Symbol" panose="05050102010706020507" pitchFamily="18" charset="2"/>
                        </a:rPr>
                        <a:t></a:t>
                      </a:r>
                      <a:r>
                        <a:rPr lang="pl-PL" sz="2400" dirty="0">
                          <a:effectLst/>
                        </a:rPr>
                        <a:t> 45</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 </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 </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&gt; 82</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113</a:t>
                      </a:r>
                      <a:r>
                        <a:rPr lang="pl-PL" sz="2400">
                          <a:effectLst/>
                          <a:sym typeface="Symbol" panose="05050102010706020507" pitchFamily="18" charset="2"/>
                        </a:rPr>
                        <a:t></a:t>
                      </a:r>
                      <a:r>
                        <a:rPr lang="pl-PL" sz="2400">
                          <a:effectLst/>
                        </a:rPr>
                        <a:t>125</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a:effectLst/>
                        </a:rPr>
                        <a:t> </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r>
              <a:tr h="554479">
                <a:tc>
                  <a:txBody>
                    <a:bodyPr/>
                    <a:lstStyle/>
                    <a:p>
                      <a:pPr algn="ctr">
                        <a:spcBef>
                          <a:spcPts val="150"/>
                        </a:spcBef>
                        <a:spcAft>
                          <a:spcPts val="150"/>
                        </a:spcAft>
                        <a:tabLst>
                          <a:tab pos="269875" algn="l"/>
                        </a:tabLst>
                      </a:pPr>
                      <a:r>
                        <a:rPr lang="pl-PL" sz="2400">
                          <a:effectLst/>
                        </a:rPr>
                        <a:t>6000/1474</a:t>
                      </a:r>
                      <a:endParaRPr lang="pl-PL" sz="240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sym typeface="Symbol" panose="05050102010706020507" pitchFamily="18" charset="2"/>
                        </a:rPr>
                        <a:t></a:t>
                      </a:r>
                      <a:r>
                        <a:rPr lang="pl-PL" sz="2400" dirty="0">
                          <a:effectLst/>
                        </a:rPr>
                        <a:t> 55</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 </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 </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 </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sym typeface="Symbol" panose="05050102010706020507" pitchFamily="18" charset="2"/>
                        </a:rPr>
                        <a:t></a:t>
                      </a:r>
                      <a:r>
                        <a:rPr lang="pl-PL" sz="2400" dirty="0">
                          <a:effectLst/>
                        </a:rPr>
                        <a:t> 92</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 </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 </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 </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120</a:t>
                      </a:r>
                      <a:r>
                        <a:rPr lang="pl-PL" sz="2400" dirty="0">
                          <a:effectLst/>
                          <a:sym typeface="Symbol" panose="05050102010706020507" pitchFamily="18" charset="2"/>
                        </a:rPr>
                        <a:t></a:t>
                      </a:r>
                      <a:r>
                        <a:rPr lang="pl-PL" sz="2400" dirty="0">
                          <a:effectLst/>
                        </a:rPr>
                        <a:t>135</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 </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 </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c>
                  <a:txBody>
                    <a:bodyPr/>
                    <a:lstStyle/>
                    <a:p>
                      <a:pPr algn="ctr">
                        <a:spcBef>
                          <a:spcPts val="150"/>
                        </a:spcBef>
                        <a:spcAft>
                          <a:spcPts val="150"/>
                        </a:spcAft>
                        <a:tabLst>
                          <a:tab pos="269875" algn="l"/>
                        </a:tabLst>
                      </a:pPr>
                      <a:r>
                        <a:rPr lang="pl-PL" sz="2400" dirty="0">
                          <a:effectLst/>
                        </a:rPr>
                        <a:t> </a:t>
                      </a:r>
                      <a:endParaRPr lang="pl-PL" sz="2400" dirty="0">
                        <a:effectLst/>
                        <a:latin typeface="Times New Roman" panose="02020603050405020304" pitchFamily="18" charset="0"/>
                        <a:ea typeface="Times New Roman" panose="02020603050405020304" pitchFamily="18" charset="0"/>
                      </a:endParaRPr>
                    </a:p>
                  </a:txBody>
                  <a:tcPr marL="45085" marR="45085" marT="0" marB="0">
                    <a:solidFill>
                      <a:schemeClr val="bg1">
                        <a:lumMod val="65000"/>
                      </a:schemeClr>
                    </a:solidFill>
                  </a:tcPr>
                </a:tc>
              </a:tr>
            </a:tbl>
          </a:graphicData>
        </a:graphic>
      </p:graphicFrame>
      <p:sp>
        <p:nvSpPr>
          <p:cNvPr id="3" name="pole tekstowe 2"/>
          <p:cNvSpPr txBox="1"/>
          <p:nvPr/>
        </p:nvSpPr>
        <p:spPr>
          <a:xfrm>
            <a:off x="274320" y="426720"/>
            <a:ext cx="11551920" cy="1107996"/>
          </a:xfrm>
          <a:prstGeom prst="rect">
            <a:avLst/>
          </a:prstGeom>
          <a:noFill/>
        </p:spPr>
        <p:txBody>
          <a:bodyPr wrap="square" rtlCol="0">
            <a:spAutoFit/>
          </a:bodyPr>
          <a:lstStyle/>
          <a:p>
            <a:pPr algn="ctr"/>
            <a:r>
              <a:rPr lang="pl-PL" sz="2400" i="1" dirty="0"/>
              <a:t>Temperatury paliwa i odpowiadające im lepkości w różnych fazach przygotowania paliwa</a:t>
            </a:r>
            <a:r>
              <a:rPr lang="pl-PL" sz="2400" b="1" i="1" dirty="0"/>
              <a:t> </a:t>
            </a:r>
            <a:r>
              <a:rPr lang="pl-PL" sz="2400" i="1" dirty="0"/>
              <a:t>w zależności od lepkości nominalnej paliwa</a:t>
            </a:r>
          </a:p>
          <a:p>
            <a:endParaRPr lang="pl-PL" dirty="0"/>
          </a:p>
        </p:txBody>
      </p:sp>
    </p:spTree>
    <p:extLst>
      <p:ext uri="{BB962C8B-B14F-4D97-AF65-F5344CB8AC3E}">
        <p14:creationId xmlns:p14="http://schemas.microsoft.com/office/powerpoint/2010/main" val="3735444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88642" y="352512"/>
            <a:ext cx="10225825" cy="5262979"/>
          </a:xfrm>
          <a:prstGeom prst="rect">
            <a:avLst/>
          </a:prstGeom>
        </p:spPr>
        <p:txBody>
          <a:bodyPr wrap="square">
            <a:spAutoFit/>
          </a:bodyPr>
          <a:lstStyle/>
          <a:p>
            <a:pPr algn="just">
              <a:spcAft>
                <a:spcPts val="0"/>
              </a:spcAft>
            </a:pPr>
            <a:r>
              <a:rPr lang="pl-PL"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Porównano wyznaczone nieskorygowane jednostkowe zużycie paliwa wynoszące 195 g/kWh z wynikiem, uzyskanym miesiąc wcześniej, wynoszącym 198 g/kWh. </a:t>
            </a:r>
            <a:endParaRPr lang="pl-PL" sz="28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pl-PL" sz="28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Wartości </a:t>
            </a:r>
            <a:r>
              <a:rPr lang="pl-PL"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opałowe paliwa obecnie to 40770 </a:t>
            </a:r>
            <a:r>
              <a:rPr lang="pl-PL"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kJ</a:t>
            </a:r>
            <a:r>
              <a:rPr lang="pl-PL"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/kg zaś wcześniej 40080 </a:t>
            </a:r>
            <a:r>
              <a:rPr lang="pl-PL"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kJ</a:t>
            </a:r>
            <a:r>
              <a:rPr lang="pl-PL"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/kg. </a:t>
            </a:r>
            <a:endParaRPr lang="pl-PL" sz="28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pl-PL" sz="28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pl-PL"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wartość opałowa paliwa standardowego wynosi 42707 </a:t>
            </a:r>
            <a:r>
              <a:rPr lang="pl-PL"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kJ</a:t>
            </a:r>
            <a:r>
              <a:rPr lang="pl-PL"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/kg). Wartości skorygowane będą zatem: </a:t>
            </a:r>
            <a:endParaRPr lang="pl-PL" sz="28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endParaRPr lang="pl-PL"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pl-PL" sz="28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a:t>
            </a:r>
            <a:r>
              <a:rPr lang="pl-PL"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wyznaczona obecnie jest wyższa od wyznaczonej wcześniej </a:t>
            </a:r>
          </a:p>
          <a:p>
            <a:pPr>
              <a:spcAft>
                <a:spcPts val="0"/>
              </a:spcAft>
            </a:pPr>
            <a:r>
              <a:rPr lang="pl-PL"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 wyznaczona obecnie niższa od wyznaczonej wcześniej </a:t>
            </a:r>
          </a:p>
          <a:p>
            <a:pPr>
              <a:spcAft>
                <a:spcPts val="0"/>
              </a:spcAft>
            </a:pPr>
            <a:r>
              <a:rPr lang="pl-PL"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 obydwie będą takie same </a:t>
            </a:r>
          </a:p>
          <a:p>
            <a:pPr>
              <a:spcAft>
                <a:spcPts val="0"/>
              </a:spcAft>
            </a:pPr>
            <a:r>
              <a:rPr lang="pl-PL"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 nie ma możliwości ich porównania </a:t>
            </a:r>
            <a:endParaRPr lang="pl-PL"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086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21920" y="289560"/>
            <a:ext cx="11887200" cy="6278642"/>
          </a:xfrm>
          <a:prstGeom prst="rect">
            <a:avLst/>
          </a:prstGeom>
          <a:noFill/>
        </p:spPr>
        <p:txBody>
          <a:bodyPr wrap="square" rtlCol="0">
            <a:spAutoFit/>
          </a:bodyPr>
          <a:lstStyle/>
          <a:p>
            <a:pPr algn="just"/>
            <a:r>
              <a:rPr lang="pl-PL" sz="2400" b="1" dirty="0"/>
              <a:t>5.6. Eksploatacja układu </a:t>
            </a:r>
            <a:r>
              <a:rPr lang="pl-PL" sz="2400" b="1" dirty="0" smtClean="0"/>
              <a:t>smarowego</a:t>
            </a:r>
            <a:endParaRPr lang="pl-PL" sz="2400" dirty="0"/>
          </a:p>
          <a:p>
            <a:pPr algn="just"/>
            <a:r>
              <a:rPr lang="pl-PL" sz="2400" b="1" dirty="0"/>
              <a:t>5.6.1. Wiadomości ogólne</a:t>
            </a:r>
          </a:p>
          <a:p>
            <a:pPr algn="just"/>
            <a:r>
              <a:rPr lang="pl-PL" sz="2400" dirty="0"/>
              <a:t> </a:t>
            </a:r>
          </a:p>
          <a:p>
            <a:pPr algn="just"/>
            <a:r>
              <a:rPr lang="pl-PL" sz="2400" b="1" dirty="0"/>
              <a:t>Podstawowe zadania obsługi</a:t>
            </a:r>
          </a:p>
          <a:p>
            <a:pPr algn="just"/>
            <a:r>
              <a:rPr lang="pl-PL" sz="2400" dirty="0"/>
              <a:t>	Poprawne działanie układu smarowego ma istotny wpływ na niezawodne i bez­awaryjne działanie silnika. 	Podstawowym zadaniem obsługi jest kontrola oraz utrzymanie ciśnienia i tempe­ratury oleju smarowego na zalecanym poziomie, oraz kontrola i utrzymywanie wymaganego poziomu oleju w zbior­nikach: obiegowym (skrzyni korbowej) i rozchodowym, dbałość o należytą czystość oleju oraz okresowa kontrola jakości oleju.</a:t>
            </a:r>
          </a:p>
          <a:p>
            <a:pPr algn="just"/>
            <a:r>
              <a:rPr lang="pl-PL" sz="2400" dirty="0"/>
              <a:t> </a:t>
            </a:r>
          </a:p>
          <a:p>
            <a:pPr algn="just"/>
            <a:r>
              <a:rPr lang="pl-PL" sz="2400" b="1" dirty="0"/>
              <a:t>Wymagane własności olejów silnikowych</a:t>
            </a:r>
          </a:p>
          <a:p>
            <a:pPr algn="just"/>
            <a:r>
              <a:rPr lang="pl-PL" sz="2400" dirty="0"/>
              <a:t>	Jakościowe wymagania dotyczące olejów silnikowych należy rozważyć w aspekcie zadań, jakie oleje smarowe spełniają oraz warunków ich pracy.</a:t>
            </a:r>
          </a:p>
          <a:p>
            <a:pPr algn="just"/>
            <a:r>
              <a:rPr lang="pl-PL" sz="2400" dirty="0"/>
              <a:t>	W powszechnie przyjętym podziale, oleje silnikowe dzielą się na:</a:t>
            </a:r>
          </a:p>
          <a:p>
            <a:pPr algn="just"/>
            <a:r>
              <a:rPr lang="pl-PL" sz="2400" dirty="0"/>
              <a:t>1)	oleje obiegowe,</a:t>
            </a:r>
          </a:p>
          <a:p>
            <a:pPr algn="just"/>
            <a:r>
              <a:rPr lang="pl-PL" sz="2400" dirty="0"/>
              <a:t>2)	oleje cylindrowe.</a:t>
            </a:r>
          </a:p>
          <a:p>
            <a:endParaRPr lang="pl-PL" dirty="0"/>
          </a:p>
        </p:txBody>
      </p:sp>
    </p:spTree>
    <p:extLst>
      <p:ext uri="{BB962C8B-B14F-4D97-AF65-F5344CB8AC3E}">
        <p14:creationId xmlns:p14="http://schemas.microsoft.com/office/powerpoint/2010/main" val="78684826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1572</Words>
  <Application>Microsoft Office PowerPoint</Application>
  <PresentationFormat>Panoramiczny</PresentationFormat>
  <Paragraphs>561</Paragraphs>
  <Slides>34</Slides>
  <Notes>1</Notes>
  <HiddenSlides>0</HiddenSlides>
  <MMClips>0</MMClips>
  <ScaleCrop>false</ScaleCrop>
  <HeadingPairs>
    <vt:vector size="8" baseType="variant">
      <vt:variant>
        <vt:lpstr>Używane czcionki</vt:lpstr>
      </vt:variant>
      <vt:variant>
        <vt:i4>7</vt:i4>
      </vt:variant>
      <vt:variant>
        <vt:lpstr>Motyw</vt:lpstr>
      </vt:variant>
      <vt:variant>
        <vt:i4>1</vt:i4>
      </vt:variant>
      <vt:variant>
        <vt:lpstr>Osadzone serwery OLE</vt:lpstr>
      </vt:variant>
      <vt:variant>
        <vt:i4>2</vt:i4>
      </vt:variant>
      <vt:variant>
        <vt:lpstr>Tytuły slajdów</vt:lpstr>
      </vt:variant>
      <vt:variant>
        <vt:i4>34</vt:i4>
      </vt:variant>
    </vt:vector>
  </HeadingPairs>
  <TitlesOfParts>
    <vt:vector size="44" baseType="lpstr">
      <vt:lpstr>Arial</vt:lpstr>
      <vt:lpstr>Calibri</vt:lpstr>
      <vt:lpstr>Calibri Light</vt:lpstr>
      <vt:lpstr>Symbol</vt:lpstr>
      <vt:lpstr>Times New Roman</vt:lpstr>
      <vt:lpstr>Wingdings</vt:lpstr>
      <vt:lpstr>ZapfDingbats</vt:lpstr>
      <vt:lpstr>Motyw pakietu Office</vt:lpstr>
      <vt:lpstr>Równanie</vt:lpstr>
      <vt:lpstr>Picture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Kazek</dc:creator>
  <cp:lastModifiedBy>Kazek</cp:lastModifiedBy>
  <cp:revision>37</cp:revision>
  <dcterms:created xsi:type="dcterms:W3CDTF">2014-10-09T18:41:18Z</dcterms:created>
  <dcterms:modified xsi:type="dcterms:W3CDTF">2020-04-01T11:16:38Z</dcterms:modified>
</cp:coreProperties>
</file>