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88" r:id="rId17"/>
    <p:sldId id="272" r:id="rId18"/>
    <p:sldId id="273" r:id="rId19"/>
    <p:sldId id="274" r:id="rId20"/>
    <p:sldId id="279" r:id="rId21"/>
    <p:sldId id="275" r:id="rId22"/>
    <p:sldId id="276" r:id="rId23"/>
    <p:sldId id="277" r:id="rId24"/>
    <p:sldId id="278" r:id="rId25"/>
    <p:sldId id="280" r:id="rId26"/>
    <p:sldId id="281" r:id="rId27"/>
    <p:sldId id="282" r:id="rId28"/>
    <p:sldId id="283" r:id="rId29"/>
    <p:sldId id="284" r:id="rId30"/>
    <p:sldId id="285" r:id="rId31"/>
    <p:sldId id="286" r:id="rId32"/>
    <p:sldId id="287" r:id="rId33"/>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785" autoAdjust="0"/>
  </p:normalViewPr>
  <p:slideViewPr>
    <p:cSldViewPr snapToGrid="0">
      <p:cViewPr varScale="1">
        <p:scale>
          <a:sx n="51" d="100"/>
          <a:sy n="51" d="100"/>
        </p:scale>
        <p:origin x="53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1F4E1685-8F2B-468F-98FB-D56DFACB16A8}" type="datetimeFigureOut">
              <a:rPr lang="pl-PL" smtClean="0"/>
              <a:t>2020-04-01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9417CC2-2508-49EA-B465-A95201B1033F}" type="slidenum">
              <a:rPr lang="pl-PL" smtClean="0"/>
              <a:t>‹#›</a:t>
            </a:fld>
            <a:endParaRPr lang="pl-PL"/>
          </a:p>
        </p:txBody>
      </p:sp>
    </p:spTree>
    <p:extLst>
      <p:ext uri="{BB962C8B-B14F-4D97-AF65-F5344CB8AC3E}">
        <p14:creationId xmlns:p14="http://schemas.microsoft.com/office/powerpoint/2010/main" val="2870416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1F4E1685-8F2B-468F-98FB-D56DFACB16A8}" type="datetimeFigureOut">
              <a:rPr lang="pl-PL" smtClean="0"/>
              <a:t>2020-04-01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9417CC2-2508-49EA-B465-A95201B1033F}" type="slidenum">
              <a:rPr lang="pl-PL" smtClean="0"/>
              <a:t>‹#›</a:t>
            </a:fld>
            <a:endParaRPr lang="pl-PL"/>
          </a:p>
        </p:txBody>
      </p:sp>
    </p:spTree>
    <p:extLst>
      <p:ext uri="{BB962C8B-B14F-4D97-AF65-F5344CB8AC3E}">
        <p14:creationId xmlns:p14="http://schemas.microsoft.com/office/powerpoint/2010/main" val="2801768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1F4E1685-8F2B-468F-98FB-D56DFACB16A8}" type="datetimeFigureOut">
              <a:rPr lang="pl-PL" smtClean="0"/>
              <a:t>2020-04-01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9417CC2-2508-49EA-B465-A95201B1033F}" type="slidenum">
              <a:rPr lang="pl-PL" smtClean="0"/>
              <a:t>‹#›</a:t>
            </a:fld>
            <a:endParaRPr lang="pl-PL"/>
          </a:p>
        </p:txBody>
      </p:sp>
    </p:spTree>
    <p:extLst>
      <p:ext uri="{BB962C8B-B14F-4D97-AF65-F5344CB8AC3E}">
        <p14:creationId xmlns:p14="http://schemas.microsoft.com/office/powerpoint/2010/main" val="1082443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1F4E1685-8F2B-468F-98FB-D56DFACB16A8}" type="datetimeFigureOut">
              <a:rPr lang="pl-PL" smtClean="0"/>
              <a:t>2020-04-01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9417CC2-2508-49EA-B465-A95201B1033F}" type="slidenum">
              <a:rPr lang="pl-PL" smtClean="0"/>
              <a:t>‹#›</a:t>
            </a:fld>
            <a:endParaRPr lang="pl-PL"/>
          </a:p>
        </p:txBody>
      </p:sp>
    </p:spTree>
    <p:extLst>
      <p:ext uri="{BB962C8B-B14F-4D97-AF65-F5344CB8AC3E}">
        <p14:creationId xmlns:p14="http://schemas.microsoft.com/office/powerpoint/2010/main" val="677075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1F4E1685-8F2B-468F-98FB-D56DFACB16A8}" type="datetimeFigureOut">
              <a:rPr lang="pl-PL" smtClean="0"/>
              <a:t>2020-04-01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9417CC2-2508-49EA-B465-A95201B1033F}" type="slidenum">
              <a:rPr lang="pl-PL" smtClean="0"/>
              <a:t>‹#›</a:t>
            </a:fld>
            <a:endParaRPr lang="pl-PL"/>
          </a:p>
        </p:txBody>
      </p:sp>
    </p:spTree>
    <p:extLst>
      <p:ext uri="{BB962C8B-B14F-4D97-AF65-F5344CB8AC3E}">
        <p14:creationId xmlns:p14="http://schemas.microsoft.com/office/powerpoint/2010/main" val="1114215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1F4E1685-8F2B-468F-98FB-D56DFACB16A8}" type="datetimeFigureOut">
              <a:rPr lang="pl-PL" smtClean="0"/>
              <a:t>2020-04-01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D9417CC2-2508-49EA-B465-A95201B1033F}" type="slidenum">
              <a:rPr lang="pl-PL" smtClean="0"/>
              <a:t>‹#›</a:t>
            </a:fld>
            <a:endParaRPr lang="pl-PL"/>
          </a:p>
        </p:txBody>
      </p:sp>
    </p:spTree>
    <p:extLst>
      <p:ext uri="{BB962C8B-B14F-4D97-AF65-F5344CB8AC3E}">
        <p14:creationId xmlns:p14="http://schemas.microsoft.com/office/powerpoint/2010/main" val="3743058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1F4E1685-8F2B-468F-98FB-D56DFACB16A8}" type="datetimeFigureOut">
              <a:rPr lang="pl-PL" smtClean="0"/>
              <a:t>2020-04-01</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D9417CC2-2508-49EA-B465-A95201B1033F}" type="slidenum">
              <a:rPr lang="pl-PL" smtClean="0"/>
              <a:t>‹#›</a:t>
            </a:fld>
            <a:endParaRPr lang="pl-PL"/>
          </a:p>
        </p:txBody>
      </p:sp>
    </p:spTree>
    <p:extLst>
      <p:ext uri="{BB962C8B-B14F-4D97-AF65-F5344CB8AC3E}">
        <p14:creationId xmlns:p14="http://schemas.microsoft.com/office/powerpoint/2010/main" val="67913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1F4E1685-8F2B-468F-98FB-D56DFACB16A8}" type="datetimeFigureOut">
              <a:rPr lang="pl-PL" smtClean="0"/>
              <a:t>2020-04-01</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D9417CC2-2508-49EA-B465-A95201B1033F}" type="slidenum">
              <a:rPr lang="pl-PL" smtClean="0"/>
              <a:t>‹#›</a:t>
            </a:fld>
            <a:endParaRPr lang="pl-PL"/>
          </a:p>
        </p:txBody>
      </p:sp>
    </p:spTree>
    <p:extLst>
      <p:ext uri="{BB962C8B-B14F-4D97-AF65-F5344CB8AC3E}">
        <p14:creationId xmlns:p14="http://schemas.microsoft.com/office/powerpoint/2010/main" val="2158039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1F4E1685-8F2B-468F-98FB-D56DFACB16A8}" type="datetimeFigureOut">
              <a:rPr lang="pl-PL" smtClean="0"/>
              <a:t>2020-04-01</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D9417CC2-2508-49EA-B465-A95201B1033F}" type="slidenum">
              <a:rPr lang="pl-PL" smtClean="0"/>
              <a:t>‹#›</a:t>
            </a:fld>
            <a:endParaRPr lang="pl-PL"/>
          </a:p>
        </p:txBody>
      </p:sp>
    </p:spTree>
    <p:extLst>
      <p:ext uri="{BB962C8B-B14F-4D97-AF65-F5344CB8AC3E}">
        <p14:creationId xmlns:p14="http://schemas.microsoft.com/office/powerpoint/2010/main" val="1277866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1F4E1685-8F2B-468F-98FB-D56DFACB16A8}" type="datetimeFigureOut">
              <a:rPr lang="pl-PL" smtClean="0"/>
              <a:t>2020-04-01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D9417CC2-2508-49EA-B465-A95201B1033F}" type="slidenum">
              <a:rPr lang="pl-PL" smtClean="0"/>
              <a:t>‹#›</a:t>
            </a:fld>
            <a:endParaRPr lang="pl-PL"/>
          </a:p>
        </p:txBody>
      </p:sp>
    </p:spTree>
    <p:extLst>
      <p:ext uri="{BB962C8B-B14F-4D97-AF65-F5344CB8AC3E}">
        <p14:creationId xmlns:p14="http://schemas.microsoft.com/office/powerpoint/2010/main" val="3061917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1F4E1685-8F2B-468F-98FB-D56DFACB16A8}" type="datetimeFigureOut">
              <a:rPr lang="pl-PL" smtClean="0"/>
              <a:t>2020-04-01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D9417CC2-2508-49EA-B465-A95201B1033F}" type="slidenum">
              <a:rPr lang="pl-PL" smtClean="0"/>
              <a:t>‹#›</a:t>
            </a:fld>
            <a:endParaRPr lang="pl-PL"/>
          </a:p>
        </p:txBody>
      </p:sp>
    </p:spTree>
    <p:extLst>
      <p:ext uri="{BB962C8B-B14F-4D97-AF65-F5344CB8AC3E}">
        <p14:creationId xmlns:p14="http://schemas.microsoft.com/office/powerpoint/2010/main" val="1482392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4E1685-8F2B-468F-98FB-D56DFACB16A8}" type="datetimeFigureOut">
              <a:rPr lang="pl-PL" smtClean="0"/>
              <a:t>2020-04-01</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417CC2-2508-49EA-B465-A95201B1033F}" type="slidenum">
              <a:rPr lang="pl-PL" smtClean="0"/>
              <a:t>‹#›</a:t>
            </a:fld>
            <a:endParaRPr lang="pl-PL"/>
          </a:p>
        </p:txBody>
      </p:sp>
    </p:spTree>
    <p:extLst>
      <p:ext uri="{BB962C8B-B14F-4D97-AF65-F5344CB8AC3E}">
        <p14:creationId xmlns:p14="http://schemas.microsoft.com/office/powerpoint/2010/main" val="1467831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4.wmf"/></Relationships>
</file>

<file path=ppt/slides/_rels/slide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6.w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7.wmf"/></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13.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14.w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16.wmf"/><Relationship Id="rId5" Type="http://schemas.openxmlformats.org/officeDocument/2006/relationships/oleObject" Target="../embeddings/oleObject8.bin"/><Relationship Id="rId4" Type="http://schemas.openxmlformats.org/officeDocument/2006/relationships/image" Target="../media/image15.w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314325" y="414338"/>
            <a:ext cx="11672888" cy="4247317"/>
          </a:xfrm>
          <a:prstGeom prst="rect">
            <a:avLst/>
          </a:prstGeom>
          <a:noFill/>
        </p:spPr>
        <p:txBody>
          <a:bodyPr wrap="square" rtlCol="0">
            <a:spAutoFit/>
          </a:bodyPr>
          <a:lstStyle/>
          <a:p>
            <a:r>
              <a:rPr lang="pl-PL" sz="2800" b="1" dirty="0" smtClean="0"/>
              <a:t>5.4. Eksploatacja układu wymiany czynnika roboczego</a:t>
            </a:r>
          </a:p>
          <a:p>
            <a:r>
              <a:rPr lang="pl-PL" sz="2800" dirty="0" smtClean="0"/>
              <a:t> </a:t>
            </a:r>
          </a:p>
          <a:p>
            <a:r>
              <a:rPr lang="pl-PL" sz="2800" b="1" dirty="0" smtClean="0"/>
              <a:t>5.4.1. Obsługa elementów układu powietrza ładującego</a:t>
            </a:r>
          </a:p>
          <a:p>
            <a:r>
              <a:rPr lang="pl-PL" sz="2800" dirty="0" smtClean="0"/>
              <a:t> </a:t>
            </a:r>
          </a:p>
          <a:p>
            <a:r>
              <a:rPr lang="pl-PL" sz="2800" dirty="0" smtClean="0"/>
              <a:t>	Układ powietrza ładującego składa się z następujących elementów:</a:t>
            </a:r>
          </a:p>
          <a:p>
            <a:pPr marL="457200" lvl="0" indent="-457200">
              <a:buFont typeface="Wingdings" panose="05000000000000000000" pitchFamily="2" charset="2"/>
              <a:buChar char="Ø"/>
            </a:pPr>
            <a:r>
              <a:rPr lang="pl-PL" sz="2800" dirty="0" smtClean="0"/>
              <a:t>filtrów powietrza,</a:t>
            </a:r>
          </a:p>
          <a:p>
            <a:pPr marL="457200" lvl="0" indent="-457200">
              <a:buFont typeface="Wingdings" panose="05000000000000000000" pitchFamily="2" charset="2"/>
              <a:buChar char="Ø"/>
            </a:pPr>
            <a:r>
              <a:rPr lang="pl-PL" sz="2800" dirty="0" smtClean="0"/>
              <a:t>sprężarek powietrza i ich napędu,</a:t>
            </a:r>
          </a:p>
          <a:p>
            <a:pPr marL="457200" lvl="0" indent="-457200">
              <a:buFont typeface="Wingdings" panose="05000000000000000000" pitchFamily="2" charset="2"/>
              <a:buChar char="Ø"/>
            </a:pPr>
            <a:r>
              <a:rPr lang="pl-PL" sz="2800" dirty="0" smtClean="0"/>
              <a:t>chłodnicy powietrza,</a:t>
            </a:r>
          </a:p>
          <a:p>
            <a:pPr marL="457200" lvl="0" indent="-457200">
              <a:buFont typeface="Wingdings" panose="05000000000000000000" pitchFamily="2" charset="2"/>
              <a:buChar char="Ø"/>
            </a:pPr>
            <a:r>
              <a:rPr lang="pl-PL" sz="2800" dirty="0" smtClean="0"/>
              <a:t>zasobników powietrza.</a:t>
            </a:r>
          </a:p>
          <a:p>
            <a:endParaRPr lang="pl-PL" dirty="0"/>
          </a:p>
        </p:txBody>
      </p:sp>
    </p:spTree>
    <p:extLst>
      <p:ext uri="{BB962C8B-B14F-4D97-AF65-F5344CB8AC3E}">
        <p14:creationId xmlns:p14="http://schemas.microsoft.com/office/powerpoint/2010/main" val="3424786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214313" y="242888"/>
            <a:ext cx="11687175" cy="6986528"/>
          </a:xfrm>
          <a:prstGeom prst="rect">
            <a:avLst/>
          </a:prstGeom>
          <a:noFill/>
        </p:spPr>
        <p:txBody>
          <a:bodyPr wrap="square" rtlCol="0">
            <a:spAutoFit/>
          </a:bodyPr>
          <a:lstStyle/>
          <a:p>
            <a:pPr algn="just"/>
            <a:r>
              <a:rPr lang="pl-PL" sz="2800" dirty="0" smtClean="0"/>
              <a:t>	Sprawdzenie </a:t>
            </a:r>
            <a:r>
              <a:rPr lang="pl-PL" sz="2800" dirty="0"/>
              <a:t>łańcuchowej przekładni napędowej, a w szczególności samego łań­cucha, powinno odbywać się w okresach zalecanych przez producenta silnika. </a:t>
            </a:r>
          </a:p>
          <a:p>
            <a:pPr algn="just"/>
            <a:r>
              <a:rPr lang="pl-PL" sz="2800" dirty="0" smtClean="0"/>
              <a:t>	Czyn­ność </a:t>
            </a:r>
            <a:r>
              <a:rPr lang="pl-PL" sz="2800" dirty="0"/>
              <a:t>tę wykonuje się w następujący sposób: po otwarciu włazu komory łańcuchowej oznacza się ogniwo stanowiące początek kontroli. Odcinek kontrolowany musi być bardzo dobrze oświetlony. Obracając silnik obracarką, kontroluje się poszczególne ogniwa, a w przypadku wątpliwym również słuchowo, ostukując niepewne ogniwa małym młotkiem w celu wykrycia pęknięć. </a:t>
            </a:r>
            <a:endParaRPr lang="pl-PL" sz="2800" dirty="0" smtClean="0"/>
          </a:p>
          <a:p>
            <a:pPr algn="just"/>
            <a:r>
              <a:rPr lang="pl-PL" sz="2800" dirty="0"/>
              <a:t>	</a:t>
            </a:r>
            <a:r>
              <a:rPr lang="pl-PL" sz="2800" dirty="0" smtClean="0"/>
              <a:t>Stwierdzenie </a:t>
            </a:r>
            <a:r>
              <a:rPr lang="pl-PL" sz="2800" dirty="0"/>
              <a:t>nawet nieznacznej wady lub zużycia któregokolwiek elementu łańcucha kwalifikuje tę część do niezwłocznej wymiany. Należy również przy tym sprawdzić stan i stopień zużycia zębatych kół łańcuchowych</a:t>
            </a:r>
            <a:r>
              <a:rPr lang="pl-PL" sz="2800" dirty="0" smtClean="0"/>
              <a:t>.</a:t>
            </a:r>
          </a:p>
          <a:p>
            <a:pPr algn="just"/>
            <a:r>
              <a:rPr lang="pl-PL" sz="2800" dirty="0" smtClean="0"/>
              <a:t>	Następnym </a:t>
            </a:r>
            <a:r>
              <a:rPr lang="pl-PL" sz="2800" dirty="0"/>
              <a:t>etapem kontroli łańcucha jest sprawdzenie jego napięcia - sprawdza się strzałkę ugięcia, to znaczy odległość od linii swobodnego zwisu do pozycji po ugięciu. </a:t>
            </a:r>
          </a:p>
          <a:p>
            <a:pPr algn="just"/>
            <a:endParaRPr lang="pl-PL" sz="2800" dirty="0"/>
          </a:p>
        </p:txBody>
      </p:sp>
    </p:spTree>
    <p:extLst>
      <p:ext uri="{BB962C8B-B14F-4D97-AF65-F5344CB8AC3E}">
        <p14:creationId xmlns:p14="http://schemas.microsoft.com/office/powerpoint/2010/main" val="2341547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271463" y="300038"/>
            <a:ext cx="11801475" cy="954107"/>
          </a:xfrm>
          <a:prstGeom prst="rect">
            <a:avLst/>
          </a:prstGeom>
          <a:noFill/>
        </p:spPr>
        <p:txBody>
          <a:bodyPr wrap="square" rtlCol="0">
            <a:spAutoFit/>
          </a:bodyPr>
          <a:lstStyle/>
          <a:p>
            <a:pPr algn="just"/>
            <a:r>
              <a:rPr lang="pl-PL" sz="2800" b="1" i="1" dirty="0"/>
              <a:t>Kontrola krzywek i rolek popychaczy.</a:t>
            </a:r>
            <a:r>
              <a:rPr lang="pl-PL" sz="2800" b="1" dirty="0"/>
              <a:t> </a:t>
            </a:r>
            <a:r>
              <a:rPr lang="pl-PL" sz="2800" dirty="0"/>
              <a:t>Zużywanie się krzywek i rolek popychaczy jest nieznaczne w warunkach normalnej pracy silnika</a:t>
            </a:r>
            <a:r>
              <a:rPr lang="pl-PL" sz="2800" dirty="0" smtClean="0"/>
              <a:t>.</a:t>
            </a:r>
            <a:endParaRPr lang="pl-PL" sz="2800" dirty="0"/>
          </a:p>
        </p:txBody>
      </p:sp>
      <p:pic>
        <p:nvPicPr>
          <p:cNvPr id="1026" name="Picture 2" descr="6-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238" y="1254145"/>
            <a:ext cx="4111625" cy="280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ela 3"/>
          <p:cNvGraphicFramePr>
            <a:graphicFrameLocks noGrp="1"/>
          </p:cNvGraphicFramePr>
          <p:nvPr>
            <p:extLst>
              <p:ext uri="{D42A27DB-BD31-4B8C-83A1-F6EECF244321}">
                <p14:modId xmlns:p14="http://schemas.microsoft.com/office/powerpoint/2010/main" val="843783728"/>
              </p:ext>
            </p:extLst>
          </p:nvPr>
        </p:nvGraphicFramePr>
        <p:xfrm>
          <a:off x="5129211" y="1957387"/>
          <a:ext cx="5657851" cy="1443038"/>
        </p:xfrm>
        <a:graphic>
          <a:graphicData uri="http://schemas.openxmlformats.org/drawingml/2006/table">
            <a:tbl>
              <a:tblPr>
                <a:tableStyleId>{5C22544A-7EE6-4342-B048-85BDC9FD1C3A}</a:tableStyleId>
              </a:tblPr>
              <a:tblGrid>
                <a:gridCol w="5657851"/>
              </a:tblGrid>
              <a:tr h="1443038">
                <a:tc>
                  <a:txBody>
                    <a:bodyPr/>
                    <a:lstStyle/>
                    <a:p>
                      <a:pPr algn="l">
                        <a:spcBef>
                          <a:spcPts val="600"/>
                        </a:spcBef>
                        <a:spcAft>
                          <a:spcPts val="0"/>
                        </a:spcAft>
                      </a:pPr>
                      <a:r>
                        <a:rPr lang="pl-PL" sz="2400" dirty="0">
                          <a:effectLst/>
                        </a:rPr>
                        <a:t>Kontrola zużycia krzywek: </a:t>
                      </a:r>
                      <a:endParaRPr lang="pl-PL" sz="2400" dirty="0" smtClean="0">
                        <a:effectLst/>
                      </a:endParaRPr>
                    </a:p>
                    <a:p>
                      <a:pPr algn="l">
                        <a:spcBef>
                          <a:spcPts val="600"/>
                        </a:spcBef>
                        <a:spcAft>
                          <a:spcPts val="0"/>
                        </a:spcAft>
                      </a:pPr>
                      <a:r>
                        <a:rPr lang="pl-PL" sz="2400" dirty="0" smtClean="0">
                          <a:effectLst/>
                        </a:rPr>
                        <a:t>a</a:t>
                      </a:r>
                      <a:r>
                        <a:rPr lang="pl-PL" sz="2400" dirty="0">
                          <a:effectLst/>
                        </a:rPr>
                        <a:t>) za po­mocą szablonu; b) poprzez pomiar wysokości części profilowej krzywki</a:t>
                      </a:r>
                      <a:endParaRPr lang="pl-PL" sz="2400" dirty="0">
                        <a:effectLst/>
                        <a:latin typeface="Times New Roman" panose="02020603050405020304" pitchFamily="18" charset="0"/>
                        <a:ea typeface="Times New Roman" panose="02020603050405020304" pitchFamily="18" charset="0"/>
                      </a:endParaRPr>
                    </a:p>
                  </a:txBody>
                  <a:tcPr marL="180340" marR="180340" marT="0" marB="0">
                    <a:solidFill>
                      <a:schemeClr val="bg1">
                        <a:lumMod val="85000"/>
                      </a:schemeClr>
                    </a:solidFill>
                  </a:tcPr>
                </a:tc>
              </a:tr>
            </a:tbl>
          </a:graphicData>
        </a:graphic>
      </p:graphicFrame>
      <p:sp>
        <p:nvSpPr>
          <p:cNvPr id="5" name="pole tekstowe 4"/>
          <p:cNvSpPr txBox="1"/>
          <p:nvPr/>
        </p:nvSpPr>
        <p:spPr>
          <a:xfrm>
            <a:off x="271463" y="4057968"/>
            <a:ext cx="11801475" cy="3046988"/>
          </a:xfrm>
          <a:prstGeom prst="rect">
            <a:avLst/>
          </a:prstGeom>
          <a:noFill/>
        </p:spPr>
        <p:txBody>
          <a:bodyPr wrap="square" rtlCol="0">
            <a:spAutoFit/>
          </a:bodyPr>
          <a:lstStyle/>
          <a:p>
            <a:pPr algn="just"/>
            <a:r>
              <a:rPr lang="pl-PL" dirty="0" smtClean="0"/>
              <a:t>	</a:t>
            </a:r>
            <a:r>
              <a:rPr lang="pl-PL" sz="2400" dirty="0" smtClean="0"/>
              <a:t>Kon­trolę </a:t>
            </a:r>
            <a:r>
              <a:rPr lang="pl-PL" sz="2400" dirty="0"/>
              <a:t>wzrokową stanu krzywki i rolek popy­chaczy należy przeprowadzać co 2÷3 mie­siące, a szczegółową kontrolę raz na 4 lata</a:t>
            </a:r>
            <a:r>
              <a:rPr lang="pl-PL" sz="2400" dirty="0" smtClean="0"/>
              <a:t>.</a:t>
            </a:r>
            <a:endParaRPr lang="pl-PL" sz="2400" dirty="0"/>
          </a:p>
          <a:p>
            <a:pPr algn="just"/>
            <a:r>
              <a:rPr lang="pl-PL" sz="2400" dirty="0"/>
              <a:t>	Kontroli krzywek dokonuje się za po­mocą specjalnego szablonu (rys. </a:t>
            </a:r>
            <a:r>
              <a:rPr lang="pl-PL" sz="2400" dirty="0" smtClean="0"/>
              <a:t>a</a:t>
            </a:r>
            <a:r>
              <a:rPr lang="pl-PL" sz="2400" dirty="0"/>
              <a:t>) oraz szczelinomierza. Szablony te mogą również służyć do odtworzenia profilu krzywek po ich regeneracji. Pomiaru wysokości części profi­lowej krzywek dokonać można głęboko­ściomierzem (rys. </a:t>
            </a:r>
            <a:r>
              <a:rPr lang="pl-PL" sz="2400" dirty="0" smtClean="0"/>
              <a:t>b</a:t>
            </a:r>
            <a:r>
              <a:rPr lang="pl-PL" sz="2400" dirty="0"/>
              <a:t>). Jeżeli zużycie krzywek i rolek przekracza wartości dopusz­czalne, odpowiednie elementy należy wymienić lub zregenerować.</a:t>
            </a:r>
          </a:p>
          <a:p>
            <a:endParaRPr lang="pl-PL" sz="2400" dirty="0"/>
          </a:p>
        </p:txBody>
      </p:sp>
    </p:spTree>
    <p:extLst>
      <p:ext uri="{BB962C8B-B14F-4D97-AF65-F5344CB8AC3E}">
        <p14:creationId xmlns:p14="http://schemas.microsoft.com/office/powerpoint/2010/main" val="950239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6-2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638" y="204788"/>
            <a:ext cx="5923654"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ole tekstowe 1"/>
          <p:cNvSpPr txBox="1"/>
          <p:nvPr/>
        </p:nvSpPr>
        <p:spPr>
          <a:xfrm>
            <a:off x="5715000" y="204788"/>
            <a:ext cx="6286500" cy="3816429"/>
          </a:xfrm>
          <a:prstGeom prst="rect">
            <a:avLst/>
          </a:prstGeom>
          <a:noFill/>
        </p:spPr>
        <p:txBody>
          <a:bodyPr wrap="square" rtlCol="0">
            <a:spAutoFit/>
          </a:bodyPr>
          <a:lstStyle/>
          <a:p>
            <a:pPr algn="just"/>
            <a:r>
              <a:rPr lang="pl-PL" sz="2800" b="1" i="1" dirty="0"/>
              <a:t>Kontrola okresów rozrządu zaworów</a:t>
            </a:r>
            <a:r>
              <a:rPr lang="pl-PL" sz="2800" b="1" dirty="0"/>
              <a:t> </a:t>
            </a:r>
            <a:r>
              <a:rPr lang="pl-PL" sz="2800" dirty="0"/>
              <a:t>polega na pomiarze momentów otwarcia i zam­knięcia zaworów. Dokładnie moment wejścia w przypór krzywki z rolką można określić za pomocą czujnika zegarowego (</a:t>
            </a:r>
            <a:r>
              <a:rPr lang="pl-PL" sz="2800" dirty="0" smtClean="0"/>
              <a:t>rys. a</a:t>
            </a:r>
            <a:r>
              <a:rPr lang="pl-PL" sz="2800" dirty="0"/>
              <a:t>) lub paska cienkiego papieru włożonego między rolkę a krzywkę (rys. </a:t>
            </a:r>
            <a:r>
              <a:rPr lang="pl-PL" sz="2800" dirty="0" smtClean="0"/>
              <a:t>b</a:t>
            </a:r>
            <a:r>
              <a:rPr lang="pl-PL" sz="2800" dirty="0"/>
              <a:t>). </a:t>
            </a:r>
          </a:p>
          <a:p>
            <a:endParaRPr lang="pl-PL" dirty="0"/>
          </a:p>
        </p:txBody>
      </p:sp>
      <p:sp>
        <p:nvSpPr>
          <p:cNvPr id="3" name="pole tekstowe 2"/>
          <p:cNvSpPr txBox="1"/>
          <p:nvPr/>
        </p:nvSpPr>
        <p:spPr>
          <a:xfrm>
            <a:off x="6257926" y="5052060"/>
            <a:ext cx="4800600" cy="1477328"/>
          </a:xfrm>
          <a:prstGeom prst="rect">
            <a:avLst/>
          </a:prstGeom>
          <a:solidFill>
            <a:schemeClr val="bg1">
              <a:lumMod val="85000"/>
            </a:schemeClr>
          </a:solidFill>
          <a:ln>
            <a:solidFill>
              <a:schemeClr val="bg1">
                <a:lumMod val="50000"/>
              </a:schemeClr>
            </a:solidFill>
          </a:ln>
        </p:spPr>
        <p:txBody>
          <a:bodyPr wrap="square" rtlCol="0">
            <a:spAutoFit/>
          </a:bodyPr>
          <a:lstStyle/>
          <a:p>
            <a:r>
              <a:rPr lang="pl-PL" sz="2400" dirty="0"/>
              <a:t>Kontrola momentów rozrządu: </a:t>
            </a:r>
            <a:endParaRPr lang="pl-PL" sz="2400" dirty="0" smtClean="0"/>
          </a:p>
          <a:p>
            <a:pPr marL="457200" indent="-457200">
              <a:buAutoNum type="alphaLcParenR"/>
            </a:pPr>
            <a:r>
              <a:rPr lang="pl-PL" sz="2400" dirty="0" smtClean="0"/>
              <a:t>za </a:t>
            </a:r>
            <a:r>
              <a:rPr lang="pl-PL" sz="2400" dirty="0"/>
              <a:t>pomocą czujnika </a:t>
            </a:r>
            <a:r>
              <a:rPr lang="pl-PL" sz="2400" dirty="0" smtClean="0"/>
              <a:t>zegarowego </a:t>
            </a:r>
          </a:p>
          <a:p>
            <a:pPr marL="457200" indent="-457200">
              <a:buAutoNum type="alphaLcParenR"/>
            </a:pPr>
            <a:r>
              <a:rPr lang="pl-PL" sz="2400" dirty="0" smtClean="0"/>
              <a:t>za </a:t>
            </a:r>
            <a:r>
              <a:rPr lang="pl-PL" sz="2400" dirty="0"/>
              <a:t>pomocą paska papieru</a:t>
            </a:r>
          </a:p>
          <a:p>
            <a:endParaRPr lang="pl-PL" dirty="0"/>
          </a:p>
        </p:txBody>
      </p:sp>
    </p:spTree>
    <p:extLst>
      <p:ext uri="{BB962C8B-B14F-4D97-AF65-F5344CB8AC3E}">
        <p14:creationId xmlns:p14="http://schemas.microsoft.com/office/powerpoint/2010/main" val="195167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350520" y="213359"/>
            <a:ext cx="1418265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pl-PL"/>
          </a:p>
        </p:txBody>
      </p:sp>
      <p:graphicFrame>
        <p:nvGraphicFramePr>
          <p:cNvPr id="7" name="Obiekt 6"/>
          <p:cNvGraphicFramePr>
            <a:graphicFrameLocks noChangeAspect="1"/>
          </p:cNvGraphicFramePr>
          <p:nvPr>
            <p:extLst>
              <p:ext uri="{D42A27DB-BD31-4B8C-83A1-F6EECF244321}">
                <p14:modId xmlns:p14="http://schemas.microsoft.com/office/powerpoint/2010/main" val="3651762400"/>
              </p:ext>
            </p:extLst>
          </p:nvPr>
        </p:nvGraphicFramePr>
        <p:xfrm>
          <a:off x="350520" y="213360"/>
          <a:ext cx="5885102" cy="5242560"/>
        </p:xfrm>
        <a:graphic>
          <a:graphicData uri="http://schemas.openxmlformats.org/presentationml/2006/ole">
            <mc:AlternateContent xmlns:mc="http://schemas.openxmlformats.org/markup-compatibility/2006">
              <mc:Choice xmlns:v="urn:schemas-microsoft-com:vml" Requires="v">
                <p:oleObj spid="_x0000_s3090" name="Picture" r:id="rId3" imgW="3457956" imgH="3086100" progId="Word.Picture.8">
                  <p:embed/>
                </p:oleObj>
              </mc:Choice>
              <mc:Fallback>
                <p:oleObj name="Picture" r:id="rId3" imgW="3457956" imgH="3086100" progId="Word.Picture.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 y="213360"/>
                        <a:ext cx="5885102" cy="5242560"/>
                      </a:xfrm>
                      <a:prstGeom prst="rect">
                        <a:avLst/>
                      </a:prstGeom>
                      <a:noFill/>
                    </p:spPr>
                  </p:pic>
                </p:oleObj>
              </mc:Fallback>
            </mc:AlternateContent>
          </a:graphicData>
        </a:graphic>
      </p:graphicFrame>
      <p:sp>
        <p:nvSpPr>
          <p:cNvPr id="8" name="pole tekstowe 7"/>
          <p:cNvSpPr txBox="1"/>
          <p:nvPr/>
        </p:nvSpPr>
        <p:spPr>
          <a:xfrm>
            <a:off x="6111240" y="259078"/>
            <a:ext cx="6080760" cy="6401753"/>
          </a:xfrm>
          <a:prstGeom prst="rect">
            <a:avLst/>
          </a:prstGeom>
          <a:noFill/>
        </p:spPr>
        <p:txBody>
          <a:bodyPr wrap="square" rtlCol="0">
            <a:spAutoFit/>
          </a:bodyPr>
          <a:lstStyle/>
          <a:p>
            <a:pPr algn="just"/>
            <a:r>
              <a:rPr lang="pl-PL" sz="2800" b="1" i="1" dirty="0"/>
              <a:t>Kontrola i ustawienie luzu zaworowego.</a:t>
            </a:r>
            <a:r>
              <a:rPr lang="pl-PL" sz="2800" b="1" dirty="0"/>
              <a:t> </a:t>
            </a:r>
            <a:r>
              <a:rPr lang="pl-PL" sz="2800" dirty="0"/>
              <a:t>Luz zaworowy jest to odległość między trzonem zaworu a dźwignią zaworową (rys. </a:t>
            </a:r>
            <a:r>
              <a:rPr lang="pl-PL" sz="2800" dirty="0" smtClean="0"/>
              <a:t>a</a:t>
            </a:r>
            <a:r>
              <a:rPr lang="pl-PL" sz="2800" dirty="0"/>
              <a:t>) lub dźwignią zaworową a drążkiem popychacza (rys. </a:t>
            </a:r>
            <a:r>
              <a:rPr lang="pl-PL" sz="2800" dirty="0" smtClean="0"/>
              <a:t>b</a:t>
            </a:r>
            <a:r>
              <a:rPr lang="pl-PL" sz="2800" dirty="0"/>
              <a:t>), mierzona w stanie zimnym silnika</a:t>
            </a:r>
            <a:r>
              <a:rPr lang="pl-PL" sz="2800" dirty="0" smtClean="0"/>
              <a:t>.</a:t>
            </a:r>
          </a:p>
          <a:p>
            <a:pPr algn="just"/>
            <a:r>
              <a:rPr lang="pl-PL" sz="2800" dirty="0" smtClean="0"/>
              <a:t>	Luz </a:t>
            </a:r>
            <a:r>
              <a:rPr lang="pl-PL" sz="2800" dirty="0"/>
              <a:t>zaworowy mierzy się szczelinomierzem. Podczas pomiaru rolka kontrolo­wanego zaworu musi stać na części kołowej krzywki. Luz zaworowy reguluje się śrubą regulacyjną 1. Po przeprowadzeniu regulacji należy ją zabezpieczyć nakrętką 2 przed samoczynnym odkręceniem.</a:t>
            </a:r>
          </a:p>
          <a:p>
            <a:endParaRPr lang="pl-PL" dirty="0"/>
          </a:p>
        </p:txBody>
      </p:sp>
      <p:sp>
        <p:nvSpPr>
          <p:cNvPr id="9" name="pole tekstowe 8"/>
          <p:cNvSpPr txBox="1"/>
          <p:nvPr/>
        </p:nvSpPr>
        <p:spPr>
          <a:xfrm>
            <a:off x="624840" y="5562600"/>
            <a:ext cx="4511040" cy="738664"/>
          </a:xfrm>
          <a:prstGeom prst="rect">
            <a:avLst/>
          </a:prstGeom>
          <a:solidFill>
            <a:schemeClr val="bg1">
              <a:lumMod val="85000"/>
            </a:schemeClr>
          </a:solidFill>
          <a:ln>
            <a:solidFill>
              <a:schemeClr val="bg1">
                <a:lumMod val="50000"/>
              </a:schemeClr>
            </a:solidFill>
          </a:ln>
        </p:spPr>
        <p:txBody>
          <a:bodyPr wrap="square" rtlCol="0">
            <a:spAutoFit/>
          </a:bodyPr>
          <a:lstStyle/>
          <a:p>
            <a:r>
              <a:rPr lang="pl-PL" sz="2400" dirty="0"/>
              <a:t>Miejsce pomiaru luzu zaworowego</a:t>
            </a:r>
          </a:p>
          <a:p>
            <a:endParaRPr lang="pl-PL" dirty="0"/>
          </a:p>
        </p:txBody>
      </p:sp>
    </p:spTree>
    <p:extLst>
      <p:ext uri="{BB962C8B-B14F-4D97-AF65-F5344CB8AC3E}">
        <p14:creationId xmlns:p14="http://schemas.microsoft.com/office/powerpoint/2010/main" val="3059668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259080" y="289560"/>
            <a:ext cx="11673840" cy="6832640"/>
          </a:xfrm>
          <a:prstGeom prst="rect">
            <a:avLst/>
          </a:prstGeom>
          <a:noFill/>
        </p:spPr>
        <p:txBody>
          <a:bodyPr wrap="square" rtlCol="0">
            <a:spAutoFit/>
          </a:bodyPr>
          <a:lstStyle/>
          <a:p>
            <a:r>
              <a:rPr lang="pl-PL" sz="2800" b="1" i="1" dirty="0"/>
              <a:t>Przegląd i regeneracja zaworów.</a:t>
            </a:r>
            <a:r>
              <a:rPr lang="pl-PL" sz="2800" b="1" dirty="0"/>
              <a:t> </a:t>
            </a:r>
            <a:r>
              <a:rPr lang="pl-PL" sz="2800" dirty="0"/>
              <a:t>Przegląd konserwacyjny oraz regenerację zaworów dolotowych i wylotowych przeprowadza się w odstępach czasowych przewidzianych instrukcją obsługi, przeważnie po 3000÷8000 godzinach pracy silnika</a:t>
            </a:r>
            <a:r>
              <a:rPr lang="pl-PL" sz="2800" dirty="0" smtClean="0"/>
              <a:t>.</a:t>
            </a:r>
            <a:endParaRPr lang="pl-PL" sz="2800" dirty="0"/>
          </a:p>
          <a:p>
            <a:r>
              <a:rPr lang="pl-PL" sz="2800" dirty="0"/>
              <a:t>	Sposób usuwania nieszczelności zaworów zależy od stopnia zużycia powierzchni uszczelniających, zwłaszcza od głębokości wżerów tworzących się na ich powierz­chniach przylgowych</a:t>
            </a:r>
            <a:r>
              <a:rPr lang="pl-PL" sz="2800" dirty="0" smtClean="0"/>
              <a:t>.</a:t>
            </a:r>
            <a:endParaRPr lang="pl-PL" sz="2800" dirty="0"/>
          </a:p>
          <a:p>
            <a:r>
              <a:rPr lang="pl-PL" sz="2800" dirty="0"/>
              <a:t>	Płaskie wżery i uszkodzenia można usunąć przez wzajemne docieranie grzybka i gniazda (nie dotyczy to zaworów wykonanych ze stopu NIMONIC, których się nie dociera). Przed przystąpieniem do tej czynności należy sprawdzić luz między prowadnicą i trzonem, gdyż jego nadmiar uniemożliwia prawidłowe prowadzenie grzybka w prowadnicy, a zatem i jego dotarcie</a:t>
            </a:r>
            <a:r>
              <a:rPr lang="pl-PL" sz="2800" dirty="0" smtClean="0"/>
              <a:t>.</a:t>
            </a:r>
            <a:endParaRPr lang="pl-PL" sz="2800" dirty="0"/>
          </a:p>
          <a:p>
            <a:r>
              <a:rPr lang="pl-PL" sz="2800" dirty="0"/>
              <a:t>	Na docierane powierzchnie nakłada się równomiernie w kilku punktach nie­wielkie ilości pasty szlifierskiej. Grzybek dociera się ruchem wahadłowo-obrotowym, obracając go pokrętłem 1 (</a:t>
            </a:r>
            <a:r>
              <a:rPr lang="pl-PL" sz="2800" dirty="0" smtClean="0"/>
              <a:t>rys). </a:t>
            </a:r>
            <a:endParaRPr lang="pl-PL" sz="2800" dirty="0"/>
          </a:p>
          <a:p>
            <a:endParaRPr lang="pl-PL" dirty="0"/>
          </a:p>
        </p:txBody>
      </p:sp>
    </p:spTree>
    <p:extLst>
      <p:ext uri="{BB962C8B-B14F-4D97-AF65-F5344CB8AC3E}">
        <p14:creationId xmlns:p14="http://schemas.microsoft.com/office/powerpoint/2010/main" val="18693279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42899" y="514349"/>
            <a:ext cx="1782991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pl-PL"/>
          </a:p>
        </p:txBody>
      </p:sp>
      <p:graphicFrame>
        <p:nvGraphicFramePr>
          <p:cNvPr id="3" name="Obiekt 2"/>
          <p:cNvGraphicFramePr>
            <a:graphicFrameLocks noChangeAspect="1"/>
          </p:cNvGraphicFramePr>
          <p:nvPr>
            <p:extLst>
              <p:ext uri="{D42A27DB-BD31-4B8C-83A1-F6EECF244321}">
                <p14:modId xmlns:p14="http://schemas.microsoft.com/office/powerpoint/2010/main" val="1353923342"/>
              </p:ext>
            </p:extLst>
          </p:nvPr>
        </p:nvGraphicFramePr>
        <p:xfrm>
          <a:off x="133350" y="247650"/>
          <a:ext cx="8550876" cy="3657600"/>
        </p:xfrm>
        <a:graphic>
          <a:graphicData uri="http://schemas.openxmlformats.org/presentationml/2006/ole">
            <mc:AlternateContent xmlns:mc="http://schemas.openxmlformats.org/markup-compatibility/2006">
              <mc:Choice xmlns:v="urn:schemas-microsoft-com:vml" Requires="v">
                <p:oleObj spid="_x0000_s4110" name="Picture" r:id="rId3" imgW="3299460" imgH="1409700" progId="Word.Picture.8">
                  <p:embed/>
                </p:oleObj>
              </mc:Choice>
              <mc:Fallback>
                <p:oleObj name="Picture" r:id="rId3" imgW="3299460" imgH="1409700" progId="Word.Picture.8">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t="1086"/>
                      <a:stretch>
                        <a:fillRect/>
                      </a:stretch>
                    </p:blipFill>
                    <p:spPr bwMode="auto">
                      <a:xfrm>
                        <a:off x="133350" y="247650"/>
                        <a:ext cx="8550876" cy="3657600"/>
                      </a:xfrm>
                      <a:prstGeom prst="rect">
                        <a:avLst/>
                      </a:prstGeom>
                      <a:noFill/>
                    </p:spPr>
                  </p:pic>
                </p:oleObj>
              </mc:Fallback>
            </mc:AlternateContent>
          </a:graphicData>
        </a:graphic>
      </p:graphicFrame>
      <p:sp>
        <p:nvSpPr>
          <p:cNvPr id="4" name="pole tekstowe 3"/>
          <p:cNvSpPr txBox="1"/>
          <p:nvPr/>
        </p:nvSpPr>
        <p:spPr>
          <a:xfrm>
            <a:off x="8627922" y="2571750"/>
            <a:ext cx="3200400" cy="1107996"/>
          </a:xfrm>
          <a:prstGeom prst="rect">
            <a:avLst/>
          </a:prstGeom>
          <a:solidFill>
            <a:schemeClr val="bg1">
              <a:lumMod val="85000"/>
            </a:schemeClr>
          </a:solidFill>
          <a:ln>
            <a:solidFill>
              <a:schemeClr val="bg1">
                <a:lumMod val="50000"/>
              </a:schemeClr>
            </a:solidFill>
          </a:ln>
        </p:spPr>
        <p:txBody>
          <a:bodyPr wrap="square" rtlCol="0">
            <a:spAutoFit/>
          </a:bodyPr>
          <a:lstStyle/>
          <a:p>
            <a:r>
              <a:rPr lang="pl-PL" sz="2400" dirty="0"/>
              <a:t>Pokrętła do docierania grzybków zaworowych</a:t>
            </a:r>
          </a:p>
          <a:p>
            <a:endParaRPr lang="pl-PL" dirty="0"/>
          </a:p>
        </p:txBody>
      </p:sp>
      <p:sp>
        <p:nvSpPr>
          <p:cNvPr id="5" name="pole tekstowe 4"/>
          <p:cNvSpPr txBox="1"/>
          <p:nvPr/>
        </p:nvSpPr>
        <p:spPr>
          <a:xfrm>
            <a:off x="133350" y="3905250"/>
            <a:ext cx="11868150" cy="3600986"/>
          </a:xfrm>
          <a:prstGeom prst="rect">
            <a:avLst/>
          </a:prstGeom>
          <a:noFill/>
        </p:spPr>
        <p:txBody>
          <a:bodyPr wrap="square" rtlCol="0">
            <a:spAutoFit/>
          </a:bodyPr>
          <a:lstStyle/>
          <a:p>
            <a:pPr algn="just"/>
            <a:r>
              <a:rPr lang="pl-PL" sz="2400" dirty="0" smtClean="0"/>
              <a:t>	Kontrolę </a:t>
            </a:r>
            <a:r>
              <a:rPr lang="pl-PL" sz="2400" dirty="0"/>
              <a:t>dotarcia, będącą jednocześnie wstępną kontrolą szczelności zaworu, przeprowadza się w sposób następujący: po starannym wytarciu przylgni gniazda i grzybka, na przylgni gniazda rysuje się miękkim ołówkiem kilka kresek w sposób pokazany na ry­sunku </a:t>
            </a:r>
            <a:r>
              <a:rPr lang="pl-PL" sz="2400" dirty="0" smtClean="0"/>
              <a:t>a</a:t>
            </a:r>
            <a:r>
              <a:rPr lang="pl-PL" sz="2400" dirty="0"/>
              <a:t>. </a:t>
            </a:r>
            <a:endParaRPr lang="pl-PL" sz="2400" dirty="0" smtClean="0"/>
          </a:p>
          <a:p>
            <a:pPr algn="just"/>
            <a:r>
              <a:rPr lang="pl-PL" sz="2400" b="1" dirty="0"/>
              <a:t>Zawory silników współczesnej konstrukcji (zawory wysoko obciążone cieplnie) regeneruje się wyłącznie przez szlifowanie na specjalistycznych szlifierkach; po takim przeszlifowaniu nie wolno ich docierać ręcznie. </a:t>
            </a:r>
            <a:endParaRPr lang="pl-PL" sz="2400" dirty="0"/>
          </a:p>
          <a:p>
            <a:pPr algn="just"/>
            <a:r>
              <a:rPr lang="pl-PL" sz="2400" dirty="0"/>
              <a:t>	Gniazda zaworowe, jeśli statek nie dysponuje specjalistyczną szlifierką, frezuje się frezem ręcznym.</a:t>
            </a:r>
          </a:p>
          <a:p>
            <a:endParaRPr lang="pl-PL" dirty="0" smtClean="0"/>
          </a:p>
          <a:p>
            <a:endParaRPr lang="pl-PL" dirty="0"/>
          </a:p>
        </p:txBody>
      </p:sp>
    </p:spTree>
    <p:extLst>
      <p:ext uri="{BB962C8B-B14F-4D97-AF65-F5344CB8AC3E}">
        <p14:creationId xmlns:p14="http://schemas.microsoft.com/office/powerpoint/2010/main" val="3260219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p:nvPr/>
        </p:nvPicPr>
        <p:blipFill>
          <a:blip r:embed="rId2">
            <a:extLst>
              <a:ext uri="{28A0092B-C50C-407E-A947-70E740481C1C}">
                <a14:useLocalDpi xmlns:a14="http://schemas.microsoft.com/office/drawing/2010/main" val="0"/>
              </a:ext>
            </a:extLst>
          </a:blip>
          <a:srcRect/>
          <a:stretch>
            <a:fillRect/>
          </a:stretch>
        </p:blipFill>
        <p:spPr bwMode="auto">
          <a:xfrm>
            <a:off x="2270760" y="233044"/>
            <a:ext cx="7528560" cy="6381116"/>
          </a:xfrm>
          <a:prstGeom prst="rect">
            <a:avLst/>
          </a:prstGeom>
          <a:noFill/>
          <a:ln>
            <a:noFill/>
          </a:ln>
        </p:spPr>
      </p:pic>
    </p:spTree>
    <p:extLst>
      <p:ext uri="{BB962C8B-B14F-4D97-AF65-F5344CB8AC3E}">
        <p14:creationId xmlns:p14="http://schemas.microsoft.com/office/powerpoint/2010/main" val="2830429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590550" y="342899"/>
            <a:ext cx="2825447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pl-PL"/>
          </a:p>
        </p:txBody>
      </p:sp>
      <p:graphicFrame>
        <p:nvGraphicFramePr>
          <p:cNvPr id="3" name="Obiekt 2"/>
          <p:cNvGraphicFramePr>
            <a:graphicFrameLocks noChangeAspect="1"/>
          </p:cNvGraphicFramePr>
          <p:nvPr>
            <p:extLst>
              <p:ext uri="{D42A27DB-BD31-4B8C-83A1-F6EECF244321}">
                <p14:modId xmlns:p14="http://schemas.microsoft.com/office/powerpoint/2010/main" val="808518834"/>
              </p:ext>
            </p:extLst>
          </p:nvPr>
        </p:nvGraphicFramePr>
        <p:xfrm>
          <a:off x="247650" y="133350"/>
          <a:ext cx="4859624" cy="4705350"/>
        </p:xfrm>
        <a:graphic>
          <a:graphicData uri="http://schemas.openxmlformats.org/presentationml/2006/ole">
            <mc:AlternateContent xmlns:mc="http://schemas.openxmlformats.org/markup-compatibility/2006">
              <mc:Choice xmlns:v="urn:schemas-microsoft-com:vml" Requires="v">
                <p:oleObj spid="_x0000_s5134" name="Picture" r:id="rId3" imgW="1981200" imgH="1914144" progId="Word.Picture.8">
                  <p:embed/>
                </p:oleObj>
              </mc:Choice>
              <mc:Fallback>
                <p:oleObj name="Picture" r:id="rId3" imgW="1981200" imgH="1914144" progId="Word.Picture.8">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 y="133350"/>
                        <a:ext cx="4859624" cy="4705350"/>
                      </a:xfrm>
                      <a:prstGeom prst="rect">
                        <a:avLst/>
                      </a:prstGeom>
                      <a:noFill/>
                    </p:spPr>
                  </p:pic>
                </p:oleObj>
              </mc:Fallback>
            </mc:AlternateContent>
          </a:graphicData>
        </a:graphic>
      </p:graphicFrame>
      <p:sp>
        <p:nvSpPr>
          <p:cNvPr id="4" name="pole tekstowe 3"/>
          <p:cNvSpPr txBox="1"/>
          <p:nvPr/>
        </p:nvSpPr>
        <p:spPr>
          <a:xfrm>
            <a:off x="5619750" y="472434"/>
            <a:ext cx="5962650" cy="461665"/>
          </a:xfrm>
          <a:prstGeom prst="rect">
            <a:avLst/>
          </a:prstGeom>
          <a:solidFill>
            <a:schemeClr val="bg1">
              <a:lumMod val="85000"/>
            </a:schemeClr>
          </a:solidFill>
          <a:ln>
            <a:solidFill>
              <a:schemeClr val="bg1">
                <a:lumMod val="50000"/>
              </a:schemeClr>
            </a:solidFill>
          </a:ln>
        </p:spPr>
        <p:txBody>
          <a:bodyPr wrap="square" rtlCol="0">
            <a:spAutoFit/>
          </a:bodyPr>
          <a:lstStyle/>
          <a:p>
            <a:r>
              <a:rPr lang="pl-PL" sz="2400" dirty="0"/>
              <a:t>Kontrola dotarcia zaworu metodą „na ołówek”</a:t>
            </a:r>
          </a:p>
        </p:txBody>
      </p:sp>
      <p:sp>
        <p:nvSpPr>
          <p:cNvPr id="5" name="pole tekstowe 4"/>
          <p:cNvSpPr txBox="1"/>
          <p:nvPr/>
        </p:nvSpPr>
        <p:spPr>
          <a:xfrm>
            <a:off x="5619750" y="1736496"/>
            <a:ext cx="6457950" cy="3385542"/>
          </a:xfrm>
          <a:prstGeom prst="rect">
            <a:avLst/>
          </a:prstGeom>
          <a:noFill/>
        </p:spPr>
        <p:txBody>
          <a:bodyPr wrap="square" rtlCol="0">
            <a:spAutoFit/>
          </a:bodyPr>
          <a:lstStyle/>
          <a:p>
            <a:pPr algn="just"/>
            <a:r>
              <a:rPr lang="pl-PL" sz="2800" dirty="0"/>
              <a:t>Każda regeneracja gniazda, zwłaszcza frezowanie, powoduje cofnięcie się przylgni w głąb gniazda, przez co następuje zmniejszenie czynnego wzniosu zaworu, co ilustruje </a:t>
            </a:r>
            <a:r>
              <a:rPr lang="pl-PL" sz="2800" dirty="0" smtClean="0"/>
              <a:t>rysunek. </a:t>
            </a:r>
            <a:r>
              <a:rPr lang="pl-PL" sz="2800" dirty="0"/>
              <a:t>Z tego względu gniazda po kilkakrotnym (trzykrotnym) frezowaniu należy wymienić na nowe</a:t>
            </a:r>
            <a:r>
              <a:rPr lang="pl-PL" dirty="0"/>
              <a:t>.</a:t>
            </a:r>
          </a:p>
          <a:p>
            <a:endParaRPr lang="pl-PL" dirty="0"/>
          </a:p>
        </p:txBody>
      </p:sp>
      <p:sp>
        <p:nvSpPr>
          <p:cNvPr id="6" name="pole tekstowe 5"/>
          <p:cNvSpPr txBox="1"/>
          <p:nvPr/>
        </p:nvSpPr>
        <p:spPr>
          <a:xfrm>
            <a:off x="247650" y="4838700"/>
            <a:ext cx="11830050" cy="2092881"/>
          </a:xfrm>
          <a:prstGeom prst="rect">
            <a:avLst/>
          </a:prstGeom>
          <a:noFill/>
        </p:spPr>
        <p:txBody>
          <a:bodyPr wrap="square" rtlCol="0">
            <a:spAutoFit/>
          </a:bodyPr>
          <a:lstStyle/>
          <a:p>
            <a:pPr algn="just"/>
            <a:r>
              <a:rPr lang="pl-PL" sz="2800" dirty="0"/>
              <a:t>Szczelność grzybka sprawdza się nalewając do środka zaworu nieco nafty. Zewnętrzną powierzchnię krawędzi styku grzybka i gniazda pociera się zwykłą kredą, co ułatwia kontrolę szczelności, gdyż w miejscach nawet bardzo małych przecieków nafty kreda ciemnieje, wskazując nieszczelne miejsce.</a:t>
            </a:r>
          </a:p>
          <a:p>
            <a:endParaRPr lang="pl-PL" dirty="0"/>
          </a:p>
        </p:txBody>
      </p:sp>
    </p:spTree>
    <p:extLst>
      <p:ext uri="{BB962C8B-B14F-4D97-AF65-F5344CB8AC3E}">
        <p14:creationId xmlns:p14="http://schemas.microsoft.com/office/powerpoint/2010/main" val="3612880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90499" y="419099"/>
            <a:ext cx="189653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pl-PL"/>
          </a:p>
        </p:txBody>
      </p:sp>
      <p:graphicFrame>
        <p:nvGraphicFramePr>
          <p:cNvPr id="3" name="Obiekt 2"/>
          <p:cNvGraphicFramePr>
            <a:graphicFrameLocks noChangeAspect="1"/>
          </p:cNvGraphicFramePr>
          <p:nvPr>
            <p:extLst>
              <p:ext uri="{D42A27DB-BD31-4B8C-83A1-F6EECF244321}">
                <p14:modId xmlns:p14="http://schemas.microsoft.com/office/powerpoint/2010/main" val="2094979030"/>
              </p:ext>
            </p:extLst>
          </p:nvPr>
        </p:nvGraphicFramePr>
        <p:xfrm>
          <a:off x="933450" y="419099"/>
          <a:ext cx="9309575" cy="3162300"/>
        </p:xfrm>
        <a:graphic>
          <a:graphicData uri="http://schemas.openxmlformats.org/presentationml/2006/ole">
            <mc:AlternateContent xmlns:mc="http://schemas.openxmlformats.org/markup-compatibility/2006">
              <mc:Choice xmlns:v="urn:schemas-microsoft-com:vml" Requires="v">
                <p:oleObj spid="_x0000_s6157" name="Picture" r:id="rId3" imgW="3000756" imgH="1019556" progId="Word.Picture.8">
                  <p:embed/>
                </p:oleObj>
              </mc:Choice>
              <mc:Fallback>
                <p:oleObj name="Picture" r:id="rId3" imgW="3000756" imgH="1019556" progId="Word.Picture.8">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450" y="419099"/>
                        <a:ext cx="9309575" cy="3162300"/>
                      </a:xfrm>
                      <a:prstGeom prst="rect">
                        <a:avLst/>
                      </a:prstGeom>
                      <a:noFill/>
                    </p:spPr>
                  </p:pic>
                </p:oleObj>
              </mc:Fallback>
            </mc:AlternateContent>
          </a:graphicData>
        </a:graphic>
      </p:graphicFrame>
      <p:sp>
        <p:nvSpPr>
          <p:cNvPr id="4" name="pole tekstowe 3"/>
          <p:cNvSpPr txBox="1"/>
          <p:nvPr/>
        </p:nvSpPr>
        <p:spPr>
          <a:xfrm>
            <a:off x="190499" y="4914900"/>
            <a:ext cx="11772901" cy="1661993"/>
          </a:xfrm>
          <a:prstGeom prst="rect">
            <a:avLst/>
          </a:prstGeom>
          <a:noFill/>
        </p:spPr>
        <p:txBody>
          <a:bodyPr wrap="square" rtlCol="0">
            <a:spAutoFit/>
          </a:bodyPr>
          <a:lstStyle/>
          <a:p>
            <a:pPr algn="just"/>
            <a:r>
              <a:rPr lang="pl-PL" sz="2800" dirty="0"/>
              <a:t>Kontrolę sprężyn zaworowych przeprowadza się przez porównanie ich długości z długością nowej sprężyny. Zmniejszenie długości sprężyny nie powinno przekraczać 2÷3% długości nominalnej.</a:t>
            </a:r>
          </a:p>
          <a:p>
            <a:pPr algn="just"/>
            <a:endParaRPr lang="pl-PL" dirty="0"/>
          </a:p>
        </p:txBody>
      </p:sp>
      <p:sp>
        <p:nvSpPr>
          <p:cNvPr id="5" name="pole tekstowe 4"/>
          <p:cNvSpPr txBox="1"/>
          <p:nvPr/>
        </p:nvSpPr>
        <p:spPr>
          <a:xfrm>
            <a:off x="2139067" y="3878817"/>
            <a:ext cx="6898340" cy="738664"/>
          </a:xfrm>
          <a:prstGeom prst="rect">
            <a:avLst/>
          </a:prstGeom>
          <a:solidFill>
            <a:schemeClr val="bg1">
              <a:lumMod val="85000"/>
            </a:schemeClr>
          </a:solidFill>
          <a:ln>
            <a:solidFill>
              <a:schemeClr val="bg1">
                <a:lumMod val="50000"/>
              </a:schemeClr>
            </a:solidFill>
          </a:ln>
        </p:spPr>
        <p:txBody>
          <a:bodyPr wrap="square" rtlCol="0">
            <a:spAutoFit/>
          </a:bodyPr>
          <a:lstStyle/>
          <a:p>
            <a:r>
              <a:rPr lang="pl-PL" sz="2400" dirty="0"/>
              <a:t>Wpływ zużycia gniazda zaworu na jego </a:t>
            </a:r>
            <a:r>
              <a:rPr lang="pl-PL" sz="2400" dirty="0" err="1"/>
              <a:t>czasoprzekrój</a:t>
            </a:r>
            <a:endParaRPr lang="pl-PL" sz="2400" dirty="0"/>
          </a:p>
          <a:p>
            <a:endParaRPr lang="pl-PL" dirty="0"/>
          </a:p>
        </p:txBody>
      </p:sp>
    </p:spTree>
    <p:extLst>
      <p:ext uri="{BB962C8B-B14F-4D97-AF65-F5344CB8AC3E}">
        <p14:creationId xmlns:p14="http://schemas.microsoft.com/office/powerpoint/2010/main" val="3237517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152400" y="156210"/>
            <a:ext cx="11811000" cy="3693319"/>
          </a:xfrm>
          <a:prstGeom prst="rect">
            <a:avLst/>
          </a:prstGeom>
          <a:noFill/>
        </p:spPr>
        <p:txBody>
          <a:bodyPr wrap="square" rtlCol="0">
            <a:spAutoFit/>
          </a:bodyPr>
          <a:lstStyle/>
          <a:p>
            <a:r>
              <a:rPr lang="pl-PL" sz="2400" b="1" dirty="0" smtClean="0"/>
              <a:t>5.4.3.2. Eksploatacja zaworowo-szczelinowego układu rozrządu czynnika roboczego</a:t>
            </a:r>
          </a:p>
          <a:p>
            <a:endParaRPr lang="pl-PL" sz="2400" b="1" dirty="0" smtClean="0"/>
          </a:p>
          <a:p>
            <a:r>
              <a:rPr lang="pl-PL" sz="2400" b="1" i="1" dirty="0" smtClean="0"/>
              <a:t>Przeglądu okresowego</a:t>
            </a:r>
            <a:r>
              <a:rPr lang="pl-PL" sz="2400" dirty="0" smtClean="0"/>
              <a:t> zaworowo-szczelinowego układu rozrządu należy dokonywać ściśle według zaleceń podanych w ITR silnika. Przegląd taki obejmuje sprawdzenie niżej podanych elementów i zespołów oraz ewentualne, w ko­niecznych przypadkach, naprawy zauważonych uszkodzeń lub ich wymianę na nowe.</a:t>
            </a:r>
          </a:p>
          <a:p>
            <a:pPr marL="457200" lvl="0" indent="-457200">
              <a:buFont typeface="+mj-lt"/>
              <a:buAutoNum type="arabicPeriod"/>
            </a:pPr>
            <a:r>
              <a:rPr lang="pl-PL" sz="2400" dirty="0" smtClean="0"/>
              <a:t>Kontrola napędu wału rozrządu sprowadza się przede wszystkim do oceny stanu technicznego łańcucha i kół łańcuchowych oraz napięcia łańcucha. </a:t>
            </a:r>
          </a:p>
          <a:p>
            <a:endParaRPr lang="pl-PL" sz="2400" b="1" dirty="0" smtClean="0"/>
          </a:p>
          <a:p>
            <a:endParaRPr lang="pl-PL" dirty="0"/>
          </a:p>
        </p:txBody>
      </p:sp>
      <p:pic>
        <p:nvPicPr>
          <p:cNvPr id="3" name="Picture 2"/>
          <p:cNvPicPr>
            <a:picLocks noChangeAspect="1" noChangeArrowheads="1"/>
          </p:cNvPicPr>
          <p:nvPr/>
        </p:nvPicPr>
        <p:blipFill>
          <a:blip r:embed="rId2"/>
          <a:srcRect/>
          <a:stretch>
            <a:fillRect/>
          </a:stretch>
        </p:blipFill>
        <p:spPr bwMode="auto">
          <a:xfrm>
            <a:off x="6163511" y="3541048"/>
            <a:ext cx="5648356" cy="3316952"/>
          </a:xfrm>
          <a:prstGeom prst="rect">
            <a:avLst/>
          </a:prstGeom>
          <a:noFill/>
          <a:ln w="9525">
            <a:noFill/>
            <a:miter lim="800000"/>
            <a:headEnd/>
            <a:tailEnd/>
          </a:ln>
          <a:effectLst/>
        </p:spPr>
      </p:pic>
      <p:pic>
        <p:nvPicPr>
          <p:cNvPr id="4" name="Picture 2"/>
          <p:cNvPicPr>
            <a:picLocks noChangeAspect="1" noChangeArrowheads="1"/>
          </p:cNvPicPr>
          <p:nvPr/>
        </p:nvPicPr>
        <p:blipFill>
          <a:blip r:embed="rId3"/>
          <a:srcRect/>
          <a:stretch>
            <a:fillRect/>
          </a:stretch>
        </p:blipFill>
        <p:spPr bwMode="auto">
          <a:xfrm>
            <a:off x="470182" y="3541048"/>
            <a:ext cx="4976021" cy="3349487"/>
          </a:xfrm>
          <a:prstGeom prst="rect">
            <a:avLst/>
          </a:prstGeom>
          <a:noFill/>
          <a:ln w="9525">
            <a:noFill/>
            <a:miter lim="800000"/>
            <a:headEnd/>
            <a:tailEnd/>
          </a:ln>
          <a:effectLst/>
        </p:spPr>
      </p:pic>
    </p:spTree>
    <p:extLst>
      <p:ext uri="{BB962C8B-B14F-4D97-AF65-F5344CB8AC3E}">
        <p14:creationId xmlns:p14="http://schemas.microsoft.com/office/powerpoint/2010/main" val="1031023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342901" y="128588"/>
            <a:ext cx="11601450" cy="6555641"/>
          </a:xfrm>
          <a:prstGeom prst="rect">
            <a:avLst/>
          </a:prstGeom>
          <a:noFill/>
        </p:spPr>
        <p:txBody>
          <a:bodyPr wrap="square" rtlCol="0">
            <a:spAutoFit/>
          </a:bodyPr>
          <a:lstStyle/>
          <a:p>
            <a:r>
              <a:rPr lang="pl-PL" sz="2800" b="1" dirty="0"/>
              <a:t>Obsługa sprężarek powietrza ładującego i ich napędu (turbin</a:t>
            </a:r>
            <a:r>
              <a:rPr lang="pl-PL" sz="2800" b="1" dirty="0" smtClean="0"/>
              <a:t>)</a:t>
            </a:r>
            <a:endParaRPr lang="pl-PL" sz="2800" dirty="0" smtClean="0"/>
          </a:p>
          <a:p>
            <a:r>
              <a:rPr lang="pl-PL" sz="2800" dirty="0"/>
              <a:t>	</a:t>
            </a:r>
            <a:r>
              <a:rPr lang="pl-PL" sz="2800" dirty="0" smtClean="0"/>
              <a:t>Kontrolę </a:t>
            </a:r>
            <a:r>
              <a:rPr lang="pl-PL" sz="2800" dirty="0"/>
              <a:t>i ocenę pracy TS dokonuje się na podstawie następujących parametrów (dla danego obciążenia silnika i prędkości obrotowej</a:t>
            </a:r>
            <a:r>
              <a:rPr lang="pl-PL" sz="2800" dirty="0" smtClean="0"/>
              <a:t>):</a:t>
            </a:r>
            <a:endParaRPr lang="pl-PL" sz="2800" dirty="0"/>
          </a:p>
          <a:p>
            <a:pPr marL="457200" lvl="0" indent="-457200">
              <a:buFont typeface="Wingdings" panose="05000000000000000000" pitchFamily="2" charset="2"/>
              <a:buChar char="Ø"/>
            </a:pPr>
            <a:r>
              <a:rPr lang="pl-PL" sz="2800" dirty="0"/>
              <a:t>temperatury powietrza zasysanego [ºC],</a:t>
            </a:r>
          </a:p>
          <a:p>
            <a:pPr marL="457200" lvl="0" indent="-457200">
              <a:buFont typeface="Wingdings" panose="05000000000000000000" pitchFamily="2" charset="2"/>
              <a:buChar char="Ø"/>
            </a:pPr>
            <a:r>
              <a:rPr lang="pl-PL" sz="2800" dirty="0"/>
              <a:t>spadku ciśnienia na filtrze powietrza [mmH</a:t>
            </a:r>
            <a:r>
              <a:rPr lang="pl-PL" sz="2800" baseline="-25000" dirty="0"/>
              <a:t>2</a:t>
            </a:r>
            <a:r>
              <a:rPr lang="pl-PL" sz="2800" dirty="0"/>
              <a:t>O],</a:t>
            </a:r>
          </a:p>
          <a:p>
            <a:pPr marL="457200" lvl="0" indent="-457200">
              <a:buFont typeface="Wingdings" panose="05000000000000000000" pitchFamily="2" charset="2"/>
              <a:buChar char="Ø"/>
            </a:pPr>
            <a:r>
              <a:rPr lang="pl-PL" sz="2800" dirty="0"/>
              <a:t>ciśnienia powietrza za sprężarką i w zasobniku powietrza [mm Hg] [</a:t>
            </a:r>
            <a:r>
              <a:rPr lang="pl-PL" sz="2800" dirty="0" err="1"/>
              <a:t>MPa</a:t>
            </a:r>
            <a:r>
              <a:rPr lang="pl-PL" sz="2800" dirty="0"/>
              <a:t>],</a:t>
            </a:r>
          </a:p>
          <a:p>
            <a:pPr marL="457200" lvl="0" indent="-457200">
              <a:buFont typeface="Wingdings" panose="05000000000000000000" pitchFamily="2" charset="2"/>
              <a:buChar char="Ø"/>
            </a:pPr>
            <a:r>
              <a:rPr lang="pl-PL" sz="2800" dirty="0"/>
              <a:t>temperatury powietrza za sprężarką i za chłodnicą [ºC],</a:t>
            </a:r>
          </a:p>
          <a:p>
            <a:pPr marL="457200" lvl="0" indent="-457200">
              <a:buFont typeface="Wingdings" panose="05000000000000000000" pitchFamily="2" charset="2"/>
              <a:buChar char="Ø"/>
            </a:pPr>
            <a:r>
              <a:rPr lang="pl-PL" sz="2800" dirty="0"/>
              <a:t>temperatury wody chłodzącej na wlocie/wylocie do/z chłodnicy powietrza [ºC],</a:t>
            </a:r>
          </a:p>
          <a:p>
            <a:pPr marL="457200" lvl="0" indent="-457200">
              <a:buFont typeface="Wingdings" panose="05000000000000000000" pitchFamily="2" charset="2"/>
              <a:buChar char="Ø"/>
            </a:pPr>
            <a:r>
              <a:rPr lang="pl-PL" sz="2800" dirty="0"/>
              <a:t>temperatury spalin na wlocie do turbiny [ºC],</a:t>
            </a:r>
          </a:p>
          <a:p>
            <a:pPr marL="457200" lvl="0" indent="-457200">
              <a:buFont typeface="Wingdings" panose="05000000000000000000" pitchFamily="2" charset="2"/>
              <a:buChar char="Ø"/>
            </a:pPr>
            <a:r>
              <a:rPr lang="pl-PL" sz="2800" dirty="0"/>
              <a:t>ilości i częstotliwości uzupełniania oleju smarowego.</a:t>
            </a:r>
          </a:p>
          <a:p>
            <a:r>
              <a:rPr lang="pl-PL" sz="2800" dirty="0"/>
              <a:t>	Parametry te należy porównać z odpowiednimi wartościami parametrów wzorco­wych. W przypadku istotnych różnic między nimi należy ustalić i usunąć przyczynę tych różnic.</a:t>
            </a:r>
          </a:p>
          <a:p>
            <a:endParaRPr lang="pl-PL" sz="2800" dirty="0"/>
          </a:p>
        </p:txBody>
      </p:sp>
    </p:spTree>
    <p:extLst>
      <p:ext uri="{BB962C8B-B14F-4D97-AF65-F5344CB8AC3E}">
        <p14:creationId xmlns:p14="http://schemas.microsoft.com/office/powerpoint/2010/main" val="6956139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232229" y="0"/>
            <a:ext cx="11698514" cy="2954655"/>
          </a:xfrm>
          <a:prstGeom prst="rect">
            <a:avLst/>
          </a:prstGeom>
          <a:noFill/>
        </p:spPr>
        <p:txBody>
          <a:bodyPr wrap="square" rtlCol="0">
            <a:spAutoFit/>
          </a:bodyPr>
          <a:lstStyle/>
          <a:p>
            <a:pPr marL="457200" lvl="0" indent="-457200">
              <a:buFont typeface="+mj-lt"/>
              <a:buAutoNum type="arabicPeriod" startAt="2"/>
            </a:pPr>
            <a:r>
              <a:rPr lang="pl-PL" sz="2400" dirty="0"/>
              <a:t>Podczas przeglądu stanu krzywek i rolek sprawdza się ich powierzchnie robocze (wgniecenia, zadziory, łuszczenia itp.) oraz nadmierne wyrobienie (zmniejszenie wysokości krzywki lub średnicy rolki</a:t>
            </a:r>
            <a:r>
              <a:rPr lang="pl-PL" sz="2400" dirty="0" smtClean="0"/>
              <a:t>).</a:t>
            </a:r>
            <a:endParaRPr lang="pl-PL" sz="2400" dirty="0"/>
          </a:p>
          <a:p>
            <a:pPr marL="457200" indent="-457200">
              <a:buFont typeface="+mj-lt"/>
              <a:buAutoNum type="arabicPeriod" startAt="3"/>
            </a:pPr>
            <a:r>
              <a:rPr lang="pl-PL" sz="2400" dirty="0"/>
              <a:t>W silnikach SULZER typu RTA  i  MAN-B&amp;W  typu MC zawory wylotowe są sterowane hydraulicznie i wyposażone w tzw. sprężynę powietrzną. Zgodnie z ITR należy sprawdzać stan pompy olejowej, w tym szczelność układu tłok-cylinder oraz siłownik trzonu zaworu. Elementy uszkodzone należy również wymienić na nowe.</a:t>
            </a:r>
          </a:p>
          <a:p>
            <a:endParaRPr lang="pl-PL" dirty="0"/>
          </a:p>
        </p:txBody>
      </p:sp>
      <p:pic>
        <p:nvPicPr>
          <p:cNvPr id="3" name="Tilt of Cylinder Cover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25504" y="2713128"/>
            <a:ext cx="6423296" cy="3933179"/>
          </a:xfrm>
          <a:prstGeom prst="rect">
            <a:avLst/>
          </a:prstGeom>
        </p:spPr>
      </p:pic>
    </p:spTree>
    <p:extLst>
      <p:ext uri="{BB962C8B-B14F-4D97-AF65-F5344CB8AC3E}">
        <p14:creationId xmlns:p14="http://schemas.microsoft.com/office/powerpoint/2010/main" val="42561575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320040" y="0"/>
            <a:ext cx="11460480" cy="7017306"/>
          </a:xfrm>
          <a:prstGeom prst="rect">
            <a:avLst/>
          </a:prstGeom>
          <a:noFill/>
        </p:spPr>
        <p:txBody>
          <a:bodyPr wrap="square" rtlCol="0">
            <a:spAutoFit/>
          </a:bodyPr>
          <a:lstStyle/>
          <a:p>
            <a:pPr marL="342900" lvl="0" indent="-342900" algn="just">
              <a:buFont typeface="+mj-lt"/>
              <a:buAutoNum type="arabicPeriod" startAt="3"/>
            </a:pPr>
            <a:r>
              <a:rPr lang="pl-PL" sz="2400" dirty="0"/>
              <a:t>Zawór wylotowy poddawany jest kontroli po czasie określonym w ITR, zwykle po 1500</a:t>
            </a:r>
            <a:r>
              <a:rPr lang="pl-PL" sz="2400" dirty="0">
                <a:sym typeface="Symbol" panose="05050102010706020507" pitchFamily="18" charset="2"/>
              </a:rPr>
              <a:t></a:t>
            </a:r>
            <a:r>
              <a:rPr lang="pl-PL" sz="2400" dirty="0"/>
              <a:t>2500 godzinach. Dokładne sprawdzenie zaworu wymaga jego wymontowania wraz z koszem, a następnie oczyszczenia z nagaru i sprawdzenia luzu trzonu grzybka w tulei prowadzącej; zużytą tuleję wymienia się na nową. W zależności od stopnia zużycia grzybka i gniazda, regeneracja tych elementów polega </a:t>
            </a:r>
            <a:r>
              <a:rPr lang="pl-PL" sz="2400" dirty="0" smtClean="0"/>
              <a:t>na wzajemnym </a:t>
            </a:r>
            <a:r>
              <a:rPr lang="pl-PL" sz="2400" dirty="0"/>
              <a:t>ich dotarciu lub przetoczeniu i dotarciu przylg. </a:t>
            </a:r>
            <a:endParaRPr lang="pl-PL" sz="2400" dirty="0" smtClean="0"/>
          </a:p>
          <a:p>
            <a:pPr marL="342900" lvl="0" indent="-342900" algn="just">
              <a:buFont typeface="+mj-lt"/>
              <a:buAutoNum type="arabicPeriod" startAt="3"/>
            </a:pPr>
            <a:r>
              <a:rPr lang="pl-PL" sz="2400" dirty="0" smtClean="0"/>
              <a:t>Okna </a:t>
            </a:r>
            <a:r>
              <a:rPr lang="pl-PL" sz="2400" dirty="0"/>
              <a:t>wlotowe, a ściślej czystość tych okien, mają istotny wpływ na prawidłowe przepłukania przestrzeni spalania. Zanieczyszczone okna mają nie tylko zmniejszony przekrój, ale także przyczyniają się do zmiany kątów wlotowych powietrza do cylindra. Nawet nieznaczna zmiana ukierunkowania strugi powietrza ładują­cego prowadzi do częściowego zaniku „tłoka pneumatycznego”, a tym samym do znacznego pogorszenia przepłukania przestrzeni spalania. W warunkach dużego zabrudzenia okien wlotowych zmniejsza się </a:t>
            </a:r>
            <a:r>
              <a:rPr lang="pl-PL" sz="2400" dirty="0" err="1"/>
              <a:t>czasoprzekrój</a:t>
            </a:r>
            <a:r>
              <a:rPr lang="pl-PL" sz="2400" dirty="0"/>
              <a:t> dolotu i zmieniają okresy rozrządu. Ponadto może nastąpić nad­mierne zawirowanie powietrza w cylin­drze i powstanie tzw. stożka wstecznego przepływu </a:t>
            </a:r>
            <a:r>
              <a:rPr lang="pl-PL" sz="2400" dirty="0" smtClean="0"/>
              <a:t>spalin. </a:t>
            </a:r>
            <a:r>
              <a:rPr lang="pl-PL" sz="2400" dirty="0"/>
              <a:t>Wsteczny przepływ spalin znacząco pogarsza przepłukanie cylindra, a w konsekwencji także proces roboczy. Aby uniknąć wyżej opisanego zjawiska należy możliwie często kontrolować stan zabrudzenia okien wlotowych i w miarę potrzeby starannie je wyczyścić.</a:t>
            </a:r>
          </a:p>
          <a:p>
            <a:endParaRPr lang="pl-PL" dirty="0"/>
          </a:p>
        </p:txBody>
      </p:sp>
    </p:spTree>
    <p:extLst>
      <p:ext uri="{BB962C8B-B14F-4D97-AF65-F5344CB8AC3E}">
        <p14:creationId xmlns:p14="http://schemas.microsoft.com/office/powerpoint/2010/main" val="116564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6-33"/>
          <p:cNvPicPr>
            <a:picLocks noChangeAspect="1" noChangeArrowheads="1"/>
          </p:cNvPicPr>
          <p:nvPr/>
        </p:nvPicPr>
        <p:blipFill>
          <a:blip r:embed="rId2" cstate="print">
            <a:extLst>
              <a:ext uri="{28A0092B-C50C-407E-A947-70E740481C1C}">
                <a14:useLocalDpi xmlns:a14="http://schemas.microsoft.com/office/drawing/2010/main" val="0"/>
              </a:ext>
            </a:extLst>
          </a:blip>
          <a:srcRect l="4895"/>
          <a:stretch>
            <a:fillRect/>
          </a:stretch>
        </p:blipFill>
        <p:spPr bwMode="auto">
          <a:xfrm>
            <a:off x="7404872" y="158923"/>
            <a:ext cx="4545911" cy="524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p:cNvPicPr>
            <a:picLocks noChangeAspect="1" noChangeArrowheads="1"/>
          </p:cNvPicPr>
          <p:nvPr/>
        </p:nvPicPr>
        <p:blipFill>
          <a:blip r:embed="rId3"/>
          <a:srcRect/>
          <a:stretch>
            <a:fillRect/>
          </a:stretch>
        </p:blipFill>
        <p:spPr bwMode="auto">
          <a:xfrm>
            <a:off x="257279" y="624003"/>
            <a:ext cx="6427172" cy="4775621"/>
          </a:xfrm>
          <a:prstGeom prst="rect">
            <a:avLst/>
          </a:prstGeom>
          <a:noFill/>
          <a:ln w="9525">
            <a:noFill/>
            <a:miter lim="800000"/>
            <a:headEnd/>
            <a:tailEnd/>
          </a:ln>
          <a:effectLst/>
        </p:spPr>
      </p:pic>
    </p:spTree>
    <p:extLst>
      <p:ext uri="{BB962C8B-B14F-4D97-AF65-F5344CB8AC3E}">
        <p14:creationId xmlns:p14="http://schemas.microsoft.com/office/powerpoint/2010/main" val="11029441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p:cNvSpPr txBox="1"/>
          <p:nvPr/>
        </p:nvSpPr>
        <p:spPr>
          <a:xfrm>
            <a:off x="449943" y="449943"/>
            <a:ext cx="11132457" cy="7017306"/>
          </a:xfrm>
          <a:prstGeom prst="rect">
            <a:avLst/>
          </a:prstGeom>
          <a:noFill/>
        </p:spPr>
        <p:txBody>
          <a:bodyPr wrap="square" rtlCol="0">
            <a:spAutoFit/>
          </a:bodyPr>
          <a:lstStyle/>
          <a:p>
            <a:r>
              <a:rPr lang="pl-PL" sz="2400" b="1" dirty="0"/>
              <a:t>6.4.4. Eksploatacja układu wylotowego </a:t>
            </a:r>
            <a:r>
              <a:rPr lang="pl-PL" sz="2400" b="1" dirty="0" smtClean="0"/>
              <a:t>spalin</a:t>
            </a:r>
          </a:p>
          <a:p>
            <a:r>
              <a:rPr lang="pl-PL" sz="2400" dirty="0"/>
              <a:t>Eksploatacja układu wylotowego spalin sprowadza się głównie do dbałości o</a:t>
            </a:r>
            <a:r>
              <a:rPr lang="pl-PL" sz="2400" dirty="0" smtClean="0"/>
              <a:t>:</a:t>
            </a:r>
          </a:p>
          <a:p>
            <a:pPr marL="285750" lvl="0" indent="-285750">
              <a:buFont typeface="Wingdings" panose="05000000000000000000" pitchFamily="2" charset="2"/>
              <a:buChar char="Ø"/>
            </a:pPr>
            <a:r>
              <a:rPr lang="pl-PL" sz="2400" dirty="0"/>
              <a:t>szczelność i czystość całego traktu wylotu spalin,</a:t>
            </a:r>
          </a:p>
          <a:p>
            <a:pPr marL="285750" lvl="0" indent="-285750">
              <a:buFont typeface="Wingdings" panose="05000000000000000000" pitchFamily="2" charset="2"/>
              <a:buChar char="Ø"/>
            </a:pPr>
            <a:r>
              <a:rPr lang="pl-PL" sz="2400" dirty="0"/>
              <a:t>należyty stan izolacji cieplnej przewodów wylotu spalin</a:t>
            </a:r>
            <a:r>
              <a:rPr lang="pl-PL" sz="2400" dirty="0" smtClean="0"/>
              <a:t>.</a:t>
            </a:r>
          </a:p>
          <a:p>
            <a:endParaRPr lang="pl-PL" sz="2400" b="1" dirty="0" smtClean="0"/>
          </a:p>
          <a:p>
            <a:r>
              <a:rPr lang="pl-PL" sz="2400" b="1" dirty="0" smtClean="0"/>
              <a:t>6.4.5</a:t>
            </a:r>
            <a:r>
              <a:rPr lang="pl-PL" sz="2400" b="1" dirty="0"/>
              <a:t>. Eksploatacja przestrzeni </a:t>
            </a:r>
            <a:r>
              <a:rPr lang="pl-PL" sz="2400" b="1" dirty="0" err="1"/>
              <a:t>podtłokowych</a:t>
            </a:r>
            <a:endParaRPr lang="pl-PL" sz="2400" b="1" dirty="0"/>
          </a:p>
          <a:p>
            <a:r>
              <a:rPr lang="pl-PL" sz="2400" dirty="0"/>
              <a:t>	Zasadniczym obowiązkiem obsługi jest dbałość o czystość przestrzeni </a:t>
            </a:r>
            <a:r>
              <a:rPr lang="pl-PL" sz="2400" dirty="0" err="1"/>
              <a:t>podtło­kowych</a:t>
            </a:r>
            <a:r>
              <a:rPr lang="pl-PL" sz="2400" dirty="0"/>
              <a:t>. W przestrzeniach tych gromadzą się wszystkie produkty zgarniane przez tłoki z gładzi cylindrowych, jak olej cylindrowy, nagar paliwowy, olejowy itp.</a:t>
            </a:r>
          </a:p>
          <a:p>
            <a:r>
              <a:rPr lang="pl-PL" sz="2400" dirty="0"/>
              <a:t>	Wymienione zanieczyszczenia należy na bieżąco usuwać, aby zapobiec pożarom w przestrzeniach </a:t>
            </a:r>
            <a:r>
              <a:rPr lang="pl-PL" sz="2400" dirty="0" err="1"/>
              <a:t>podtłokowych</a:t>
            </a:r>
            <a:r>
              <a:rPr lang="pl-PL" sz="2400" dirty="0"/>
              <a:t>. W tym celu, co najmniej raz na wachtę, należy otworzyć na okres kilkudziesięciu obrotów silnika zawór spustowy na przewodzie łączącym przestrzeń </a:t>
            </a:r>
            <a:r>
              <a:rPr lang="pl-PL" sz="2400" dirty="0" err="1"/>
              <a:t>podtłokową</a:t>
            </a:r>
            <a:r>
              <a:rPr lang="pl-PL" sz="2400" dirty="0"/>
              <a:t> ze zbiornikiem szlamowym. Czynność tę należy wykonać kolejno na poszczególnych cylindrach, gdyż jednoczesne otwarcie kilku lub wszystkich zaworów spustowych doprowadzić może do powstania nadmiernego ciśnienia w zbiorniku szlamowym i częściowego wyrzucenia zawartości zbiornika na pokład przez rurę odpowietrzającą.</a:t>
            </a:r>
          </a:p>
          <a:p>
            <a:pPr lvl="0"/>
            <a:endParaRPr lang="pl-PL" sz="2400" dirty="0"/>
          </a:p>
          <a:p>
            <a:endParaRPr lang="pl-PL" dirty="0"/>
          </a:p>
        </p:txBody>
      </p:sp>
    </p:spTree>
    <p:extLst>
      <p:ext uri="{BB962C8B-B14F-4D97-AF65-F5344CB8AC3E}">
        <p14:creationId xmlns:p14="http://schemas.microsoft.com/office/powerpoint/2010/main" val="568272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348343" y="420914"/>
            <a:ext cx="11132457" cy="1846659"/>
          </a:xfrm>
          <a:prstGeom prst="rect">
            <a:avLst/>
          </a:prstGeom>
          <a:noFill/>
        </p:spPr>
        <p:txBody>
          <a:bodyPr wrap="square" rtlCol="0">
            <a:spAutoFit/>
          </a:bodyPr>
          <a:lstStyle/>
          <a:p>
            <a:r>
              <a:rPr lang="pl-PL" sz="2400" dirty="0"/>
              <a:t>Po dłuższym okresie eksploatacji silnika, w przestrzeniach </a:t>
            </a:r>
            <a:r>
              <a:rPr lang="pl-PL" sz="2400" dirty="0" err="1"/>
              <a:t>podtłokowych</a:t>
            </a:r>
            <a:r>
              <a:rPr lang="pl-PL" sz="2400" dirty="0"/>
              <a:t> gromadzi się warstwa osadów nie dająca się usunąć przez „przedmuchanie”, dlatego okresowo, co 3</a:t>
            </a:r>
            <a:r>
              <a:rPr lang="pl-PL" sz="2400" dirty="0">
                <a:sym typeface="Symbol" panose="05050102010706020507" pitchFamily="18" charset="2"/>
              </a:rPr>
              <a:t></a:t>
            </a:r>
            <a:r>
              <a:rPr lang="pl-PL" sz="2400" dirty="0"/>
              <a:t>6 mie­sięcy, należy starannie wyczyścić przestrzenie </a:t>
            </a:r>
            <a:r>
              <a:rPr lang="pl-PL" sz="2400" dirty="0" err="1"/>
              <a:t>podtłokowe</a:t>
            </a:r>
            <a:r>
              <a:rPr lang="pl-PL" sz="2400" dirty="0"/>
              <a:t> usuwając </a:t>
            </a:r>
            <a:r>
              <a:rPr lang="pl-PL" sz="2400" dirty="0" err="1"/>
              <a:t>szlamisty</a:t>
            </a:r>
            <a:r>
              <a:rPr lang="pl-PL" sz="2400" dirty="0"/>
              <a:t> i twardy nagar. </a:t>
            </a:r>
          </a:p>
          <a:p>
            <a:endParaRPr lang="pl-PL" dirty="0"/>
          </a:p>
        </p:txBody>
      </p:sp>
    </p:spTree>
    <p:extLst>
      <p:ext uri="{BB962C8B-B14F-4D97-AF65-F5344CB8AC3E}">
        <p14:creationId xmlns:p14="http://schemas.microsoft.com/office/powerpoint/2010/main" val="3987270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319314" y="449943"/>
            <a:ext cx="11596915" cy="6401753"/>
          </a:xfrm>
          <a:prstGeom prst="rect">
            <a:avLst/>
          </a:prstGeom>
          <a:noFill/>
        </p:spPr>
        <p:txBody>
          <a:bodyPr wrap="square" rtlCol="0">
            <a:spAutoFit/>
          </a:bodyPr>
          <a:lstStyle/>
          <a:p>
            <a:r>
              <a:rPr lang="pl-PL" sz="2800" b="1" dirty="0"/>
              <a:t>5.5. Eksploatacja układu paliwowego</a:t>
            </a:r>
          </a:p>
          <a:p>
            <a:r>
              <a:rPr lang="pl-PL" sz="2800" dirty="0"/>
              <a:t> </a:t>
            </a:r>
          </a:p>
          <a:p>
            <a:r>
              <a:rPr lang="pl-PL" sz="2800" b="1" dirty="0"/>
              <a:t>6.5.1. Przyjmowanie paliwa na statek – bunkrowanie</a:t>
            </a:r>
          </a:p>
          <a:p>
            <a:r>
              <a:rPr lang="pl-PL" sz="2800" dirty="0"/>
              <a:t> </a:t>
            </a:r>
          </a:p>
          <a:p>
            <a:r>
              <a:rPr lang="pl-PL" sz="2800" dirty="0"/>
              <a:t>	W portach statki zaopatrują się z lądowych stacji bunkrowych lub </a:t>
            </a:r>
            <a:r>
              <a:rPr lang="pl-PL" sz="2800" dirty="0" err="1"/>
              <a:t>bunkierek</a:t>
            </a:r>
            <a:r>
              <a:rPr lang="pl-PL" sz="2800" dirty="0"/>
              <a:t> – statków lub barek, przystosowanych do podawania paliwa na statek.</a:t>
            </a:r>
          </a:p>
          <a:p>
            <a:r>
              <a:rPr lang="pl-PL" sz="2800" dirty="0"/>
              <a:t> </a:t>
            </a:r>
          </a:p>
          <a:p>
            <a:r>
              <a:rPr lang="pl-PL" sz="2800" dirty="0"/>
              <a:t>	Zasadniczym zadaniem przyjmującego paliwo jest:</a:t>
            </a:r>
          </a:p>
          <a:p>
            <a:pPr lvl="0"/>
            <a:r>
              <a:rPr lang="pl-PL" sz="2800" dirty="0"/>
              <a:t>stwierdzenie zgodności ilości zabunkrowanego paliwa z ilością zamówioną,</a:t>
            </a:r>
          </a:p>
          <a:p>
            <a:pPr lvl="0"/>
            <a:r>
              <a:rPr lang="pl-PL" sz="2800" dirty="0"/>
              <a:t>niedopuszczenie do przelania paliwa na pokład lub, co gorsze, poza burty statku.</a:t>
            </a:r>
          </a:p>
          <a:p>
            <a:r>
              <a:rPr lang="pl-PL" sz="2800" dirty="0"/>
              <a:t>	Ogół czynności związanych z bunkrowaniem można podzielić na przygotowawcze oraz czynności związane z właściwym bunkrowaniem.</a:t>
            </a:r>
          </a:p>
          <a:p>
            <a:endParaRPr lang="pl-PL" dirty="0"/>
          </a:p>
        </p:txBody>
      </p:sp>
    </p:spTree>
    <p:extLst>
      <p:ext uri="{BB962C8B-B14F-4D97-AF65-F5344CB8AC3E}">
        <p14:creationId xmlns:p14="http://schemas.microsoft.com/office/powerpoint/2010/main" val="19592678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290286" y="0"/>
            <a:ext cx="11713028" cy="6001643"/>
          </a:xfrm>
          <a:prstGeom prst="rect">
            <a:avLst/>
          </a:prstGeom>
          <a:noFill/>
        </p:spPr>
        <p:txBody>
          <a:bodyPr wrap="square" rtlCol="0">
            <a:spAutoFit/>
          </a:bodyPr>
          <a:lstStyle/>
          <a:p>
            <a:r>
              <a:rPr lang="pl-PL" sz="2400" b="1" dirty="0"/>
              <a:t>6.5.1.1. Czynności przygotowawcze</a:t>
            </a:r>
          </a:p>
          <a:p>
            <a:r>
              <a:rPr lang="pl-PL" sz="2400" dirty="0"/>
              <a:t> </a:t>
            </a:r>
          </a:p>
          <a:p>
            <a:r>
              <a:rPr lang="pl-PL" sz="2400" dirty="0"/>
              <a:t>	Czynności przygotowawcze obejmują niżej przedstawione działania</a:t>
            </a:r>
            <a:r>
              <a:rPr lang="pl-PL" sz="2400" dirty="0" smtClean="0"/>
              <a:t>.</a:t>
            </a:r>
          </a:p>
          <a:p>
            <a:endParaRPr lang="pl-PL" sz="2400" dirty="0"/>
          </a:p>
          <a:p>
            <a:pPr marL="457200" lvl="0" indent="-457200">
              <a:buFont typeface="+mj-lt"/>
              <a:buAutoNum type="arabicPeriod"/>
            </a:pPr>
            <a:r>
              <a:rPr lang="pl-PL" sz="2400" dirty="0"/>
              <a:t>Zgłoszenie w stacji bunkrowej, za pośrednictwem agenta, z wyprzedzeniem co naj­mniej 48-godzinnym zamiaru bunkrowania, podając ilość i jakość paliwa.</a:t>
            </a:r>
          </a:p>
          <a:p>
            <a:pPr marL="457200" lvl="0" indent="-457200">
              <a:buFont typeface="+mj-lt"/>
              <a:buAutoNum type="arabicPeriod"/>
            </a:pPr>
            <a:r>
              <a:rPr lang="pl-PL" sz="2400" dirty="0"/>
              <a:t>Ustalenie przegłębienia statku (tak zwany trym).</a:t>
            </a:r>
          </a:p>
          <a:p>
            <a:pPr marL="457200" lvl="0" indent="-457200">
              <a:buFont typeface="+mj-lt"/>
              <a:buAutoNum type="arabicPeriod"/>
            </a:pPr>
            <a:r>
              <a:rPr lang="pl-PL" sz="2400" dirty="0"/>
              <a:t>Pomierzenie i odnotowanie pozostałości paliwa we wszystkich zbiornikach zapaso­wych. Pomiaru dokonuje się sondą pokrytą pastą wykrywającą wodę, gdyż na dnie zbiorników może znajdować się woda wydzielona z paliwa.</a:t>
            </a:r>
          </a:p>
          <a:p>
            <a:pPr marL="457200" lvl="0" indent="-457200">
              <a:buFont typeface="+mj-lt"/>
              <a:buAutoNum type="arabicPeriod"/>
            </a:pPr>
            <a:r>
              <a:rPr lang="pl-PL" sz="2400" dirty="0"/>
              <a:t>Ustalenie, do jakich zbiorników, w jakiej kolejności i w jakich ilościach pobierane będzie paliwo. </a:t>
            </a:r>
          </a:p>
          <a:p>
            <a:pPr marL="457200" lvl="0" indent="-457200">
              <a:buFont typeface="+mj-lt"/>
              <a:buAutoNum type="arabicPeriod"/>
            </a:pPr>
            <a:r>
              <a:rPr lang="pl-PL" sz="2400" dirty="0"/>
              <a:t>Sprawdzenie drożności i stanu technicznego całego rurociągu transportowego, aż do zbiorników zapasowych i w miarę potrzeby pootwieranie właściwych zaworów.</a:t>
            </a:r>
          </a:p>
          <a:p>
            <a:pPr marL="457200" indent="-457200">
              <a:buFont typeface="+mj-lt"/>
              <a:buAutoNum type="arabicPeriod"/>
            </a:pPr>
            <a:r>
              <a:rPr lang="pl-PL" sz="2400" dirty="0" smtClean="0"/>
              <a:t>Sprawdzenie</a:t>
            </a:r>
            <a:r>
              <a:rPr lang="pl-PL" sz="2400" dirty="0"/>
              <a:t>, czy wszystkie odpowietrzenia zbiorników są otwarte; w przypadku stwierdzenia zamkniętych odpowietrzników należy je otworzyć</a:t>
            </a:r>
            <a:r>
              <a:rPr lang="pl-PL" sz="2400" dirty="0" smtClean="0"/>
              <a:t>.</a:t>
            </a:r>
          </a:p>
        </p:txBody>
      </p:sp>
    </p:spTree>
    <p:extLst>
      <p:ext uri="{BB962C8B-B14F-4D97-AF65-F5344CB8AC3E}">
        <p14:creationId xmlns:p14="http://schemas.microsoft.com/office/powerpoint/2010/main" val="39631529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275771" y="119743"/>
            <a:ext cx="11611429" cy="7386638"/>
          </a:xfrm>
          <a:prstGeom prst="rect">
            <a:avLst/>
          </a:prstGeom>
          <a:noFill/>
        </p:spPr>
        <p:txBody>
          <a:bodyPr wrap="square" rtlCol="0">
            <a:spAutoFit/>
          </a:bodyPr>
          <a:lstStyle/>
          <a:p>
            <a:pPr marL="457200" indent="-457200">
              <a:buFont typeface="+mj-lt"/>
              <a:buAutoNum type="arabicPeriod" startAt="7"/>
            </a:pPr>
            <a:r>
              <a:rPr lang="pl-PL" sz="2400" dirty="0"/>
              <a:t>Wlanie do zbiorników zapasowych, przed bunkrowaniem, odpowiedniej dawki dodatków stabilizacyjno-</a:t>
            </a:r>
            <a:r>
              <a:rPr lang="pl-PL" sz="2400" dirty="0" err="1"/>
              <a:t>antyemulsyjnych</a:t>
            </a:r>
            <a:r>
              <a:rPr lang="pl-PL" sz="2400" dirty="0"/>
              <a:t>, jeżeli przyjmowane paliwo wymaga stosowania tych dodatków. Należy przy tym ściśle przestrzegać zaleceń producenta danego dodatku.</a:t>
            </a:r>
          </a:p>
          <a:p>
            <a:pPr marL="457200" indent="-457200">
              <a:buFont typeface="+mj-lt"/>
              <a:buAutoNum type="arabicPeriod" startAt="7"/>
            </a:pPr>
            <a:r>
              <a:rPr lang="pl-PL" sz="2400" dirty="0"/>
              <a:t>Polecenie służbie pokładowej zatkania kołkami drewnianymi otworów ściekowych („szpigatów”). </a:t>
            </a:r>
          </a:p>
          <a:p>
            <a:pPr marL="457200" indent="-457200">
              <a:buFont typeface="+mj-lt"/>
              <a:buAutoNum type="arabicPeriod" startAt="7"/>
            </a:pPr>
            <a:r>
              <a:rPr lang="pl-PL" sz="2400" dirty="0"/>
              <a:t>Przygotowanie worków z trocinami na wypadek przelania paliwa na pokład.</a:t>
            </a:r>
          </a:p>
          <a:p>
            <a:pPr marL="457200" indent="-457200">
              <a:buFont typeface="+mj-lt"/>
              <a:buAutoNum type="arabicPeriod" startAt="7"/>
            </a:pPr>
            <a:r>
              <a:rPr lang="pl-PL" sz="2400" dirty="0"/>
              <a:t>Rozwieszenie tablic z napisem „nie palić”; podczas bunkrowania bezwzględnie przestrzegać tego zakazu.</a:t>
            </a:r>
          </a:p>
          <a:p>
            <a:pPr marL="457200" indent="-457200">
              <a:buFont typeface="+mj-lt"/>
              <a:buAutoNum type="arabicPeriod" startAt="7"/>
            </a:pPr>
            <a:r>
              <a:rPr lang="pl-PL" sz="2400" dirty="0"/>
              <a:t>Zapewnienie bezpośredniej łączności z bunkrową stacją brzegową lub z </a:t>
            </a:r>
            <a:r>
              <a:rPr lang="pl-PL" sz="2400" dirty="0" err="1"/>
              <a:t>bunkierką</a:t>
            </a:r>
            <a:r>
              <a:rPr lang="pl-PL" sz="2400" dirty="0" smtClean="0"/>
              <a:t>.</a:t>
            </a:r>
          </a:p>
          <a:p>
            <a:pPr marL="457200" indent="-457200">
              <a:buFont typeface="+mj-lt"/>
              <a:buAutoNum type="arabicPeriod" startAt="7"/>
            </a:pPr>
            <a:endParaRPr lang="pl-PL" sz="2400" dirty="0"/>
          </a:p>
          <a:p>
            <a:r>
              <a:rPr lang="pl-PL" sz="2400" b="1" dirty="0"/>
              <a:t>6.5.2.2. Czynności związane z właściwym bunkrowaniem</a:t>
            </a:r>
          </a:p>
          <a:p>
            <a:r>
              <a:rPr lang="pl-PL" sz="2400" dirty="0"/>
              <a:t> </a:t>
            </a:r>
          </a:p>
          <a:p>
            <a:r>
              <a:rPr lang="pl-PL" sz="2400" dirty="0"/>
              <a:t>	Sprawne i bezpieczne bunkrowanie uwarunkowane jest właściwym i dokładnym wykonaniem niżej podanych czynności.</a:t>
            </a:r>
          </a:p>
          <a:p>
            <a:pPr marL="457200" lvl="0" indent="-457200">
              <a:buFont typeface="+mj-lt"/>
              <a:buAutoNum type="arabicPeriod"/>
            </a:pPr>
            <a:r>
              <a:rPr lang="pl-PL" sz="2400" dirty="0"/>
              <a:t>Ustalenie z dostawcą maksymalnej ilości paliwa (w metrach sześciennych) poda­wanej na statek w ciągu godziny, czyli tak zwanej raty bunkrowania; na tej pod­stawie można przewidzieć czas napełnienia poszczególnych zbiorników. Uzgod­nienia wymaga także, kto wstrzymuje („stopuje”) bunkrowanie – zazwyczaj jest to dostawca.</a:t>
            </a:r>
          </a:p>
          <a:p>
            <a:endParaRPr lang="pl-PL" sz="2400" dirty="0"/>
          </a:p>
          <a:p>
            <a:endParaRPr lang="pl-PL" dirty="0"/>
          </a:p>
        </p:txBody>
      </p:sp>
    </p:spTree>
    <p:extLst>
      <p:ext uri="{BB962C8B-B14F-4D97-AF65-F5344CB8AC3E}">
        <p14:creationId xmlns:p14="http://schemas.microsoft.com/office/powerpoint/2010/main" val="13218096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304800" y="259080"/>
            <a:ext cx="11551920" cy="6647974"/>
          </a:xfrm>
          <a:prstGeom prst="rect">
            <a:avLst/>
          </a:prstGeom>
          <a:noFill/>
        </p:spPr>
        <p:txBody>
          <a:bodyPr wrap="square" rtlCol="0">
            <a:spAutoFit/>
          </a:bodyPr>
          <a:lstStyle/>
          <a:p>
            <a:pPr marL="342900" lvl="0" indent="-342900">
              <a:buFont typeface="+mj-lt"/>
              <a:buAutoNum type="arabicPeriod" startAt="2"/>
            </a:pPr>
            <a:r>
              <a:rPr lang="pl-PL" sz="2400" dirty="0"/>
              <a:t>Sprawdzenie na podstawie specyfikacji, czy dane paliwo odpowiada przeciętnym normom jakościowym lub złożonemu zamówieniu.</a:t>
            </a:r>
          </a:p>
          <a:p>
            <a:pPr marL="342900" lvl="0" indent="-342900">
              <a:buFont typeface="+mj-lt"/>
              <a:buAutoNum type="arabicPeriod" startAt="2"/>
            </a:pPr>
            <a:r>
              <a:rPr lang="pl-PL" sz="2400" dirty="0"/>
              <a:t> W przypadku bunkrowania dwóch gatunków paliw o różnym ciężarze właściwym, jako pierwsze należy pobierać paliwo „lekkie”, a następnie „ciężkie”; dotyczy to przypadku gdy statek nie posiada oddzielnych instalacji do pobierania różnych paliw.</a:t>
            </a:r>
          </a:p>
          <a:p>
            <a:pPr marL="342900" lvl="0" indent="-342900">
              <a:buFont typeface="+mj-lt"/>
              <a:buAutoNum type="arabicPeriod" startAt="2"/>
            </a:pPr>
            <a:r>
              <a:rPr lang="pl-PL" sz="2400" dirty="0"/>
              <a:t>Przy statku przegłębionym na rufę należy bunkrowanie rozpocząć od zbiorników znajdujących się w części dziobowej, natomiast przy przegłębieniu na dziób – w pierwszej kolejności napełnia się zbiorniki rufowe. </a:t>
            </a:r>
          </a:p>
          <a:p>
            <a:pPr marL="342900" lvl="0" indent="-342900">
              <a:buFont typeface="+mj-lt"/>
              <a:buAutoNum type="arabicPeriod" startAt="2"/>
            </a:pPr>
            <a:r>
              <a:rPr lang="pl-PL" sz="2400" dirty="0"/>
              <a:t>Po rozpoczęciu bunkrowania należy pobrać próbki paliwa, a po zakończeniu dopilnować dostarczenia zaplombowanych próbek. </a:t>
            </a:r>
          </a:p>
          <a:p>
            <a:pPr marL="342900" lvl="0" indent="-342900">
              <a:buFont typeface="+mj-lt"/>
              <a:buAutoNum type="arabicPeriod" startAt="2"/>
            </a:pPr>
            <a:r>
              <a:rPr lang="pl-PL" sz="2400" dirty="0"/>
              <a:t>Dokładne sprawdzanie i zapisywanie w czasie (z potwierdzeniem osoby dostawcy) temperatury bunkrowanego paliwa przez cały okres trwania </a:t>
            </a:r>
            <a:r>
              <a:rPr lang="pl-PL" sz="2400" dirty="0" smtClean="0"/>
              <a:t>bunkrowania.</a:t>
            </a:r>
          </a:p>
          <a:p>
            <a:pPr marL="342900" lvl="0" indent="-342900">
              <a:buFont typeface="+mj-lt"/>
              <a:buAutoNum type="arabicPeriod" startAt="2"/>
            </a:pPr>
            <a:r>
              <a:rPr lang="pl-PL" sz="2400" dirty="0" smtClean="0"/>
              <a:t>Częste </a:t>
            </a:r>
            <a:r>
              <a:rPr lang="pl-PL" sz="2400" dirty="0"/>
              <a:t>kontrolowanie poziomu paliwa w napełnianym zbiorniku, w celu uniknięcia przelania  paliwa  na  pokład  przez  przewód  </a:t>
            </a:r>
            <a:r>
              <a:rPr lang="pl-PL" sz="2400" dirty="0" smtClean="0"/>
              <a:t>odpowietrzający.</a:t>
            </a:r>
          </a:p>
          <a:p>
            <a:pPr marL="342900" lvl="0" indent="-342900">
              <a:buFont typeface="+mj-lt"/>
              <a:buAutoNum type="arabicPeriod" startAt="2"/>
            </a:pPr>
            <a:r>
              <a:rPr lang="pl-PL" sz="2400" dirty="0" smtClean="0"/>
              <a:t>Jeżeli </a:t>
            </a:r>
            <a:r>
              <a:rPr lang="pl-PL" sz="2400" dirty="0"/>
              <a:t>po bunkrowaniu stwierdzi się obecność paliwa w rurach sondażowych, należy niezwłocznie odpompować odpowiednie zbiorniki.</a:t>
            </a:r>
          </a:p>
          <a:p>
            <a:pPr marL="342900" lvl="0" indent="-342900">
              <a:buFont typeface="+mj-lt"/>
              <a:buAutoNum type="arabicPeriod" startAt="2"/>
            </a:pPr>
            <a:endParaRPr lang="pl-PL" sz="2400" dirty="0"/>
          </a:p>
          <a:p>
            <a:endParaRPr lang="pl-PL" dirty="0"/>
          </a:p>
        </p:txBody>
      </p:sp>
    </p:spTree>
    <p:extLst>
      <p:ext uri="{BB962C8B-B14F-4D97-AF65-F5344CB8AC3E}">
        <p14:creationId xmlns:p14="http://schemas.microsoft.com/office/powerpoint/2010/main" val="16378452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365760" y="289560"/>
            <a:ext cx="11521440" cy="2585323"/>
          </a:xfrm>
          <a:prstGeom prst="rect">
            <a:avLst/>
          </a:prstGeom>
          <a:noFill/>
        </p:spPr>
        <p:txBody>
          <a:bodyPr wrap="square" rtlCol="0">
            <a:spAutoFit/>
          </a:bodyPr>
          <a:lstStyle/>
          <a:p>
            <a:pPr lvl="0"/>
            <a:r>
              <a:rPr lang="pl-PL" sz="2400" dirty="0"/>
              <a:t>Po około 15 minutach od zakończenia bunkrowania (czas potrzebny na zniknięcie piany, jaka wytworzyła się podczas bunkrowania na powierzchni paliwa) należy zmierzyć sondą stan paliwa w zbiornikach oraz jego temperaturę.</a:t>
            </a:r>
          </a:p>
          <a:p>
            <a:r>
              <a:rPr lang="pl-PL" sz="2400" dirty="0"/>
              <a:t>		Masę przyjętego na statek paliwa oblicza się na podstawie wykresów pojemności zbiorników, uwzględniając przy tym przegłębienie statku po przyjęciu paliwa, z następującej zależności:</a:t>
            </a:r>
          </a:p>
          <a:p>
            <a:endParaRPr lang="pl-PL" dirty="0"/>
          </a:p>
        </p:txBody>
      </p:sp>
      <p:sp>
        <p:nvSpPr>
          <p:cNvPr id="3" name="Rectangle 2"/>
          <p:cNvSpPr>
            <a:spLocks noChangeArrowheads="1"/>
          </p:cNvSpPr>
          <p:nvPr/>
        </p:nvSpPr>
        <p:spPr bwMode="auto">
          <a:xfrm>
            <a:off x="3822612" y="4150928"/>
            <a:ext cx="1840719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pl-PL"/>
          </a:p>
        </p:txBody>
      </p:sp>
      <p:graphicFrame>
        <p:nvGraphicFramePr>
          <p:cNvPr id="4" name="Obiekt 3"/>
          <p:cNvGraphicFramePr>
            <a:graphicFrameLocks noChangeAspect="1"/>
          </p:cNvGraphicFramePr>
          <p:nvPr>
            <p:extLst>
              <p:ext uri="{D42A27DB-BD31-4B8C-83A1-F6EECF244321}">
                <p14:modId xmlns:p14="http://schemas.microsoft.com/office/powerpoint/2010/main" val="1172312197"/>
              </p:ext>
            </p:extLst>
          </p:nvPr>
        </p:nvGraphicFramePr>
        <p:xfrm>
          <a:off x="3822612" y="2432487"/>
          <a:ext cx="2231347" cy="1023794"/>
        </p:xfrm>
        <a:graphic>
          <a:graphicData uri="http://schemas.openxmlformats.org/presentationml/2006/ole">
            <mc:AlternateContent xmlns:mc="http://schemas.openxmlformats.org/markup-compatibility/2006">
              <mc:Choice xmlns:v="urn:schemas-microsoft-com:vml" Requires="v">
                <p:oleObj spid="_x0000_s9224" name="Równanie" r:id="rId3" imgW="812447" imgH="368140" progId="Equation.3">
                  <p:embed/>
                </p:oleObj>
              </mc:Choice>
              <mc:Fallback>
                <p:oleObj name="Równanie" r:id="rId3" imgW="812447" imgH="368140" progId="Equation.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2612" y="2432487"/>
                        <a:ext cx="2231347" cy="1023794"/>
                      </a:xfrm>
                      <a:prstGeom prst="rect">
                        <a:avLst/>
                      </a:prstGeom>
                      <a:noFill/>
                    </p:spPr>
                  </p:pic>
                </p:oleObj>
              </mc:Fallback>
            </mc:AlternateContent>
          </a:graphicData>
        </a:graphic>
      </p:graphicFrame>
      <p:sp>
        <p:nvSpPr>
          <p:cNvPr id="5" name="pole tekstowe 4"/>
          <p:cNvSpPr txBox="1"/>
          <p:nvPr/>
        </p:nvSpPr>
        <p:spPr>
          <a:xfrm>
            <a:off x="365760" y="3184079"/>
            <a:ext cx="11521440" cy="4062651"/>
          </a:xfrm>
          <a:prstGeom prst="rect">
            <a:avLst/>
          </a:prstGeom>
          <a:noFill/>
        </p:spPr>
        <p:txBody>
          <a:bodyPr wrap="square" rtlCol="0">
            <a:spAutoFit/>
          </a:bodyPr>
          <a:lstStyle/>
          <a:p>
            <a:r>
              <a:rPr lang="pl-PL" sz="2400" dirty="0"/>
              <a:t>gdzie:</a:t>
            </a:r>
          </a:p>
          <a:p>
            <a:r>
              <a:rPr lang="pl-PL" sz="2400" dirty="0"/>
              <a:t>	       </a:t>
            </a:r>
            <a:r>
              <a:rPr lang="pl-PL" sz="2400" i="1" dirty="0"/>
              <a:t>B</a:t>
            </a:r>
            <a:r>
              <a:rPr lang="pl-PL" sz="2400" dirty="0"/>
              <a:t>	 –  masa paliwa przyjętego na statek [kg],</a:t>
            </a:r>
          </a:p>
          <a:p>
            <a:r>
              <a:rPr lang="pl-PL" sz="2400" dirty="0"/>
              <a:t>	       </a:t>
            </a:r>
            <a:r>
              <a:rPr lang="pl-PL" sz="2400" i="1" dirty="0"/>
              <a:t>V</a:t>
            </a:r>
            <a:r>
              <a:rPr lang="pl-PL" sz="2400" dirty="0"/>
              <a:t>	 –  objętość przyjętego na statek paliwa  [m</a:t>
            </a:r>
            <a:r>
              <a:rPr lang="pl-PL" sz="2400" baseline="30000" dirty="0"/>
              <a:t>3</a:t>
            </a:r>
            <a:r>
              <a:rPr lang="pl-PL" sz="2400" dirty="0"/>
              <a:t>],</a:t>
            </a:r>
          </a:p>
          <a:p>
            <a:r>
              <a:rPr lang="pl-PL" sz="2400" dirty="0"/>
              <a:t>	       </a:t>
            </a:r>
            <a:r>
              <a:rPr lang="pl-PL" sz="2400" i="1" dirty="0">
                <a:sym typeface="Symbol" panose="05050102010706020507" pitchFamily="18" charset="2"/>
              </a:rPr>
              <a:t></a:t>
            </a:r>
            <a:r>
              <a:rPr lang="pl-PL" sz="2400" baseline="-25000" dirty="0"/>
              <a:t>t</a:t>
            </a:r>
            <a:r>
              <a:rPr lang="pl-PL" sz="2400" dirty="0"/>
              <a:t>	 –  gęstość  przyjętego paliwa w temperaturze t </a:t>
            </a:r>
            <a:r>
              <a:rPr lang="pl-PL" sz="2400" baseline="30000" dirty="0" err="1"/>
              <a:t>o</a:t>
            </a:r>
            <a:r>
              <a:rPr lang="pl-PL" sz="2400" dirty="0" err="1"/>
              <a:t>C</a:t>
            </a:r>
            <a:r>
              <a:rPr lang="pl-PL" sz="2400" dirty="0"/>
              <a:t> [kg/dm</a:t>
            </a:r>
            <a:r>
              <a:rPr lang="pl-PL" sz="2400" baseline="30000" dirty="0"/>
              <a:t>3</a:t>
            </a:r>
            <a:r>
              <a:rPr lang="pl-PL" sz="2400" dirty="0" smtClean="0"/>
              <a:t>].</a:t>
            </a:r>
          </a:p>
          <a:p>
            <a:endParaRPr lang="pl-PL" sz="2400" dirty="0"/>
          </a:p>
          <a:p>
            <a:r>
              <a:rPr lang="pl-PL" sz="2400" dirty="0" smtClean="0"/>
              <a:t>Gęstość </a:t>
            </a:r>
            <a:r>
              <a:rPr lang="pl-PL" sz="2400" dirty="0"/>
              <a:t>przyjętego paliwa</a:t>
            </a:r>
          </a:p>
          <a:p>
            <a:r>
              <a:rPr lang="pl-PL" sz="2400" dirty="0"/>
              <a:t>	</a:t>
            </a:r>
            <a:r>
              <a:rPr lang="pl-PL" sz="2400" dirty="0" smtClean="0"/>
              <a:t>                              </a:t>
            </a:r>
            <a:r>
              <a:rPr lang="pl-PL" sz="2400" b="1" i="1" dirty="0" err="1" smtClean="0"/>
              <a:t>ρ</a:t>
            </a:r>
            <a:r>
              <a:rPr lang="pl-PL" sz="2400" b="1" baseline="-25000" dirty="0" err="1" smtClean="0"/>
              <a:t>t</a:t>
            </a:r>
            <a:r>
              <a:rPr lang="pl-PL" sz="2400" b="1" dirty="0" smtClean="0"/>
              <a:t> </a:t>
            </a:r>
            <a:r>
              <a:rPr lang="pl-PL" sz="2400" b="1" dirty="0"/>
              <a:t>= </a:t>
            </a:r>
            <a:r>
              <a:rPr lang="pl-PL" sz="2400" b="1" i="1" dirty="0"/>
              <a:t>ρ</a:t>
            </a:r>
            <a:r>
              <a:rPr lang="pl-PL" sz="2400" b="1" baseline="-25000" dirty="0"/>
              <a:t>15</a:t>
            </a:r>
            <a:r>
              <a:rPr lang="pl-PL" sz="2400" b="1" dirty="0"/>
              <a:t> – </a:t>
            </a:r>
            <a:r>
              <a:rPr lang="pl-PL" sz="2400" b="1" dirty="0" err="1"/>
              <a:t>Δ</a:t>
            </a:r>
            <a:r>
              <a:rPr lang="pl-PL" sz="2400" b="1" i="1" dirty="0" err="1"/>
              <a:t>ρ</a:t>
            </a:r>
            <a:r>
              <a:rPr lang="pl-PL" sz="2400" b="1" dirty="0"/>
              <a:t> </a:t>
            </a:r>
            <a:r>
              <a:rPr lang="pl-PL" sz="2400" b="1" dirty="0">
                <a:sym typeface="Symbol" panose="05050102010706020507" pitchFamily="18" charset="2"/>
              </a:rPr>
              <a:t></a:t>
            </a:r>
            <a:r>
              <a:rPr lang="pl-PL" sz="2400" b="1" dirty="0"/>
              <a:t> (</a:t>
            </a:r>
            <a:r>
              <a:rPr lang="pl-PL" sz="2400" b="1" i="1" dirty="0"/>
              <a:t>t</a:t>
            </a:r>
            <a:r>
              <a:rPr lang="pl-PL" sz="2400" b="1" dirty="0"/>
              <a:t> – 15)   [kg/dm</a:t>
            </a:r>
            <a:r>
              <a:rPr lang="pl-PL" sz="2400" b="1" baseline="30000" dirty="0"/>
              <a:t>3</a:t>
            </a:r>
            <a:r>
              <a:rPr lang="pl-PL" sz="2400" b="1" dirty="0"/>
              <a:t>]</a:t>
            </a:r>
            <a:r>
              <a:rPr lang="pl-PL" sz="2400" dirty="0"/>
              <a:t>	</a:t>
            </a:r>
          </a:p>
          <a:p>
            <a:r>
              <a:rPr lang="pl-PL" sz="2400" dirty="0"/>
              <a:t>	gdzie:</a:t>
            </a:r>
          </a:p>
          <a:p>
            <a:r>
              <a:rPr lang="pl-PL" sz="2400" dirty="0"/>
              <a:t>	     </a:t>
            </a:r>
            <a:r>
              <a:rPr lang="pl-PL" sz="2400" i="1" dirty="0">
                <a:sym typeface="Symbol" panose="05050102010706020507" pitchFamily="18" charset="2"/>
              </a:rPr>
              <a:t></a:t>
            </a:r>
            <a:r>
              <a:rPr lang="pl-PL" sz="2400" baseline="-25000" dirty="0"/>
              <a:t>15</a:t>
            </a:r>
            <a:r>
              <a:rPr lang="pl-PL" sz="2400" dirty="0"/>
              <a:t>  –  gęstość przyjmowanego paliwa w temperaturze 15ºC,</a:t>
            </a:r>
          </a:p>
          <a:p>
            <a:r>
              <a:rPr lang="pl-PL" sz="2400" dirty="0"/>
              <a:t>	     </a:t>
            </a:r>
            <a:r>
              <a:rPr lang="pl-PL" sz="2400" dirty="0">
                <a:sym typeface="Symbol" panose="05050102010706020507" pitchFamily="18" charset="2"/>
              </a:rPr>
              <a:t></a:t>
            </a:r>
            <a:r>
              <a:rPr lang="pl-PL" sz="2400" i="1" dirty="0">
                <a:sym typeface="Symbol" panose="05050102010706020507" pitchFamily="18" charset="2"/>
              </a:rPr>
              <a:t></a:t>
            </a:r>
            <a:r>
              <a:rPr lang="pl-PL" sz="2400" dirty="0"/>
              <a:t>  –  zmiana gęstości paliwa przy podgrzaniu go o 1º</a:t>
            </a:r>
            <a:r>
              <a:rPr lang="pl-PL" sz="2400" baseline="30000" dirty="0"/>
              <a:t> </a:t>
            </a:r>
            <a:r>
              <a:rPr lang="pl-PL" sz="2400" dirty="0"/>
              <a:t>C (dane w tab</a:t>
            </a:r>
            <a:r>
              <a:rPr lang="pl-PL" sz="2400" dirty="0" smtClean="0"/>
              <a:t>.).</a:t>
            </a:r>
            <a:endParaRPr lang="pl-PL" sz="2400" dirty="0"/>
          </a:p>
          <a:p>
            <a:endParaRPr lang="pl-PL" dirty="0"/>
          </a:p>
        </p:txBody>
      </p:sp>
    </p:spTree>
    <p:extLst>
      <p:ext uri="{BB962C8B-B14F-4D97-AF65-F5344CB8AC3E}">
        <p14:creationId xmlns:p14="http://schemas.microsoft.com/office/powerpoint/2010/main" val="2215904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214313" y="100013"/>
            <a:ext cx="11772900" cy="7171194"/>
          </a:xfrm>
          <a:prstGeom prst="rect">
            <a:avLst/>
          </a:prstGeom>
          <a:noFill/>
        </p:spPr>
        <p:txBody>
          <a:bodyPr wrap="square" rtlCol="0">
            <a:spAutoFit/>
          </a:bodyPr>
          <a:lstStyle/>
          <a:p>
            <a:r>
              <a:rPr lang="pl-PL" sz="2600" b="1" i="1" dirty="0"/>
              <a:t>Obsługa okresowa</a:t>
            </a:r>
            <a:r>
              <a:rPr lang="pl-PL" sz="2600" b="1" dirty="0"/>
              <a:t> </a:t>
            </a:r>
            <a:r>
              <a:rPr lang="pl-PL" sz="2600" dirty="0"/>
              <a:t>zalecana przez producenta TS, obejmuje następujące przeglądy i czynności konserwacyjne</a:t>
            </a:r>
            <a:r>
              <a:rPr lang="pl-PL" sz="2600" dirty="0" smtClean="0"/>
              <a:t>:</a:t>
            </a:r>
            <a:endParaRPr lang="pl-PL" sz="2600" dirty="0"/>
          </a:p>
          <a:p>
            <a:pPr marL="457200" lvl="0" indent="-457200">
              <a:buFont typeface="Wingdings" panose="05000000000000000000" pitchFamily="2" charset="2"/>
              <a:buChar char="Ø"/>
            </a:pPr>
            <a:r>
              <a:rPr lang="pl-PL" sz="2600" dirty="0"/>
              <a:t>wymianę oleju i kontrolę jego stanu jakościowego,</a:t>
            </a:r>
          </a:p>
          <a:p>
            <a:pPr marL="457200" lvl="0" indent="-457200">
              <a:buFont typeface="Wingdings" panose="05000000000000000000" pitchFamily="2" charset="2"/>
              <a:buChar char="Ø"/>
            </a:pPr>
            <a:r>
              <a:rPr lang="pl-PL" sz="2600" dirty="0"/>
              <a:t>ocenę stanu czystości filtra powietrza i jeżeli zachodzi taka potrzeba – jego czyszczenie,</a:t>
            </a:r>
          </a:p>
          <a:p>
            <a:pPr marL="457200" lvl="0" indent="-457200">
              <a:buFont typeface="Wingdings" panose="05000000000000000000" pitchFamily="2" charset="2"/>
              <a:buChar char="Ø"/>
            </a:pPr>
            <a:r>
              <a:rPr lang="pl-PL" sz="2600" dirty="0"/>
              <a:t>sprawdzenie stanu czystości przestrzeni chłodzonych TS i ich czyszczenie w miarę potrzeby,</a:t>
            </a:r>
          </a:p>
          <a:p>
            <a:pPr marL="457200" lvl="0" indent="-457200">
              <a:buFont typeface="Wingdings" panose="05000000000000000000" pitchFamily="2" charset="2"/>
              <a:buChar char="Ø"/>
            </a:pPr>
            <a:r>
              <a:rPr lang="pl-PL" sz="2600" dirty="0"/>
              <a:t>sprawdzenie stopnia zużycia płyt cynkowych ochrony korozji galwanicznej, </a:t>
            </a:r>
          </a:p>
          <a:p>
            <a:pPr marL="457200" lvl="0" indent="-457200">
              <a:buFont typeface="Wingdings" panose="05000000000000000000" pitchFamily="2" charset="2"/>
              <a:buChar char="Ø"/>
            </a:pPr>
            <a:r>
              <a:rPr lang="pl-PL" sz="2600" dirty="0"/>
              <a:t>czyszczenie wirnika i przestrzeni sprężarki,</a:t>
            </a:r>
          </a:p>
          <a:p>
            <a:pPr marL="457200" lvl="0" indent="-457200">
              <a:buFont typeface="Wingdings" panose="05000000000000000000" pitchFamily="2" charset="2"/>
              <a:buChar char="Ø"/>
            </a:pPr>
            <a:r>
              <a:rPr lang="pl-PL" sz="2600" dirty="0"/>
              <a:t>czyszczenie siatki lub kraty ochronnej turbiny, wirnika i przestrzeni turbiny,</a:t>
            </a:r>
          </a:p>
          <a:p>
            <a:pPr marL="457200" lvl="0" indent="-457200">
              <a:buFont typeface="Wingdings" panose="05000000000000000000" pitchFamily="2" charset="2"/>
              <a:buChar char="Ø"/>
            </a:pPr>
            <a:r>
              <a:rPr lang="pl-PL" sz="2600" dirty="0"/>
              <a:t>wymianę łożysk tocznych i zawieszonych pomp olejowych zgodnie z ITR (średnio dla łożysk po 12 000 godzinach pracy, dla pomp – po 16 000 godzinach).</a:t>
            </a:r>
          </a:p>
          <a:p>
            <a:pPr algn="just"/>
            <a:r>
              <a:rPr lang="pl-PL" sz="2600" dirty="0"/>
              <a:t>	Olej smarowy należy wymienić po okresie zalecanym przez producenta TS. W normalnych warunkach pracy okres ten wynosi średnio około 1500 godzin pracy. Dotyczy to tych rozwiązań, w których przestrzenie korpusu TS są jednocześnie zbiornikiem oleju. W TS smarowanych z oddzielnego obiegu, okres do wymiany oleju jest 2</a:t>
            </a:r>
            <a:r>
              <a:rPr lang="pl-PL" sz="2600" dirty="0">
                <a:sym typeface="Symbol" panose="05050102010706020507" pitchFamily="18" charset="2"/>
              </a:rPr>
              <a:t></a:t>
            </a:r>
            <a:r>
              <a:rPr lang="pl-PL" sz="2600" dirty="0"/>
              <a:t>3 krotnie dłuższy.</a:t>
            </a:r>
          </a:p>
          <a:p>
            <a:endParaRPr lang="pl-PL" dirty="0"/>
          </a:p>
        </p:txBody>
      </p:sp>
    </p:spTree>
    <p:extLst>
      <p:ext uri="{BB962C8B-B14F-4D97-AF65-F5344CB8AC3E}">
        <p14:creationId xmlns:p14="http://schemas.microsoft.com/office/powerpoint/2010/main" val="10980297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179320" y="1036319"/>
            <a:ext cx="678425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pl-PL"/>
          </a:p>
        </p:txBody>
      </p:sp>
      <p:graphicFrame>
        <p:nvGraphicFramePr>
          <p:cNvPr id="4" name="Obiekt 3"/>
          <p:cNvGraphicFramePr>
            <a:graphicFrameLocks noChangeAspect="1"/>
          </p:cNvGraphicFramePr>
          <p:nvPr>
            <p:extLst>
              <p:ext uri="{D42A27DB-BD31-4B8C-83A1-F6EECF244321}">
                <p14:modId xmlns:p14="http://schemas.microsoft.com/office/powerpoint/2010/main" val="4289388475"/>
              </p:ext>
            </p:extLst>
          </p:nvPr>
        </p:nvGraphicFramePr>
        <p:xfrm>
          <a:off x="2179320" y="767274"/>
          <a:ext cx="1103271" cy="717126"/>
        </p:xfrm>
        <a:graphic>
          <a:graphicData uri="http://schemas.openxmlformats.org/presentationml/2006/ole">
            <mc:AlternateContent xmlns:mc="http://schemas.openxmlformats.org/markup-compatibility/2006">
              <mc:Choice xmlns:v="urn:schemas-microsoft-com:vml" Requires="v">
                <p:oleObj spid="_x0000_s11273" name="Równanie" r:id="rId3" imgW="571500" imgH="368300" progId="Equation.3">
                  <p:embed/>
                </p:oleObj>
              </mc:Choice>
              <mc:Fallback>
                <p:oleObj name="Równanie" r:id="rId3" imgW="571500" imgH="368300" progId="Equation.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9320" y="767274"/>
                        <a:ext cx="1103271" cy="717126"/>
                      </a:xfrm>
                      <a:prstGeom prst="rect">
                        <a:avLst/>
                      </a:prstGeom>
                      <a:noFill/>
                    </p:spPr>
                  </p:pic>
                </p:oleObj>
              </mc:Fallback>
            </mc:AlternateContent>
          </a:graphicData>
        </a:graphic>
      </p:graphicFrame>
      <p:sp>
        <p:nvSpPr>
          <p:cNvPr id="5" name="Rectangle 3"/>
          <p:cNvSpPr>
            <a:spLocks noChangeArrowheads="1"/>
          </p:cNvSpPr>
          <p:nvPr/>
        </p:nvSpPr>
        <p:spPr bwMode="auto">
          <a:xfrm>
            <a:off x="2179320" y="925782"/>
            <a:ext cx="678425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pl-PL"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                </a:t>
            </a:r>
            <a:r>
              <a:rPr kumimoji="0" lang="pl-PL" altLang="pl-PL" sz="20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r>
              <a:rPr kumimoji="0" lang="pl-PL" altLang="pl-PL" sz="2000" b="0" i="0" u="none" strike="noStrike" cap="none" normalizeH="0" baseline="30000" dirty="0" smtClean="0">
                <a:ln>
                  <a:noFill/>
                </a:ln>
                <a:solidFill>
                  <a:schemeClr val="tx1"/>
                </a:solidFill>
                <a:effectLst/>
                <a:latin typeface="Arial" panose="020B0604020202020204" pitchFamily="34" charset="0"/>
                <a:ea typeface="Times New Roman" panose="02020603050405020304" pitchFamily="18" charset="0"/>
              </a:rPr>
              <a:t> </a:t>
            </a:r>
            <a:r>
              <a:rPr kumimoji="0" lang="pl-PL" altLang="pl-PL" sz="20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ρ</a:t>
            </a:r>
            <a:r>
              <a:rPr kumimoji="0" lang="pl-PL" altLang="pl-PL" sz="2000" b="0" i="0" u="none" strike="noStrike" cap="none" normalizeH="0" baseline="-30000" dirty="0" smtClean="0">
                <a:ln>
                  <a:noFill/>
                </a:ln>
                <a:solidFill>
                  <a:schemeClr val="tx1"/>
                </a:solidFill>
                <a:effectLst/>
                <a:latin typeface="Arial" panose="020B0604020202020204" pitchFamily="34" charset="0"/>
                <a:ea typeface="Times New Roman" panose="02020603050405020304" pitchFamily="18" charset="0"/>
              </a:rPr>
              <a:t>15</a:t>
            </a:r>
            <a:r>
              <a:rPr kumimoji="0" lang="pl-PL" altLang="pl-PL" sz="20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 </a:t>
            </a:r>
            <a:r>
              <a:rPr kumimoji="0" lang="pl-PL" altLang="pl-PL" sz="20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Δ</a:t>
            </a:r>
            <a:r>
              <a:rPr kumimoji="0" lang="pl-PL" altLang="pl-PL" sz="2000" b="0" i="1"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ρ</a:t>
            </a:r>
            <a:r>
              <a:rPr kumimoji="0" lang="pl-PL" altLang="pl-PL" sz="20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 (t – 15)]     [kg]</a:t>
            </a:r>
            <a:r>
              <a:rPr kumimoji="0" lang="pl-PL" altLang="pl-PL" sz="1100" b="0" i="0" u="none" strike="noStrike" cap="none" normalizeH="0" baseline="0" dirty="0" smtClean="0">
                <a:ln>
                  <a:noFill/>
                </a:ln>
                <a:solidFill>
                  <a:schemeClr val="tx1"/>
                </a:solidFill>
                <a:effectLst/>
                <a:latin typeface="Arial" panose="020B0604020202020204" pitchFamily="34" charset="0"/>
              </a:rPr>
              <a:t> </a:t>
            </a:r>
            <a:endParaRPr kumimoji="0" lang="pl-PL" altLang="pl-PL" sz="1800" b="0" i="0" u="none" strike="noStrike" cap="none" normalizeH="0" baseline="0" dirty="0" smtClean="0">
              <a:ln>
                <a:noFill/>
              </a:ln>
              <a:solidFill>
                <a:schemeClr val="tx1"/>
              </a:solidFill>
              <a:effectLst/>
              <a:latin typeface="Arial" panose="020B0604020202020204" pitchFamily="34" charset="0"/>
            </a:endParaRPr>
          </a:p>
        </p:txBody>
      </p:sp>
      <p:sp>
        <p:nvSpPr>
          <p:cNvPr id="6" name="pole tekstowe 5"/>
          <p:cNvSpPr txBox="1"/>
          <p:nvPr/>
        </p:nvSpPr>
        <p:spPr>
          <a:xfrm>
            <a:off x="198120" y="259080"/>
            <a:ext cx="7117080" cy="461665"/>
          </a:xfrm>
          <a:prstGeom prst="rect">
            <a:avLst/>
          </a:prstGeom>
          <a:noFill/>
        </p:spPr>
        <p:txBody>
          <a:bodyPr wrap="square" rtlCol="0">
            <a:spAutoFit/>
          </a:bodyPr>
          <a:lstStyle/>
          <a:p>
            <a:r>
              <a:rPr lang="pl-PL" sz="2400" dirty="0" smtClean="0"/>
              <a:t>Ostatecznie otrzymamy:</a:t>
            </a:r>
            <a:endParaRPr lang="pl-PL" sz="2400" dirty="0"/>
          </a:p>
        </p:txBody>
      </p:sp>
      <p:sp>
        <p:nvSpPr>
          <p:cNvPr id="7" name="pole tekstowe 6"/>
          <p:cNvSpPr txBox="1"/>
          <p:nvPr/>
        </p:nvSpPr>
        <p:spPr>
          <a:xfrm>
            <a:off x="198120" y="1920240"/>
            <a:ext cx="11353800" cy="1846659"/>
          </a:xfrm>
          <a:prstGeom prst="rect">
            <a:avLst/>
          </a:prstGeom>
          <a:noFill/>
        </p:spPr>
        <p:txBody>
          <a:bodyPr wrap="square" rtlCol="0">
            <a:spAutoFit/>
          </a:bodyPr>
          <a:lstStyle/>
          <a:p>
            <a:pPr marL="342900" indent="-342900">
              <a:buFont typeface="+mj-lt"/>
              <a:buAutoNum type="arabicPeriod" startAt="10"/>
            </a:pPr>
            <a:r>
              <a:rPr lang="pl-PL" sz="2400" dirty="0" smtClean="0"/>
              <a:t>Bezwzględnym </a:t>
            </a:r>
            <a:r>
              <a:rPr lang="pl-PL" sz="2400" dirty="0"/>
              <a:t>nakazem jest separacja paliw pochodzących z różnych stacji bun­krowych, w celu uniknięcia rozwarstwiania się paliwa i wydzielania szlamu.</a:t>
            </a:r>
          </a:p>
          <a:p>
            <a:pPr marL="342900" indent="-342900">
              <a:buFont typeface="+mj-lt"/>
              <a:buAutoNum type="arabicPeriod" startAt="10"/>
            </a:pPr>
            <a:r>
              <a:rPr lang="pl-PL" sz="2400" dirty="0" smtClean="0"/>
              <a:t>Początek </a:t>
            </a:r>
            <a:r>
              <a:rPr lang="pl-PL" sz="2400" dirty="0"/>
              <a:t>i koniec bunkrowania należy odnotować w dzienniku maszynowym i dzienniku okrętowym, a wyniki pomiarów zapisać w protokole (tab</a:t>
            </a:r>
            <a:r>
              <a:rPr lang="pl-PL" sz="2400" dirty="0" smtClean="0"/>
              <a:t>.).</a:t>
            </a:r>
            <a:endParaRPr lang="pl-PL" sz="2400" dirty="0"/>
          </a:p>
          <a:p>
            <a:endParaRPr lang="pl-PL" dirty="0"/>
          </a:p>
        </p:txBody>
      </p:sp>
    </p:spTree>
    <p:extLst>
      <p:ext uri="{BB962C8B-B14F-4D97-AF65-F5344CB8AC3E}">
        <p14:creationId xmlns:p14="http://schemas.microsoft.com/office/powerpoint/2010/main" val="9095107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ext uri="{D42A27DB-BD31-4B8C-83A1-F6EECF244321}">
                <p14:modId xmlns:p14="http://schemas.microsoft.com/office/powerpoint/2010/main" val="1326716476"/>
              </p:ext>
            </p:extLst>
          </p:nvPr>
        </p:nvGraphicFramePr>
        <p:xfrm>
          <a:off x="2477131" y="1132682"/>
          <a:ext cx="7459348" cy="5572917"/>
        </p:xfrm>
        <a:graphic>
          <a:graphicData uri="http://schemas.openxmlformats.org/drawingml/2006/table">
            <a:tbl>
              <a:tblPr>
                <a:tableStyleId>{5C22544A-7EE6-4342-B048-85BDC9FD1C3A}</a:tableStyleId>
              </a:tblPr>
              <a:tblGrid>
                <a:gridCol w="3729674"/>
                <a:gridCol w="3729674"/>
              </a:tblGrid>
              <a:tr h="2027993">
                <a:tc>
                  <a:txBody>
                    <a:bodyPr/>
                    <a:lstStyle/>
                    <a:p>
                      <a:pPr algn="ctr">
                        <a:spcBef>
                          <a:spcPts val="300"/>
                        </a:spcBef>
                        <a:spcAft>
                          <a:spcPts val="0"/>
                        </a:spcAft>
                        <a:tabLst>
                          <a:tab pos="269875" algn="l"/>
                          <a:tab pos="270510" algn="l"/>
                        </a:tabLst>
                      </a:pPr>
                      <a:r>
                        <a:rPr lang="pl-PL" sz="2000" dirty="0">
                          <a:effectLst/>
                        </a:rPr>
                        <a:t>Gęstość właściwa paliwa</a:t>
                      </a:r>
                    </a:p>
                    <a:p>
                      <a:pPr algn="ctr">
                        <a:spcAft>
                          <a:spcPts val="600"/>
                        </a:spcAft>
                        <a:tabLst>
                          <a:tab pos="269875" algn="l"/>
                          <a:tab pos="270510" algn="l"/>
                        </a:tabLst>
                      </a:pPr>
                      <a:r>
                        <a:rPr lang="pl-PL" sz="2000" dirty="0">
                          <a:effectLst/>
                        </a:rPr>
                        <a:t>w temperaturze 15ºC</a:t>
                      </a:r>
                      <a:endParaRPr lang="pl-PL" sz="2000" dirty="0">
                        <a:effectLst/>
                        <a:latin typeface="Times New Roman" panose="02020603050405020304" pitchFamily="18" charset="0"/>
                        <a:ea typeface="Times New Roman" panose="02020603050405020304" pitchFamily="18" charset="0"/>
                      </a:endParaRPr>
                    </a:p>
                  </a:txBody>
                  <a:tcPr marL="45085" marR="45085" marT="0" marB="0">
                    <a:solidFill>
                      <a:schemeClr val="bg1">
                        <a:lumMod val="75000"/>
                      </a:schemeClr>
                    </a:solidFill>
                  </a:tcPr>
                </a:tc>
                <a:tc>
                  <a:txBody>
                    <a:bodyPr/>
                    <a:lstStyle/>
                    <a:p>
                      <a:pPr algn="ctr">
                        <a:spcBef>
                          <a:spcPts val="300"/>
                        </a:spcBef>
                        <a:spcAft>
                          <a:spcPts val="0"/>
                        </a:spcAft>
                        <a:tabLst>
                          <a:tab pos="269875" algn="l"/>
                          <a:tab pos="270510" algn="l"/>
                        </a:tabLst>
                      </a:pPr>
                      <a:r>
                        <a:rPr lang="pl-PL" sz="2000" dirty="0">
                          <a:effectLst/>
                        </a:rPr>
                        <a:t>Zmniejszenie gęstości właściwej paliwa </a:t>
                      </a:r>
                      <a:r>
                        <a:rPr lang="pl-PL" sz="2000" dirty="0">
                          <a:effectLst/>
                          <a:sym typeface="Symbol" panose="05050102010706020507" pitchFamily="18" charset="2"/>
                        </a:rPr>
                        <a:t></a:t>
                      </a:r>
                      <a:endParaRPr lang="pl-PL" sz="2000" dirty="0">
                        <a:effectLst/>
                      </a:endParaRPr>
                    </a:p>
                    <a:p>
                      <a:pPr algn="ctr">
                        <a:spcAft>
                          <a:spcPts val="0"/>
                        </a:spcAft>
                        <a:tabLst>
                          <a:tab pos="269875" algn="l"/>
                          <a:tab pos="270510" algn="l"/>
                        </a:tabLst>
                      </a:pPr>
                      <a:r>
                        <a:rPr lang="pl-PL" sz="2000" dirty="0">
                          <a:effectLst/>
                        </a:rPr>
                        <a:t>po podgrzaniu o 1ºC</a:t>
                      </a:r>
                      <a:endParaRPr lang="pl-PL" sz="2000" dirty="0">
                        <a:effectLst/>
                        <a:latin typeface="Times New Roman" panose="02020603050405020304" pitchFamily="18" charset="0"/>
                        <a:ea typeface="Times New Roman" panose="02020603050405020304" pitchFamily="18" charset="0"/>
                      </a:endParaRPr>
                    </a:p>
                  </a:txBody>
                  <a:tcPr marL="45085" marR="45085" marT="0" marB="0">
                    <a:solidFill>
                      <a:schemeClr val="bg1">
                        <a:lumMod val="75000"/>
                      </a:schemeClr>
                    </a:solidFill>
                  </a:tcPr>
                </a:tc>
              </a:tr>
              <a:tr h="1048932">
                <a:tc>
                  <a:txBody>
                    <a:bodyPr/>
                    <a:lstStyle/>
                    <a:p>
                      <a:pPr algn="ctr">
                        <a:spcBef>
                          <a:spcPts val="200"/>
                        </a:spcBef>
                        <a:spcAft>
                          <a:spcPts val="200"/>
                        </a:spcAft>
                        <a:tabLst>
                          <a:tab pos="269875" algn="l"/>
                          <a:tab pos="270510" algn="l"/>
                        </a:tabLst>
                      </a:pPr>
                      <a:r>
                        <a:rPr lang="pl-PL" sz="2000">
                          <a:effectLst/>
                        </a:rPr>
                        <a:t>0,8021 </a:t>
                      </a:r>
                      <a:r>
                        <a:rPr lang="pl-PL" sz="2000">
                          <a:effectLst/>
                          <a:sym typeface="Symbol" panose="05050102010706020507" pitchFamily="18" charset="2"/>
                        </a:rPr>
                        <a:t></a:t>
                      </a:r>
                      <a:r>
                        <a:rPr lang="pl-PL" sz="2000">
                          <a:effectLst/>
                        </a:rPr>
                        <a:t> 0,8279</a:t>
                      </a:r>
                      <a:endParaRPr lang="pl-PL" sz="2000">
                        <a:effectLst/>
                        <a:latin typeface="Times New Roman" panose="02020603050405020304" pitchFamily="18" charset="0"/>
                        <a:ea typeface="Times New Roman" panose="02020603050405020304" pitchFamily="18" charset="0"/>
                      </a:endParaRPr>
                    </a:p>
                  </a:txBody>
                  <a:tcPr marL="45085" marR="45085" marT="0" marB="0">
                    <a:solidFill>
                      <a:schemeClr val="bg1">
                        <a:lumMod val="75000"/>
                      </a:schemeClr>
                    </a:solidFill>
                  </a:tcPr>
                </a:tc>
                <a:tc>
                  <a:txBody>
                    <a:bodyPr/>
                    <a:lstStyle/>
                    <a:p>
                      <a:pPr algn="ctr">
                        <a:spcBef>
                          <a:spcPts val="200"/>
                        </a:spcBef>
                        <a:spcAft>
                          <a:spcPts val="200"/>
                        </a:spcAft>
                        <a:tabLst>
                          <a:tab pos="269875" algn="l"/>
                          <a:tab pos="270510" algn="l"/>
                        </a:tabLst>
                      </a:pPr>
                      <a:r>
                        <a:rPr lang="pl-PL" sz="2000" dirty="0">
                          <a:effectLst/>
                        </a:rPr>
                        <a:t>0,00068</a:t>
                      </a:r>
                      <a:endParaRPr lang="pl-PL" sz="2000" dirty="0">
                        <a:effectLst/>
                        <a:latin typeface="Times New Roman" panose="02020603050405020304" pitchFamily="18" charset="0"/>
                        <a:ea typeface="Times New Roman" panose="02020603050405020304" pitchFamily="18" charset="0"/>
                      </a:endParaRPr>
                    </a:p>
                  </a:txBody>
                  <a:tcPr marL="45085" marR="45085" marT="0" marB="0">
                    <a:solidFill>
                      <a:schemeClr val="bg1">
                        <a:lumMod val="75000"/>
                      </a:schemeClr>
                    </a:solidFill>
                  </a:tcPr>
                </a:tc>
              </a:tr>
              <a:tr h="623998">
                <a:tc>
                  <a:txBody>
                    <a:bodyPr/>
                    <a:lstStyle/>
                    <a:p>
                      <a:pPr algn="ctr">
                        <a:spcBef>
                          <a:spcPts val="200"/>
                        </a:spcBef>
                        <a:spcAft>
                          <a:spcPts val="200"/>
                        </a:spcAft>
                        <a:tabLst>
                          <a:tab pos="269875" algn="l"/>
                          <a:tab pos="270510" algn="l"/>
                        </a:tabLst>
                      </a:pPr>
                      <a:r>
                        <a:rPr lang="pl-PL" sz="2000">
                          <a:effectLst/>
                        </a:rPr>
                        <a:t>0,8280 </a:t>
                      </a:r>
                      <a:r>
                        <a:rPr lang="pl-PL" sz="2000">
                          <a:effectLst/>
                          <a:sym typeface="Symbol" panose="05050102010706020507" pitchFamily="18" charset="2"/>
                        </a:rPr>
                        <a:t></a:t>
                      </a:r>
                      <a:r>
                        <a:rPr lang="pl-PL" sz="2000">
                          <a:effectLst/>
                        </a:rPr>
                        <a:t> 0,8594</a:t>
                      </a:r>
                      <a:endParaRPr lang="pl-PL" sz="2000">
                        <a:effectLst/>
                        <a:latin typeface="Times New Roman" panose="02020603050405020304" pitchFamily="18" charset="0"/>
                        <a:ea typeface="Times New Roman" panose="02020603050405020304" pitchFamily="18" charset="0"/>
                      </a:endParaRPr>
                    </a:p>
                  </a:txBody>
                  <a:tcPr marL="45085" marR="45085" marT="0" marB="0">
                    <a:solidFill>
                      <a:schemeClr val="bg1">
                        <a:lumMod val="75000"/>
                      </a:schemeClr>
                    </a:solidFill>
                  </a:tcPr>
                </a:tc>
                <a:tc>
                  <a:txBody>
                    <a:bodyPr/>
                    <a:lstStyle/>
                    <a:p>
                      <a:pPr algn="ctr">
                        <a:spcBef>
                          <a:spcPts val="200"/>
                        </a:spcBef>
                        <a:spcAft>
                          <a:spcPts val="200"/>
                        </a:spcAft>
                        <a:tabLst>
                          <a:tab pos="269875" algn="l"/>
                          <a:tab pos="270510" algn="l"/>
                        </a:tabLst>
                      </a:pPr>
                      <a:r>
                        <a:rPr lang="pl-PL" sz="2000" dirty="0">
                          <a:effectLst/>
                        </a:rPr>
                        <a:t>0,00067</a:t>
                      </a:r>
                      <a:endParaRPr lang="pl-PL" sz="2000" dirty="0">
                        <a:effectLst/>
                        <a:latin typeface="Times New Roman" panose="02020603050405020304" pitchFamily="18" charset="0"/>
                        <a:ea typeface="Times New Roman" panose="02020603050405020304" pitchFamily="18" charset="0"/>
                      </a:endParaRPr>
                    </a:p>
                  </a:txBody>
                  <a:tcPr marL="45085" marR="45085" marT="0" marB="0">
                    <a:solidFill>
                      <a:schemeClr val="bg1">
                        <a:lumMod val="75000"/>
                      </a:schemeClr>
                    </a:solidFill>
                  </a:tcPr>
                </a:tc>
              </a:tr>
              <a:tr h="623998">
                <a:tc>
                  <a:txBody>
                    <a:bodyPr/>
                    <a:lstStyle/>
                    <a:p>
                      <a:pPr algn="ctr">
                        <a:spcBef>
                          <a:spcPts val="200"/>
                        </a:spcBef>
                        <a:spcAft>
                          <a:spcPts val="200"/>
                        </a:spcAft>
                        <a:tabLst>
                          <a:tab pos="269875" algn="l"/>
                          <a:tab pos="270510" algn="l"/>
                        </a:tabLst>
                      </a:pPr>
                      <a:r>
                        <a:rPr lang="pl-PL" sz="2000">
                          <a:effectLst/>
                        </a:rPr>
                        <a:t>0,8595 </a:t>
                      </a:r>
                      <a:r>
                        <a:rPr lang="pl-PL" sz="2000">
                          <a:effectLst/>
                          <a:sym typeface="Symbol" panose="05050102010706020507" pitchFamily="18" charset="2"/>
                        </a:rPr>
                        <a:t></a:t>
                      </a:r>
                      <a:r>
                        <a:rPr lang="pl-PL" sz="2000">
                          <a:effectLst/>
                        </a:rPr>
                        <a:t> 0,9095</a:t>
                      </a:r>
                      <a:endParaRPr lang="pl-PL" sz="2000">
                        <a:effectLst/>
                        <a:latin typeface="Times New Roman" panose="02020603050405020304" pitchFamily="18" charset="0"/>
                        <a:ea typeface="Times New Roman" panose="02020603050405020304" pitchFamily="18" charset="0"/>
                      </a:endParaRPr>
                    </a:p>
                  </a:txBody>
                  <a:tcPr marL="45085" marR="45085" marT="0" marB="0">
                    <a:solidFill>
                      <a:schemeClr val="bg1">
                        <a:lumMod val="75000"/>
                      </a:schemeClr>
                    </a:solidFill>
                  </a:tcPr>
                </a:tc>
                <a:tc>
                  <a:txBody>
                    <a:bodyPr/>
                    <a:lstStyle/>
                    <a:p>
                      <a:pPr algn="ctr">
                        <a:spcBef>
                          <a:spcPts val="200"/>
                        </a:spcBef>
                        <a:spcAft>
                          <a:spcPts val="200"/>
                        </a:spcAft>
                        <a:tabLst>
                          <a:tab pos="269875" algn="l"/>
                          <a:tab pos="270510" algn="l"/>
                        </a:tabLst>
                      </a:pPr>
                      <a:r>
                        <a:rPr lang="pl-PL" sz="2000" dirty="0">
                          <a:effectLst/>
                        </a:rPr>
                        <a:t>0,00065</a:t>
                      </a:r>
                      <a:endParaRPr lang="pl-PL" sz="2000" dirty="0">
                        <a:effectLst/>
                        <a:latin typeface="Times New Roman" panose="02020603050405020304" pitchFamily="18" charset="0"/>
                        <a:ea typeface="Times New Roman" panose="02020603050405020304" pitchFamily="18" charset="0"/>
                      </a:endParaRPr>
                    </a:p>
                  </a:txBody>
                  <a:tcPr marL="45085" marR="45085" marT="0" marB="0">
                    <a:solidFill>
                      <a:schemeClr val="bg1">
                        <a:lumMod val="75000"/>
                      </a:schemeClr>
                    </a:solidFill>
                  </a:tcPr>
                </a:tc>
              </a:tr>
              <a:tr h="623998">
                <a:tc>
                  <a:txBody>
                    <a:bodyPr/>
                    <a:lstStyle/>
                    <a:p>
                      <a:pPr algn="ctr">
                        <a:spcBef>
                          <a:spcPts val="200"/>
                        </a:spcBef>
                        <a:spcAft>
                          <a:spcPts val="200"/>
                        </a:spcAft>
                        <a:tabLst>
                          <a:tab pos="269875" algn="l"/>
                          <a:tab pos="270510" algn="l"/>
                        </a:tabLst>
                      </a:pPr>
                      <a:r>
                        <a:rPr lang="pl-PL" sz="2000">
                          <a:effectLst/>
                        </a:rPr>
                        <a:t>0,9096 </a:t>
                      </a:r>
                      <a:r>
                        <a:rPr lang="pl-PL" sz="2000">
                          <a:effectLst/>
                          <a:sym typeface="Symbol" panose="05050102010706020507" pitchFamily="18" charset="2"/>
                        </a:rPr>
                        <a:t></a:t>
                      </a:r>
                      <a:r>
                        <a:rPr lang="pl-PL" sz="2000">
                          <a:effectLst/>
                        </a:rPr>
                        <a:t> 0,9646</a:t>
                      </a:r>
                      <a:endParaRPr lang="pl-PL" sz="2000">
                        <a:effectLst/>
                        <a:latin typeface="Times New Roman" panose="02020603050405020304" pitchFamily="18" charset="0"/>
                        <a:ea typeface="Times New Roman" panose="02020603050405020304" pitchFamily="18" charset="0"/>
                      </a:endParaRPr>
                    </a:p>
                  </a:txBody>
                  <a:tcPr marL="45085" marR="45085" marT="0" marB="0">
                    <a:solidFill>
                      <a:schemeClr val="bg1">
                        <a:lumMod val="75000"/>
                      </a:schemeClr>
                    </a:solidFill>
                  </a:tcPr>
                </a:tc>
                <a:tc>
                  <a:txBody>
                    <a:bodyPr/>
                    <a:lstStyle/>
                    <a:p>
                      <a:pPr algn="ctr">
                        <a:spcBef>
                          <a:spcPts val="200"/>
                        </a:spcBef>
                        <a:spcAft>
                          <a:spcPts val="200"/>
                        </a:spcAft>
                        <a:tabLst>
                          <a:tab pos="269875" algn="l"/>
                          <a:tab pos="270510" algn="l"/>
                        </a:tabLst>
                      </a:pPr>
                      <a:r>
                        <a:rPr lang="pl-PL" sz="2000" dirty="0">
                          <a:effectLst/>
                        </a:rPr>
                        <a:t>0,00064</a:t>
                      </a:r>
                      <a:endParaRPr lang="pl-PL" sz="2000" dirty="0">
                        <a:effectLst/>
                        <a:latin typeface="Times New Roman" panose="02020603050405020304" pitchFamily="18" charset="0"/>
                        <a:ea typeface="Times New Roman" panose="02020603050405020304" pitchFamily="18" charset="0"/>
                      </a:endParaRPr>
                    </a:p>
                  </a:txBody>
                  <a:tcPr marL="45085" marR="45085" marT="0" marB="0">
                    <a:solidFill>
                      <a:schemeClr val="bg1">
                        <a:lumMod val="75000"/>
                      </a:schemeClr>
                    </a:solidFill>
                  </a:tcPr>
                </a:tc>
              </a:tr>
              <a:tr h="623998">
                <a:tc>
                  <a:txBody>
                    <a:bodyPr/>
                    <a:lstStyle/>
                    <a:p>
                      <a:pPr algn="ctr">
                        <a:spcBef>
                          <a:spcPts val="200"/>
                        </a:spcBef>
                        <a:spcAft>
                          <a:spcPts val="200"/>
                        </a:spcAft>
                        <a:tabLst>
                          <a:tab pos="269875" algn="l"/>
                          <a:tab pos="270510" algn="l"/>
                        </a:tabLst>
                      </a:pPr>
                      <a:r>
                        <a:rPr lang="pl-PL" sz="2000">
                          <a:effectLst/>
                        </a:rPr>
                        <a:t>0,9647 </a:t>
                      </a:r>
                      <a:r>
                        <a:rPr lang="pl-PL" sz="2000">
                          <a:effectLst/>
                          <a:sym typeface="Symbol" panose="05050102010706020507" pitchFamily="18" charset="2"/>
                        </a:rPr>
                        <a:t></a:t>
                      </a:r>
                      <a:r>
                        <a:rPr lang="pl-PL" sz="2000">
                          <a:effectLst/>
                        </a:rPr>
                        <a:t> 1,0200</a:t>
                      </a:r>
                      <a:endParaRPr lang="pl-PL" sz="2000">
                        <a:effectLst/>
                        <a:latin typeface="Times New Roman" panose="02020603050405020304" pitchFamily="18" charset="0"/>
                        <a:ea typeface="Times New Roman" panose="02020603050405020304" pitchFamily="18" charset="0"/>
                      </a:endParaRPr>
                    </a:p>
                  </a:txBody>
                  <a:tcPr marL="45085" marR="45085" marT="0" marB="0">
                    <a:solidFill>
                      <a:schemeClr val="bg1">
                        <a:lumMod val="75000"/>
                      </a:schemeClr>
                    </a:solidFill>
                  </a:tcPr>
                </a:tc>
                <a:tc>
                  <a:txBody>
                    <a:bodyPr/>
                    <a:lstStyle/>
                    <a:p>
                      <a:pPr algn="ctr">
                        <a:spcBef>
                          <a:spcPts val="200"/>
                        </a:spcBef>
                        <a:spcAft>
                          <a:spcPts val="200"/>
                        </a:spcAft>
                        <a:tabLst>
                          <a:tab pos="269875" algn="l"/>
                          <a:tab pos="270510" algn="l"/>
                        </a:tabLst>
                      </a:pPr>
                      <a:r>
                        <a:rPr lang="pl-PL" sz="2000" dirty="0">
                          <a:effectLst/>
                        </a:rPr>
                        <a:t>0,00063</a:t>
                      </a:r>
                      <a:endParaRPr lang="pl-PL" sz="2000" dirty="0">
                        <a:effectLst/>
                        <a:latin typeface="Times New Roman" panose="02020603050405020304" pitchFamily="18" charset="0"/>
                        <a:ea typeface="Times New Roman" panose="02020603050405020304" pitchFamily="18" charset="0"/>
                      </a:endParaRPr>
                    </a:p>
                  </a:txBody>
                  <a:tcPr marL="45085" marR="45085" marT="0" marB="0">
                    <a:solidFill>
                      <a:schemeClr val="bg1">
                        <a:lumMod val="75000"/>
                      </a:schemeClr>
                    </a:solidFill>
                  </a:tcPr>
                </a:tc>
              </a:tr>
            </a:tbl>
          </a:graphicData>
        </a:graphic>
      </p:graphicFrame>
      <p:graphicFrame>
        <p:nvGraphicFramePr>
          <p:cNvPr id="3" name="Obiekt 2"/>
          <p:cNvGraphicFramePr>
            <a:graphicFrameLocks noChangeAspect="1"/>
          </p:cNvGraphicFramePr>
          <p:nvPr>
            <p:extLst>
              <p:ext uri="{D42A27DB-BD31-4B8C-83A1-F6EECF244321}">
                <p14:modId xmlns:p14="http://schemas.microsoft.com/office/powerpoint/2010/main" val="1651737332"/>
              </p:ext>
            </p:extLst>
          </p:nvPr>
        </p:nvGraphicFramePr>
        <p:xfrm>
          <a:off x="3110230" y="2160427"/>
          <a:ext cx="2459262" cy="866934"/>
        </p:xfrm>
        <a:graphic>
          <a:graphicData uri="http://schemas.openxmlformats.org/presentationml/2006/ole">
            <mc:AlternateContent xmlns:mc="http://schemas.openxmlformats.org/markup-compatibility/2006">
              <mc:Choice xmlns:v="urn:schemas-microsoft-com:vml" Requires="v">
                <p:oleObj spid="_x0000_s12303" name="Równanie" r:id="rId3" imgW="1320227" imgH="469696" progId="Equation.3">
                  <p:embed/>
                </p:oleObj>
              </mc:Choice>
              <mc:Fallback>
                <p:oleObj name="Równanie" r:id="rId3" imgW="1320227" imgH="469696"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0230" y="2160427"/>
                        <a:ext cx="2459262" cy="866934"/>
                      </a:xfrm>
                      <a:prstGeom prst="rect">
                        <a:avLst/>
                      </a:prstGeom>
                      <a:noFill/>
                    </p:spPr>
                  </p:pic>
                </p:oleObj>
              </mc:Fallback>
            </mc:AlternateContent>
          </a:graphicData>
        </a:graphic>
      </p:graphicFrame>
      <p:graphicFrame>
        <p:nvGraphicFramePr>
          <p:cNvPr id="4" name="Obiekt 3"/>
          <p:cNvGraphicFramePr>
            <a:graphicFrameLocks noChangeAspect="1"/>
          </p:cNvGraphicFramePr>
          <p:nvPr>
            <p:extLst>
              <p:ext uri="{D42A27DB-BD31-4B8C-83A1-F6EECF244321}">
                <p14:modId xmlns:p14="http://schemas.microsoft.com/office/powerpoint/2010/main" val="1890572178"/>
              </p:ext>
            </p:extLst>
          </p:nvPr>
        </p:nvGraphicFramePr>
        <p:xfrm>
          <a:off x="6728778" y="2160427"/>
          <a:ext cx="2777727" cy="866934"/>
        </p:xfrm>
        <a:graphic>
          <a:graphicData uri="http://schemas.openxmlformats.org/presentationml/2006/ole">
            <mc:AlternateContent xmlns:mc="http://schemas.openxmlformats.org/markup-compatibility/2006">
              <mc:Choice xmlns:v="urn:schemas-microsoft-com:vml" Requires="v">
                <p:oleObj spid="_x0000_s12304" name="Równanie" r:id="rId5" imgW="1498600" imgH="469900" progId="Equation.3">
                  <p:embed/>
                </p:oleObj>
              </mc:Choice>
              <mc:Fallback>
                <p:oleObj name="Równanie" r:id="rId5" imgW="1498600" imgH="469900" progId="Equation.3">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8778" y="2160427"/>
                        <a:ext cx="2777727" cy="866934"/>
                      </a:xfrm>
                      <a:prstGeom prst="rect">
                        <a:avLst/>
                      </a:prstGeom>
                      <a:noFill/>
                    </p:spPr>
                  </p:pic>
                </p:oleObj>
              </mc:Fallback>
            </mc:AlternateContent>
          </a:graphicData>
        </a:graphic>
      </p:graphicFrame>
      <p:sp>
        <p:nvSpPr>
          <p:cNvPr id="5" name="Rectangle 3"/>
          <p:cNvSpPr>
            <a:spLocks noChangeArrowheads="1"/>
          </p:cNvSpPr>
          <p:nvPr/>
        </p:nvSpPr>
        <p:spPr bwMode="auto">
          <a:xfrm>
            <a:off x="309003" y="129379"/>
            <a:ext cx="11370036"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69875" algn="l"/>
              </a:tabLst>
              <a:defRPr>
                <a:solidFill>
                  <a:schemeClr val="tx1"/>
                </a:solidFill>
                <a:latin typeface="Arial" panose="020B0604020202020204" pitchFamily="34" charset="0"/>
              </a:defRPr>
            </a:lvl1pPr>
            <a:lvl2pPr eaLnBrk="0" fontAlgn="base" hangingPunct="0">
              <a:spcBef>
                <a:spcPct val="0"/>
              </a:spcBef>
              <a:spcAft>
                <a:spcPct val="0"/>
              </a:spcAft>
              <a:tabLst>
                <a:tab pos="269875" algn="l"/>
              </a:tabLst>
              <a:defRPr>
                <a:solidFill>
                  <a:schemeClr val="tx1"/>
                </a:solidFill>
                <a:latin typeface="Arial" panose="020B0604020202020204" pitchFamily="34" charset="0"/>
              </a:defRPr>
            </a:lvl2pPr>
            <a:lvl3pPr eaLnBrk="0" fontAlgn="base" hangingPunct="0">
              <a:spcBef>
                <a:spcPct val="0"/>
              </a:spcBef>
              <a:spcAft>
                <a:spcPct val="0"/>
              </a:spcAft>
              <a:tabLst>
                <a:tab pos="269875" algn="l"/>
              </a:tabLst>
              <a:defRPr>
                <a:solidFill>
                  <a:schemeClr val="tx1"/>
                </a:solidFill>
                <a:latin typeface="Arial" panose="020B0604020202020204" pitchFamily="34" charset="0"/>
              </a:defRPr>
            </a:lvl3pPr>
            <a:lvl4pPr eaLnBrk="0" fontAlgn="base" hangingPunct="0">
              <a:spcBef>
                <a:spcPct val="0"/>
              </a:spcBef>
              <a:spcAft>
                <a:spcPct val="0"/>
              </a:spcAft>
              <a:tabLst>
                <a:tab pos="269875" algn="l"/>
              </a:tabLst>
              <a:defRPr>
                <a:solidFill>
                  <a:schemeClr val="tx1"/>
                </a:solidFill>
                <a:latin typeface="Arial" panose="020B0604020202020204" pitchFamily="34" charset="0"/>
              </a:defRPr>
            </a:lvl4pPr>
            <a:lvl5pPr eaLnBrk="0" fontAlgn="base" hangingPunct="0">
              <a:spcBef>
                <a:spcPct val="0"/>
              </a:spcBef>
              <a:spcAft>
                <a:spcPct val="0"/>
              </a:spcAft>
              <a:tabLst>
                <a:tab pos="269875" algn="l"/>
              </a:tabLst>
              <a:defRPr>
                <a:solidFill>
                  <a:schemeClr val="tx1"/>
                </a:solidFill>
                <a:latin typeface="Arial" panose="020B0604020202020204" pitchFamily="34" charset="0"/>
              </a:defRPr>
            </a:lvl5pPr>
            <a:lvl6pPr eaLnBrk="0" fontAlgn="base" hangingPunct="0">
              <a:spcBef>
                <a:spcPct val="0"/>
              </a:spcBef>
              <a:spcAft>
                <a:spcPct val="0"/>
              </a:spcAft>
              <a:tabLst>
                <a:tab pos="269875" algn="l"/>
              </a:tabLst>
              <a:defRPr>
                <a:solidFill>
                  <a:schemeClr val="tx1"/>
                </a:solidFill>
                <a:latin typeface="Arial" panose="020B0604020202020204" pitchFamily="34" charset="0"/>
              </a:defRPr>
            </a:lvl6pPr>
            <a:lvl7pPr eaLnBrk="0" fontAlgn="base" hangingPunct="0">
              <a:spcBef>
                <a:spcPct val="0"/>
              </a:spcBef>
              <a:spcAft>
                <a:spcPct val="0"/>
              </a:spcAft>
              <a:tabLst>
                <a:tab pos="269875" algn="l"/>
              </a:tabLst>
              <a:defRPr>
                <a:solidFill>
                  <a:schemeClr val="tx1"/>
                </a:solidFill>
                <a:latin typeface="Arial" panose="020B0604020202020204" pitchFamily="34" charset="0"/>
              </a:defRPr>
            </a:lvl7pPr>
            <a:lvl8pPr eaLnBrk="0" fontAlgn="base" hangingPunct="0">
              <a:spcBef>
                <a:spcPct val="0"/>
              </a:spcBef>
              <a:spcAft>
                <a:spcPct val="0"/>
              </a:spcAft>
              <a:tabLst>
                <a:tab pos="269875" algn="l"/>
              </a:tabLst>
              <a:defRPr>
                <a:solidFill>
                  <a:schemeClr val="tx1"/>
                </a:solidFill>
                <a:latin typeface="Arial" panose="020B0604020202020204" pitchFamily="34" charset="0"/>
              </a:defRPr>
            </a:lvl8pPr>
            <a:lvl9pPr eaLnBrk="0" fontAlgn="base" hangingPunct="0">
              <a:spcBef>
                <a:spcPct val="0"/>
              </a:spcBef>
              <a:spcAft>
                <a:spcPct val="0"/>
              </a:spcAft>
              <a:tabLst>
                <a:tab pos="2698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69875" algn="l"/>
              </a:tabLst>
            </a:pPr>
            <a:r>
              <a:rPr kumimoji="0" lang="pl-PL" altLang="pl-PL" sz="2400" b="1"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Tabela </a:t>
            </a:r>
            <a:r>
              <a:rPr kumimoji="0" lang="pl-PL" altLang="pl-PL" sz="2400" b="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  Zmniejszenie gęstości właściwej paliw silnikowych przy podgrzaniu o 1</a:t>
            </a:r>
            <a:r>
              <a:rPr kumimoji="0" lang="pl-PL" altLang="pl-PL" sz="2400" b="0" i="0" u="none" strike="noStrike" cap="none" normalizeH="0" baseline="0" dirty="0" smtClean="0">
                <a:ln>
                  <a:noFill/>
                </a:ln>
                <a:solidFill>
                  <a:schemeClr val="tx1"/>
                </a:solidFill>
                <a:effectLst/>
                <a:ea typeface="Times New Roman" panose="02020603050405020304" pitchFamily="18" charset="0"/>
              </a:rPr>
              <a:t>º</a:t>
            </a:r>
            <a:r>
              <a:rPr kumimoji="0" lang="pl-PL" altLang="pl-PL" sz="2400" b="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C</a:t>
            </a:r>
            <a:endParaRPr kumimoji="0" lang="pl-PL" altLang="pl-PL" sz="2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269875" algn="l"/>
              </a:tabLst>
            </a:pPr>
            <a:endParaRPr kumimoji="0" lang="pl-PL" altLang="pl-PL" sz="1800" b="0" i="0" u="none" strike="noStrike" cap="none" normalizeH="0" baseline="0" dirty="0" smtClean="0">
              <a:ln>
                <a:noFill/>
              </a:ln>
              <a:solidFill>
                <a:schemeClr val="tx1"/>
              </a:solidFill>
              <a:effectLst/>
              <a:latin typeface="Arial" panose="020B0604020202020204" pitchFamily="34" charset="0"/>
            </a:endParaRPr>
          </a:p>
        </p:txBody>
      </p:sp>
      <p:sp>
        <p:nvSpPr>
          <p:cNvPr id="6" name="Rectangle 4"/>
          <p:cNvSpPr>
            <a:spLocks noChangeArrowheads="1"/>
          </p:cNvSpPr>
          <p:nvPr/>
        </p:nvSpPr>
        <p:spPr bwMode="auto">
          <a:xfrm>
            <a:off x="2949258" y="33464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Tree>
    <p:extLst>
      <p:ext uri="{BB962C8B-B14F-4D97-AF65-F5344CB8AC3E}">
        <p14:creationId xmlns:p14="http://schemas.microsoft.com/office/powerpoint/2010/main" val="26314762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ext uri="{D42A27DB-BD31-4B8C-83A1-F6EECF244321}">
                <p14:modId xmlns:p14="http://schemas.microsoft.com/office/powerpoint/2010/main" val="1936639177"/>
              </p:ext>
            </p:extLst>
          </p:nvPr>
        </p:nvGraphicFramePr>
        <p:xfrm>
          <a:off x="1623375" y="117634"/>
          <a:ext cx="8313104" cy="6622105"/>
        </p:xfrm>
        <a:graphic>
          <a:graphicData uri="http://schemas.openxmlformats.org/drawingml/2006/table">
            <a:tbl>
              <a:tblPr>
                <a:tableStyleId>{5C22544A-7EE6-4342-B048-85BDC9FD1C3A}</a:tableStyleId>
              </a:tblPr>
              <a:tblGrid>
                <a:gridCol w="769953"/>
                <a:gridCol w="769953"/>
                <a:gridCol w="769953"/>
                <a:gridCol w="923075"/>
                <a:gridCol w="924161"/>
                <a:gridCol w="923075"/>
                <a:gridCol w="769953"/>
                <a:gridCol w="769953"/>
                <a:gridCol w="923075"/>
                <a:gridCol w="769953"/>
              </a:tblGrid>
              <a:tr h="265841">
                <a:tc gridSpan="10">
                  <a:txBody>
                    <a:bodyPr/>
                    <a:lstStyle/>
                    <a:p>
                      <a:pPr algn="l">
                        <a:spcBef>
                          <a:spcPts val="200"/>
                        </a:spcBef>
                        <a:spcAft>
                          <a:spcPts val="200"/>
                        </a:spcAft>
                        <a:tabLst>
                          <a:tab pos="269875" algn="l"/>
                          <a:tab pos="270510" algn="l"/>
                        </a:tabLst>
                      </a:pPr>
                      <a:r>
                        <a:rPr lang="pl-PL" sz="1800" spc="100" dirty="0">
                          <a:effectLst/>
                        </a:rPr>
                        <a:t>M/S</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r>
              <a:tr h="265841">
                <a:tc gridSpan="10">
                  <a:txBody>
                    <a:bodyPr/>
                    <a:lstStyle/>
                    <a:p>
                      <a:pPr algn="ctr">
                        <a:spcBef>
                          <a:spcPts val="200"/>
                        </a:spcBef>
                        <a:spcAft>
                          <a:spcPts val="200"/>
                        </a:spcAft>
                        <a:tabLst>
                          <a:tab pos="269875" algn="l"/>
                          <a:tab pos="270510" algn="l"/>
                        </a:tabLst>
                      </a:pPr>
                      <a:r>
                        <a:rPr lang="pl-PL" sz="1800" dirty="0">
                          <a:effectLst/>
                        </a:rPr>
                        <a:t>PROTOKÓŁ  POMIARU  PALIWA</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r>
              <a:tr h="265841">
                <a:tc gridSpan="10">
                  <a:txBody>
                    <a:bodyPr/>
                    <a:lstStyle/>
                    <a:p>
                      <a:pPr algn="l">
                        <a:spcBef>
                          <a:spcPts val="200"/>
                        </a:spcBef>
                        <a:spcAft>
                          <a:spcPts val="200"/>
                        </a:spcAft>
                        <a:tabLst>
                          <a:tab pos="269875" algn="l"/>
                          <a:tab pos="270510" algn="l"/>
                        </a:tabLst>
                      </a:pPr>
                      <a:r>
                        <a:rPr lang="pl-PL" sz="1800" dirty="0">
                          <a:effectLst/>
                        </a:rPr>
                        <a:t>Data</a:t>
                      </a:r>
                      <a:r>
                        <a:rPr lang="pl-PL" sz="1800" baseline="30000" dirty="0">
                          <a:effectLst/>
                        </a:rPr>
                        <a:t> </a:t>
                      </a:r>
                      <a:r>
                        <a:rPr lang="pl-PL" sz="1800" dirty="0">
                          <a:effectLst/>
                        </a:rPr>
                        <a:t>:                                                                                 godz.</a:t>
                      </a:r>
                      <a:r>
                        <a:rPr lang="pl-PL" sz="1800" baseline="30000" dirty="0">
                          <a:effectLst/>
                        </a:rPr>
                        <a:t> </a:t>
                      </a:r>
                      <a:r>
                        <a:rPr lang="pl-PL" sz="1800" dirty="0">
                          <a:effectLst/>
                        </a:rPr>
                        <a:t>:</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r>
              <a:tr h="265841">
                <a:tc gridSpan="10">
                  <a:txBody>
                    <a:bodyPr/>
                    <a:lstStyle/>
                    <a:p>
                      <a:pPr algn="just" fontAlgn="auto" hangingPunct="1">
                        <a:spcBef>
                          <a:spcPts val="200"/>
                        </a:spcBef>
                        <a:spcAft>
                          <a:spcPts val="200"/>
                        </a:spcAft>
                        <a:tabLst>
                          <a:tab pos="269875" algn="l"/>
                          <a:tab pos="270510" algn="l"/>
                        </a:tabLst>
                      </a:pPr>
                      <a:r>
                        <a:rPr lang="pl-PL" sz="1800" dirty="0">
                          <a:effectLst/>
                        </a:rPr>
                        <a:t>Przechył</a:t>
                      </a:r>
                      <a:r>
                        <a:rPr lang="pl-PL" sz="1800" baseline="30000" dirty="0">
                          <a:effectLst/>
                        </a:rPr>
                        <a:t> </a:t>
                      </a:r>
                      <a:r>
                        <a:rPr lang="pl-PL" sz="1800" dirty="0">
                          <a:effectLst/>
                        </a:rPr>
                        <a:t>:                                                                           Trym</a:t>
                      </a:r>
                      <a:r>
                        <a:rPr lang="pl-PL" sz="1800" baseline="30000" dirty="0">
                          <a:effectLst/>
                        </a:rPr>
                        <a:t> </a:t>
                      </a:r>
                      <a:r>
                        <a:rPr lang="pl-PL" sz="1800" dirty="0">
                          <a:effectLst/>
                        </a:rPr>
                        <a:t>:</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r>
              <a:tr h="265841">
                <a:tc gridSpan="5">
                  <a:txBody>
                    <a:bodyPr/>
                    <a:lstStyle/>
                    <a:p>
                      <a:pPr algn="ctr">
                        <a:spcBef>
                          <a:spcPts val="200"/>
                        </a:spcBef>
                        <a:spcAft>
                          <a:spcPts val="200"/>
                        </a:spcAft>
                        <a:tabLst>
                          <a:tab pos="269875" algn="l"/>
                          <a:tab pos="270510" algn="l"/>
                        </a:tabLst>
                      </a:pPr>
                      <a:r>
                        <a:rPr lang="pl-PL" sz="1800" dirty="0">
                          <a:effectLst/>
                        </a:rPr>
                        <a:t>PALIWO  LEKKIE</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gridSpan="5">
                  <a:txBody>
                    <a:bodyPr/>
                    <a:lstStyle/>
                    <a:p>
                      <a:pPr algn="ctr">
                        <a:spcBef>
                          <a:spcPts val="200"/>
                        </a:spcBef>
                        <a:spcAft>
                          <a:spcPts val="200"/>
                        </a:spcAft>
                        <a:tabLst>
                          <a:tab pos="269875" algn="l"/>
                          <a:tab pos="270510" algn="l"/>
                        </a:tabLst>
                      </a:pPr>
                      <a:r>
                        <a:rPr lang="pl-PL" sz="1800" dirty="0">
                          <a:effectLst/>
                        </a:rPr>
                        <a:t>PALIWO  CIĘŻKIE</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r>
              <a:tr h="587065">
                <a:tc>
                  <a:txBody>
                    <a:bodyPr/>
                    <a:lstStyle/>
                    <a:p>
                      <a:pPr algn="ctr">
                        <a:spcBef>
                          <a:spcPts val="200"/>
                        </a:spcBef>
                        <a:spcAft>
                          <a:spcPts val="0"/>
                        </a:spcAft>
                        <a:tabLst>
                          <a:tab pos="269875" algn="l"/>
                          <a:tab pos="270510" algn="l"/>
                        </a:tabLst>
                      </a:pPr>
                      <a:r>
                        <a:rPr lang="pl-PL" sz="1800">
                          <a:effectLst/>
                        </a:rPr>
                        <a:t>Nr</a:t>
                      </a:r>
                    </a:p>
                    <a:p>
                      <a:pPr algn="ctr">
                        <a:spcAft>
                          <a:spcPts val="200"/>
                        </a:spcAft>
                        <a:tabLst>
                          <a:tab pos="269875" algn="l"/>
                          <a:tab pos="270510" algn="l"/>
                        </a:tabLst>
                      </a:pPr>
                      <a:r>
                        <a:rPr lang="pl-PL" sz="1800">
                          <a:effectLst/>
                        </a:rPr>
                        <a:t>zbior.</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ctr">
                        <a:spcBef>
                          <a:spcPts val="200"/>
                        </a:spcBef>
                        <a:spcAft>
                          <a:spcPts val="150"/>
                        </a:spcAft>
                        <a:tabLst>
                          <a:tab pos="269875" algn="l"/>
                          <a:tab pos="270510" algn="l"/>
                        </a:tabLst>
                      </a:pPr>
                      <a:r>
                        <a:rPr lang="pl-PL" sz="1800">
                          <a:effectLst/>
                        </a:rPr>
                        <a:t>Sonda</a:t>
                      </a:r>
                    </a:p>
                    <a:p>
                      <a:pPr algn="ctr">
                        <a:spcAft>
                          <a:spcPts val="0"/>
                        </a:spcAft>
                        <a:tabLst>
                          <a:tab pos="269875" algn="l"/>
                          <a:tab pos="270510" algn="l"/>
                        </a:tabLst>
                      </a:pPr>
                      <a:r>
                        <a:rPr lang="pl-PL" sz="1800">
                          <a:effectLst/>
                        </a:rPr>
                        <a:t>[</a:t>
                      </a:r>
                      <a:r>
                        <a:rPr lang="pl-PL" sz="1800" baseline="30000">
                          <a:effectLst/>
                        </a:rPr>
                        <a:t> </a:t>
                      </a:r>
                      <a:r>
                        <a:rPr lang="pl-PL" sz="1800">
                          <a:effectLst/>
                        </a:rPr>
                        <a:t>cm</a:t>
                      </a:r>
                      <a:r>
                        <a:rPr lang="pl-PL" sz="1800" baseline="30000">
                          <a:effectLst/>
                        </a:rPr>
                        <a:t> </a:t>
                      </a:r>
                      <a:r>
                        <a:rPr lang="pl-PL" sz="1800">
                          <a:effectLst/>
                        </a:rPr>
                        <a:t>]</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ctr">
                        <a:spcBef>
                          <a:spcPts val="200"/>
                        </a:spcBef>
                        <a:spcAft>
                          <a:spcPts val="150"/>
                        </a:spcAft>
                        <a:tabLst>
                          <a:tab pos="269875" algn="l"/>
                          <a:tab pos="270510" algn="l"/>
                        </a:tabLst>
                      </a:pPr>
                      <a:r>
                        <a:rPr lang="pl-PL" sz="1800" dirty="0" err="1">
                          <a:effectLst/>
                        </a:rPr>
                        <a:t>Objęt</a:t>
                      </a:r>
                      <a:r>
                        <a:rPr lang="pl-PL" sz="1800" dirty="0">
                          <a:effectLst/>
                        </a:rPr>
                        <a:t>.</a:t>
                      </a:r>
                    </a:p>
                    <a:p>
                      <a:pPr algn="ctr">
                        <a:spcAft>
                          <a:spcPts val="200"/>
                        </a:spcAft>
                        <a:tabLst>
                          <a:tab pos="269875" algn="l"/>
                          <a:tab pos="270510" algn="l"/>
                        </a:tabLst>
                      </a:pPr>
                      <a:r>
                        <a:rPr lang="pl-PL" sz="1800" dirty="0">
                          <a:effectLst/>
                        </a:rPr>
                        <a:t>[</a:t>
                      </a:r>
                      <a:r>
                        <a:rPr lang="pl-PL" sz="1800" baseline="30000" dirty="0">
                          <a:effectLst/>
                        </a:rPr>
                        <a:t> </a:t>
                      </a:r>
                      <a:r>
                        <a:rPr lang="pl-PL" sz="1800" dirty="0">
                          <a:effectLst/>
                        </a:rPr>
                        <a:t>m</a:t>
                      </a:r>
                      <a:r>
                        <a:rPr lang="pl-PL" sz="1800" baseline="30000" dirty="0">
                          <a:effectLst/>
                        </a:rPr>
                        <a:t>3 </a:t>
                      </a:r>
                      <a:r>
                        <a:rPr lang="pl-PL" sz="1800" dirty="0">
                          <a:effectLst/>
                        </a:rPr>
                        <a:t>]</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ctr">
                        <a:spcBef>
                          <a:spcPts val="200"/>
                        </a:spcBef>
                        <a:spcAft>
                          <a:spcPts val="150"/>
                        </a:spcAft>
                        <a:tabLst>
                          <a:tab pos="269875" algn="l"/>
                          <a:tab pos="270510" algn="l"/>
                        </a:tabLst>
                      </a:pPr>
                      <a:r>
                        <a:rPr lang="pl-PL" sz="1800" dirty="0">
                          <a:effectLst/>
                        </a:rPr>
                        <a:t>Gęstość</a:t>
                      </a:r>
                    </a:p>
                    <a:p>
                      <a:pPr algn="ctr">
                        <a:spcAft>
                          <a:spcPts val="0"/>
                        </a:spcAft>
                        <a:tabLst>
                          <a:tab pos="269875" algn="l"/>
                          <a:tab pos="270510" algn="l"/>
                        </a:tabLst>
                      </a:pPr>
                      <a:r>
                        <a:rPr lang="pl-PL" sz="1800" dirty="0">
                          <a:effectLst/>
                        </a:rPr>
                        <a:t>[</a:t>
                      </a:r>
                      <a:r>
                        <a:rPr lang="pl-PL" sz="1800" baseline="30000" dirty="0">
                          <a:effectLst/>
                        </a:rPr>
                        <a:t> </a:t>
                      </a:r>
                      <a:r>
                        <a:rPr lang="pl-PL" sz="1800" dirty="0">
                          <a:effectLst/>
                        </a:rPr>
                        <a:t>t</a:t>
                      </a:r>
                      <a:r>
                        <a:rPr lang="pl-PL" sz="1800" baseline="30000" dirty="0">
                          <a:effectLst/>
                        </a:rPr>
                        <a:t> </a:t>
                      </a:r>
                      <a:r>
                        <a:rPr lang="pl-PL" sz="1800" spc="100" dirty="0">
                          <a:effectLst/>
                        </a:rPr>
                        <a:t>/</a:t>
                      </a:r>
                      <a:r>
                        <a:rPr lang="pl-PL" sz="1800" dirty="0">
                          <a:effectLst/>
                        </a:rPr>
                        <a:t>m</a:t>
                      </a:r>
                      <a:r>
                        <a:rPr lang="pl-PL" sz="1800" baseline="30000" dirty="0">
                          <a:effectLst/>
                        </a:rPr>
                        <a:t>3 </a:t>
                      </a:r>
                      <a:r>
                        <a:rPr lang="pl-PL" sz="1800" dirty="0">
                          <a:effectLst/>
                        </a:rPr>
                        <a:t>]</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ctr">
                        <a:spcBef>
                          <a:spcPts val="200"/>
                        </a:spcBef>
                        <a:spcAft>
                          <a:spcPts val="150"/>
                        </a:spcAft>
                        <a:tabLst>
                          <a:tab pos="269875" algn="l"/>
                          <a:tab pos="270510" algn="l"/>
                        </a:tabLst>
                      </a:pPr>
                      <a:r>
                        <a:rPr lang="pl-PL" sz="1800">
                          <a:effectLst/>
                        </a:rPr>
                        <a:t>Masa</a:t>
                      </a:r>
                    </a:p>
                    <a:p>
                      <a:pPr algn="ctr">
                        <a:spcAft>
                          <a:spcPts val="0"/>
                        </a:spcAft>
                        <a:tabLst>
                          <a:tab pos="269875" algn="l"/>
                          <a:tab pos="270510" algn="l"/>
                        </a:tabLst>
                      </a:pPr>
                      <a:r>
                        <a:rPr lang="pl-PL" sz="1800" spc="100">
                          <a:effectLst/>
                        </a:rPr>
                        <a:t>[t]</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ctr">
                        <a:spcBef>
                          <a:spcPts val="200"/>
                        </a:spcBef>
                        <a:spcAft>
                          <a:spcPts val="150"/>
                        </a:spcAft>
                        <a:tabLst>
                          <a:tab pos="269875" algn="l"/>
                          <a:tab pos="270510" algn="l"/>
                        </a:tabLst>
                      </a:pPr>
                      <a:r>
                        <a:rPr lang="pl-PL" sz="1800">
                          <a:effectLst/>
                        </a:rPr>
                        <a:t>Nr</a:t>
                      </a:r>
                    </a:p>
                    <a:p>
                      <a:pPr algn="ctr">
                        <a:spcAft>
                          <a:spcPts val="0"/>
                        </a:spcAft>
                        <a:tabLst>
                          <a:tab pos="269875" algn="l"/>
                          <a:tab pos="270510" algn="l"/>
                        </a:tabLst>
                      </a:pPr>
                      <a:r>
                        <a:rPr lang="pl-PL" sz="1800">
                          <a:effectLst/>
                        </a:rPr>
                        <a:t>zbior.</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ctr">
                        <a:spcBef>
                          <a:spcPts val="200"/>
                        </a:spcBef>
                        <a:spcAft>
                          <a:spcPts val="150"/>
                        </a:spcAft>
                        <a:tabLst>
                          <a:tab pos="269875" algn="l"/>
                          <a:tab pos="270510" algn="l"/>
                        </a:tabLst>
                      </a:pPr>
                      <a:r>
                        <a:rPr lang="pl-PL" sz="1800">
                          <a:effectLst/>
                        </a:rPr>
                        <a:t>Sonda</a:t>
                      </a:r>
                    </a:p>
                    <a:p>
                      <a:pPr algn="ctr">
                        <a:spcAft>
                          <a:spcPts val="0"/>
                        </a:spcAft>
                        <a:tabLst>
                          <a:tab pos="269875" algn="l"/>
                          <a:tab pos="270510" algn="l"/>
                        </a:tabLst>
                      </a:pPr>
                      <a:r>
                        <a:rPr lang="pl-PL" sz="1800">
                          <a:effectLst/>
                        </a:rPr>
                        <a:t>[</a:t>
                      </a:r>
                      <a:r>
                        <a:rPr lang="pl-PL" sz="1800" baseline="30000">
                          <a:effectLst/>
                        </a:rPr>
                        <a:t> </a:t>
                      </a:r>
                      <a:r>
                        <a:rPr lang="pl-PL" sz="1800">
                          <a:effectLst/>
                        </a:rPr>
                        <a:t>cm</a:t>
                      </a:r>
                      <a:r>
                        <a:rPr lang="pl-PL" sz="1800" baseline="30000">
                          <a:effectLst/>
                        </a:rPr>
                        <a:t> </a:t>
                      </a:r>
                      <a:r>
                        <a:rPr lang="pl-PL" sz="1800">
                          <a:effectLst/>
                        </a:rPr>
                        <a:t>]</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ctr">
                        <a:spcBef>
                          <a:spcPts val="200"/>
                        </a:spcBef>
                        <a:spcAft>
                          <a:spcPts val="150"/>
                        </a:spcAft>
                        <a:tabLst>
                          <a:tab pos="269875" algn="l"/>
                          <a:tab pos="270510" algn="l"/>
                        </a:tabLst>
                      </a:pPr>
                      <a:r>
                        <a:rPr lang="pl-PL" sz="1800">
                          <a:effectLst/>
                        </a:rPr>
                        <a:t>Objęt.</a:t>
                      </a:r>
                    </a:p>
                    <a:p>
                      <a:pPr algn="ctr">
                        <a:spcAft>
                          <a:spcPts val="0"/>
                        </a:spcAft>
                        <a:tabLst>
                          <a:tab pos="269875" algn="l"/>
                          <a:tab pos="270510" algn="l"/>
                        </a:tabLst>
                      </a:pPr>
                      <a:r>
                        <a:rPr lang="pl-PL" sz="1800">
                          <a:effectLst/>
                        </a:rPr>
                        <a:t>[</a:t>
                      </a:r>
                      <a:r>
                        <a:rPr lang="pl-PL" sz="1800" baseline="30000">
                          <a:effectLst/>
                        </a:rPr>
                        <a:t> </a:t>
                      </a:r>
                      <a:r>
                        <a:rPr lang="pl-PL" sz="1800">
                          <a:effectLst/>
                        </a:rPr>
                        <a:t>m</a:t>
                      </a:r>
                      <a:r>
                        <a:rPr lang="pl-PL" sz="1800" baseline="30000">
                          <a:effectLst/>
                        </a:rPr>
                        <a:t>3 </a:t>
                      </a:r>
                      <a:r>
                        <a:rPr lang="pl-PL" sz="1800">
                          <a:effectLst/>
                        </a:rPr>
                        <a:t>]</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ctr">
                        <a:spcBef>
                          <a:spcPts val="200"/>
                        </a:spcBef>
                        <a:spcAft>
                          <a:spcPts val="150"/>
                        </a:spcAft>
                        <a:tabLst>
                          <a:tab pos="269875" algn="l"/>
                          <a:tab pos="270510" algn="l"/>
                        </a:tabLst>
                      </a:pPr>
                      <a:r>
                        <a:rPr lang="pl-PL" sz="1800" dirty="0">
                          <a:effectLst/>
                        </a:rPr>
                        <a:t>Gęstość</a:t>
                      </a:r>
                    </a:p>
                    <a:p>
                      <a:pPr algn="ctr">
                        <a:spcAft>
                          <a:spcPts val="0"/>
                        </a:spcAft>
                        <a:tabLst>
                          <a:tab pos="269875" algn="l"/>
                          <a:tab pos="270510" algn="l"/>
                        </a:tabLst>
                      </a:pPr>
                      <a:r>
                        <a:rPr lang="pl-PL" sz="1800" dirty="0">
                          <a:effectLst/>
                        </a:rPr>
                        <a:t>[</a:t>
                      </a:r>
                      <a:r>
                        <a:rPr lang="pl-PL" sz="1800" baseline="30000" dirty="0">
                          <a:effectLst/>
                        </a:rPr>
                        <a:t> </a:t>
                      </a:r>
                      <a:r>
                        <a:rPr lang="pl-PL" sz="1800" dirty="0">
                          <a:effectLst/>
                        </a:rPr>
                        <a:t>t</a:t>
                      </a:r>
                      <a:r>
                        <a:rPr lang="pl-PL" sz="1800" baseline="30000" dirty="0">
                          <a:effectLst/>
                        </a:rPr>
                        <a:t> </a:t>
                      </a:r>
                      <a:r>
                        <a:rPr lang="pl-PL" sz="1800" spc="100" dirty="0">
                          <a:effectLst/>
                        </a:rPr>
                        <a:t>/</a:t>
                      </a:r>
                      <a:r>
                        <a:rPr lang="pl-PL" sz="1800" dirty="0">
                          <a:effectLst/>
                        </a:rPr>
                        <a:t>m</a:t>
                      </a:r>
                      <a:r>
                        <a:rPr lang="pl-PL" sz="1800" baseline="30000" dirty="0">
                          <a:effectLst/>
                        </a:rPr>
                        <a:t>3 </a:t>
                      </a:r>
                      <a:r>
                        <a:rPr lang="pl-PL" sz="1800" dirty="0">
                          <a:effectLst/>
                        </a:rPr>
                        <a:t>]</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ctr">
                        <a:spcBef>
                          <a:spcPts val="200"/>
                        </a:spcBef>
                        <a:spcAft>
                          <a:spcPts val="150"/>
                        </a:spcAft>
                        <a:tabLst>
                          <a:tab pos="269875" algn="l"/>
                          <a:tab pos="270510" algn="l"/>
                        </a:tabLst>
                      </a:pPr>
                      <a:r>
                        <a:rPr lang="pl-PL" sz="1800" dirty="0">
                          <a:effectLst/>
                        </a:rPr>
                        <a:t>Masa</a:t>
                      </a:r>
                    </a:p>
                    <a:p>
                      <a:pPr algn="ctr">
                        <a:spcAft>
                          <a:spcPts val="0"/>
                        </a:spcAft>
                        <a:tabLst>
                          <a:tab pos="269875" algn="l"/>
                          <a:tab pos="270510" algn="l"/>
                        </a:tabLst>
                      </a:pPr>
                      <a:r>
                        <a:rPr lang="pl-PL" sz="1800" spc="100" dirty="0">
                          <a:effectLst/>
                        </a:rPr>
                        <a:t>[t]</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r>
              <a:tr h="265841">
                <a:tc>
                  <a:txBody>
                    <a:bodyPr/>
                    <a:lstStyle/>
                    <a:p>
                      <a:pPr algn="just">
                        <a:spcAft>
                          <a:spcPts val="0"/>
                        </a:spcAft>
                        <a:tabLst>
                          <a:tab pos="269875" algn="l"/>
                          <a:tab pos="270510" algn="l"/>
                        </a:tabLst>
                      </a:pPr>
                      <a:r>
                        <a:rPr lang="pl-PL" sz="1800">
                          <a:effectLst/>
                        </a:rPr>
                        <a:t>1</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3L</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r>
              <a:tr h="265841">
                <a:tc>
                  <a:txBody>
                    <a:bodyPr/>
                    <a:lstStyle/>
                    <a:p>
                      <a:pPr algn="just">
                        <a:spcAft>
                          <a:spcPts val="0"/>
                        </a:spcAft>
                        <a:tabLst>
                          <a:tab pos="269875" algn="l"/>
                          <a:tab pos="270510" algn="l"/>
                        </a:tabLst>
                      </a:pPr>
                      <a:r>
                        <a:rPr lang="pl-PL" sz="1800">
                          <a:effectLst/>
                        </a:rPr>
                        <a:t>7</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3P</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r>
              <a:tr h="265841">
                <a:tc>
                  <a:txBody>
                    <a:bodyPr/>
                    <a:lstStyle/>
                    <a:p>
                      <a:pPr algn="just">
                        <a:spcAft>
                          <a:spcPts val="0"/>
                        </a:spcAft>
                        <a:tabLst>
                          <a:tab pos="269875" algn="l"/>
                          <a:tab pos="270510" algn="l"/>
                        </a:tabLst>
                      </a:pPr>
                      <a:r>
                        <a:rPr lang="pl-PL" sz="1800">
                          <a:effectLst/>
                        </a:rPr>
                        <a:t>TL</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4L</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r>
              <a:tr h="265841">
                <a:tc>
                  <a:txBody>
                    <a:bodyPr/>
                    <a:lstStyle/>
                    <a:p>
                      <a:pPr algn="just">
                        <a:spcAft>
                          <a:spcPts val="0"/>
                        </a:spcAft>
                        <a:tabLst>
                          <a:tab pos="269875" algn="l"/>
                          <a:tab pos="270510" algn="l"/>
                        </a:tabLst>
                      </a:pPr>
                      <a:r>
                        <a:rPr lang="pl-PL" sz="1800">
                          <a:effectLst/>
                        </a:rPr>
                        <a:t>TP</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4P</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r>
              <a:tr h="265841">
                <a:tc>
                  <a:txBody>
                    <a:bodyPr/>
                    <a:lstStyle/>
                    <a:p>
                      <a:pPr algn="just">
                        <a:spcAft>
                          <a:spcPts val="0"/>
                        </a:spcAft>
                        <a:tabLst>
                          <a:tab pos="269875" algn="l"/>
                          <a:tab pos="270510" algn="l"/>
                        </a:tabLst>
                      </a:pPr>
                      <a:r>
                        <a:rPr lang="pl-PL" sz="1800">
                          <a:effectLst/>
                        </a:rPr>
                        <a:t>R</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4LC</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r>
              <a:tr h="265841">
                <a:tc>
                  <a:txBody>
                    <a:bodyPr/>
                    <a:lstStyle/>
                    <a:p>
                      <a:pPr algn="just">
                        <a:spcAft>
                          <a:spcPts val="0"/>
                        </a:spcAft>
                        <a:tabLst>
                          <a:tab pos="269875" algn="l"/>
                          <a:tab pos="270510" algn="l"/>
                        </a:tabLst>
                      </a:pPr>
                      <a:r>
                        <a:rPr lang="pl-PL" sz="1800">
                          <a:effectLst/>
                        </a:rPr>
                        <a:t>Uwagi</a:t>
                      </a:r>
                      <a:r>
                        <a:rPr lang="pl-PL" sz="1800" baseline="30000">
                          <a:effectLst/>
                        </a:rPr>
                        <a:t> </a:t>
                      </a:r>
                      <a:r>
                        <a:rPr lang="pl-PL" sz="1800">
                          <a:effectLst/>
                        </a:rPr>
                        <a:t>:</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4LP</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r>
              <a:tr h="265841">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5L</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r>
              <a:tr h="265841">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5P</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r>
              <a:tr h="265841">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6L</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r>
              <a:tr h="265841">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6P</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r>
              <a:tr h="265841">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fontAlgn="auto" hangingPunct="1">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WL</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r>
              <a:tr h="265841">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WP</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r>
              <a:tr h="265841">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RL</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r>
              <a:tr h="265841">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RP</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r>
              <a:tr h="265841">
                <a:tc gridSpan="2">
                  <a:txBody>
                    <a:bodyPr/>
                    <a:lstStyle/>
                    <a:p>
                      <a:pPr algn="just">
                        <a:spcAft>
                          <a:spcPts val="0"/>
                        </a:spcAft>
                        <a:tabLst>
                          <a:tab pos="269875" algn="l"/>
                          <a:tab pos="270510" algn="l"/>
                        </a:tabLst>
                      </a:pPr>
                      <a:r>
                        <a:rPr lang="pl-PL" sz="1800">
                          <a:effectLst/>
                        </a:rPr>
                        <a:t>Razem</a:t>
                      </a:r>
                      <a:r>
                        <a:rPr lang="pl-PL" sz="1800" baseline="30000">
                          <a:effectLst/>
                        </a:rPr>
                        <a:t> </a:t>
                      </a:r>
                      <a:r>
                        <a:rPr lang="pl-PL" sz="1800">
                          <a:effectLst/>
                        </a:rPr>
                        <a:t>:</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hMerge="1">
                  <a:txBody>
                    <a:bodyPr/>
                    <a:lstStyle/>
                    <a:p>
                      <a:endParaRPr lang="pl-PL"/>
                    </a:p>
                  </a:txBody>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6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6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6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65000"/>
                      </a:schemeClr>
                    </a:solidFill>
                  </a:tcPr>
                </a:tc>
              </a:tr>
              <a:tr h="265841">
                <a:tc gridSpan="2">
                  <a:txBody>
                    <a:bodyPr/>
                    <a:lstStyle/>
                    <a:p>
                      <a:pPr algn="just">
                        <a:spcAft>
                          <a:spcPts val="0"/>
                        </a:spcAft>
                        <a:tabLst>
                          <a:tab pos="269875" algn="l"/>
                          <a:tab pos="270510" algn="l"/>
                        </a:tabLst>
                      </a:pPr>
                      <a:r>
                        <a:rPr lang="pl-PL" sz="1800">
                          <a:effectLst/>
                        </a:rPr>
                        <a:t>Stan </a:t>
                      </a:r>
                      <a:r>
                        <a:rPr lang="pl-PL" sz="1800" spc="100">
                          <a:effectLst/>
                        </a:rPr>
                        <a:t>w/g</a:t>
                      </a:r>
                      <a:r>
                        <a:rPr lang="pl-PL" sz="1800">
                          <a:effectLst/>
                        </a:rPr>
                        <a:t> Dz.M.</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hMerge="1">
                  <a:txBody>
                    <a:bodyPr/>
                    <a:lstStyle/>
                    <a:p>
                      <a:endParaRPr lang="pl-PL"/>
                    </a:p>
                  </a:txBody>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r>
              <a:tr h="265841">
                <a:tc gridSpan="2">
                  <a:txBody>
                    <a:bodyPr/>
                    <a:lstStyle/>
                    <a:p>
                      <a:pPr algn="just" fontAlgn="auto" hangingPunct="1">
                        <a:spcAft>
                          <a:spcPts val="100"/>
                        </a:spcAft>
                        <a:tabLst>
                          <a:tab pos="269875" algn="l"/>
                          <a:tab pos="270510" algn="l"/>
                        </a:tabLst>
                      </a:pPr>
                      <a:r>
                        <a:rPr lang="pl-PL" sz="1800">
                          <a:effectLst/>
                        </a:rPr>
                        <a:t>Różnica</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hMerge="1">
                  <a:txBody>
                    <a:bodyPr/>
                    <a:lstStyle/>
                    <a:p>
                      <a:endParaRPr lang="pl-PL"/>
                    </a:p>
                  </a:txBody>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a:effectLst/>
                        </a:rPr>
                        <a:t> </a:t>
                      </a:r>
                      <a:endParaRPr lang="pl-PL" sz="180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c>
                  <a:txBody>
                    <a:bodyPr/>
                    <a:lstStyle/>
                    <a:p>
                      <a:pPr algn="just">
                        <a:spcAft>
                          <a:spcPts val="0"/>
                        </a:spcAft>
                        <a:tabLst>
                          <a:tab pos="269875" algn="l"/>
                          <a:tab pos="270510" algn="l"/>
                        </a:tabLst>
                      </a:pPr>
                      <a:r>
                        <a:rPr lang="pl-PL" sz="1800" dirty="0">
                          <a:effectLst/>
                        </a:rPr>
                        <a:t> </a:t>
                      </a:r>
                      <a:endParaRPr lang="pl-PL" sz="1800" dirty="0">
                        <a:effectLst/>
                        <a:latin typeface="Times New Roman" panose="02020603050405020304" pitchFamily="18" charset="0"/>
                        <a:ea typeface="Times New Roman" panose="02020603050405020304" pitchFamily="18" charset="0"/>
                      </a:endParaRPr>
                    </a:p>
                  </a:txBody>
                  <a:tcPr marL="44450" marR="44450" marT="0" marB="0">
                    <a:solidFill>
                      <a:schemeClr val="bg1">
                        <a:lumMod val="75000"/>
                      </a:schemeClr>
                    </a:solidFill>
                  </a:tcPr>
                </a:tc>
              </a:tr>
            </a:tbl>
          </a:graphicData>
        </a:graphic>
      </p:graphicFrame>
      <p:sp>
        <p:nvSpPr>
          <p:cNvPr id="3" name="Rectangle 1"/>
          <p:cNvSpPr>
            <a:spLocks noChangeArrowheads="1"/>
          </p:cNvSpPr>
          <p:nvPr/>
        </p:nvSpPr>
        <p:spPr bwMode="auto">
          <a:xfrm>
            <a:off x="3665538" y="25257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Tree>
    <p:extLst>
      <p:ext uri="{BB962C8B-B14F-4D97-AF65-F5344CB8AC3E}">
        <p14:creationId xmlns:p14="http://schemas.microsoft.com/office/powerpoint/2010/main" val="1237144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200025" y="142875"/>
            <a:ext cx="11772900" cy="6986528"/>
          </a:xfrm>
          <a:prstGeom prst="rect">
            <a:avLst/>
          </a:prstGeom>
          <a:noFill/>
        </p:spPr>
        <p:txBody>
          <a:bodyPr wrap="square" rtlCol="0">
            <a:spAutoFit/>
          </a:bodyPr>
          <a:lstStyle/>
          <a:p>
            <a:pPr algn="just"/>
            <a:r>
              <a:rPr lang="pl-PL" sz="2800" b="1" i="1" dirty="0"/>
              <a:t>Czyszczenie TS.</a:t>
            </a:r>
            <a:r>
              <a:rPr lang="pl-PL" sz="2800" dirty="0"/>
              <a:t> Podczas pracy turbosprężarki zanieczyszczeniu ulegają zarówno sprę­żarka – strona powietrza ładującego, jak i turbina – strona gazowa.</a:t>
            </a:r>
          </a:p>
          <a:p>
            <a:pPr algn="just"/>
            <a:r>
              <a:rPr lang="pl-PL" sz="2800" dirty="0"/>
              <a:t>	Czyszczenie turbosprężarki podczas ruchu silnika musi odbywać się w regular­nych odstępach czasu, przez co unika się nawarstwiania zanieczyszczeń, które trudno w tym stanie równomiernie usunąć</a:t>
            </a:r>
            <a:r>
              <a:rPr lang="pl-PL" sz="2800" dirty="0" smtClean="0"/>
              <a:t>.</a:t>
            </a:r>
            <a:endParaRPr lang="pl-PL" sz="2800" dirty="0"/>
          </a:p>
          <a:p>
            <a:pPr algn="just"/>
            <a:r>
              <a:rPr lang="pl-PL" sz="2800" dirty="0"/>
              <a:t> </a:t>
            </a:r>
          </a:p>
          <a:p>
            <a:pPr algn="just"/>
            <a:r>
              <a:rPr lang="pl-PL" sz="2800" b="1" dirty="0"/>
              <a:t>Obsługa chłodnicy powietrza ładującego</a:t>
            </a:r>
          </a:p>
          <a:p>
            <a:pPr algn="just"/>
            <a:r>
              <a:rPr lang="pl-PL" sz="2800" b="1" i="1" dirty="0"/>
              <a:t>Czyszczenie chłodnicy powietrza.</a:t>
            </a:r>
            <a:r>
              <a:rPr lang="pl-PL" sz="2800" b="1" dirty="0"/>
              <a:t> </a:t>
            </a:r>
            <a:r>
              <a:rPr lang="pl-PL" sz="2800" dirty="0"/>
              <a:t>W trakcie eksploatacji chłodnica ulega zanieczysz­czeniu po stronie wewnętrznej (rury przepływu wody) i zewnętrznej (powietrznej). Objawem zanieczyszczenia chłodnicy jest stopniowy spadek różnicy temperatur między wlotem a wylotem wody chłodzącej do i z chłodnicy, a także wlotem i wylotem powietrza ładującego. Ponadto następuje stopniowy wzrost oporów przepływu po­wietrza przez chłodnicę, powodowany zanieczyszczeniem zewnętrznych powierzchni rur. Miarą tego zjawiska jest spadek ciśnienia powietrza podczas przepływu przez chłodnicę.</a:t>
            </a:r>
          </a:p>
          <a:p>
            <a:pPr algn="just"/>
            <a:endParaRPr lang="pl-PL" sz="2800" dirty="0"/>
          </a:p>
        </p:txBody>
      </p:sp>
    </p:spTree>
    <p:extLst>
      <p:ext uri="{BB962C8B-B14F-4D97-AF65-F5344CB8AC3E}">
        <p14:creationId xmlns:p14="http://schemas.microsoft.com/office/powerpoint/2010/main" val="1338601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242888" y="285750"/>
            <a:ext cx="11701462" cy="6401753"/>
          </a:xfrm>
          <a:prstGeom prst="rect">
            <a:avLst/>
          </a:prstGeom>
          <a:noFill/>
        </p:spPr>
        <p:txBody>
          <a:bodyPr wrap="square" rtlCol="0">
            <a:spAutoFit/>
          </a:bodyPr>
          <a:lstStyle/>
          <a:p>
            <a:pPr algn="just"/>
            <a:r>
              <a:rPr lang="pl-PL" sz="2800" dirty="0" smtClean="0"/>
              <a:t>	Okresowe </a:t>
            </a:r>
            <a:r>
              <a:rPr lang="pl-PL" sz="2800" dirty="0"/>
              <a:t>czyszczenie chłodnicy zapobiega występowaniu tych niekorzystnych zja­wisk. Zaniedbanie tego obowiązku może spowodować całkowitą niedrożność chłodnicy.</a:t>
            </a:r>
          </a:p>
          <a:p>
            <a:pPr algn="just"/>
            <a:r>
              <a:rPr lang="pl-PL" sz="2800" dirty="0"/>
              <a:t> </a:t>
            </a:r>
          </a:p>
          <a:p>
            <a:pPr algn="just"/>
            <a:r>
              <a:rPr lang="pl-PL" sz="2800" dirty="0"/>
              <a:t>	W zależności od konstrukcji i wyposażenia stronę powietrzną chłodnicy można czyścić w ruchu silnika (np.: silniki SULZER typu R) lub po jego zatrzymaniu (np. silniki  MAN-B&amp;W  typu MC).  W obu przypadkach czyszczenie polega na </a:t>
            </a:r>
            <a:r>
              <a:rPr lang="pl-PL" sz="2800" dirty="0" smtClean="0"/>
              <a:t>płukaniu-wtryskiwaniu </a:t>
            </a:r>
            <a:r>
              <a:rPr lang="pl-PL" sz="2800" dirty="0"/>
              <a:t>pod ciśnieniem sprężonego powietrza zalecanej przez producenta silnika określonej ilości cieczy chemicznej poprzez dysze do wnętrza chłodnicy. W  każdym przypadku po czyszczeniu chłodnicy roztworem chemicznym należy chłodnicę wypłukać skutecznie wodą słodką. Z uwagi na różnorodność stosowanych metod i urządzeń czyszczących, celowe jest szczegółowe zapoznanie się z zaleceniami producenta silnika dotyczącymi postępowania przy czyszczeniu chłodnicy.</a:t>
            </a:r>
          </a:p>
          <a:p>
            <a:endParaRPr lang="pl-PL" dirty="0"/>
          </a:p>
        </p:txBody>
      </p:sp>
    </p:spTree>
    <p:extLst>
      <p:ext uri="{BB962C8B-B14F-4D97-AF65-F5344CB8AC3E}">
        <p14:creationId xmlns:p14="http://schemas.microsoft.com/office/powerpoint/2010/main" val="4200413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185738" y="0"/>
            <a:ext cx="11772900" cy="7263527"/>
          </a:xfrm>
          <a:prstGeom prst="rect">
            <a:avLst/>
          </a:prstGeom>
          <a:noFill/>
        </p:spPr>
        <p:txBody>
          <a:bodyPr wrap="square" rtlCol="0">
            <a:spAutoFit/>
          </a:bodyPr>
          <a:lstStyle/>
          <a:p>
            <a:pPr algn="just"/>
            <a:r>
              <a:rPr lang="pl-PL" sz="2800" b="1" i="1" dirty="0"/>
              <a:t>Czyszczenie strony wodnej chłodnicy</a:t>
            </a:r>
            <a:r>
              <a:rPr lang="pl-PL" sz="2800" b="1" dirty="0"/>
              <a:t> </a:t>
            </a:r>
            <a:r>
              <a:rPr lang="pl-PL" sz="2800" dirty="0"/>
              <a:t>przeprowadza się po zamknięciu zaworów dolotu i odlotu wody chłodzącej, spuszczeniu wody z chłodnicy i otwarciu pokryw. Przeważnie rury czyści się ręcznie szczotką metalową, jednak skuteczniejsze jest użycie do tego celu wiertarki wolnoobrotowej, co znacznie skraca czas czyszczenia, zwiększając jednocześnie jego efektywność. </a:t>
            </a:r>
          </a:p>
          <a:p>
            <a:pPr algn="just"/>
            <a:r>
              <a:rPr lang="pl-PL" sz="2800" dirty="0"/>
              <a:t>	Przy obsłudze chłodnicy bardzo istotne jest przestrzeganie również niżej podanych uwag eksploatacyjnych.</a:t>
            </a:r>
          </a:p>
          <a:p>
            <a:pPr marL="442913" indent="-442913" algn="just"/>
            <a:r>
              <a:rPr lang="pl-PL" sz="2800" dirty="0" smtClean="0"/>
              <a:t>1. Odwadniając </a:t>
            </a:r>
            <a:r>
              <a:rPr lang="pl-PL" sz="2800" dirty="0"/>
              <a:t>chłodnicę powietrza należy sprawdzić, czy wypływająca woda jest słodka, czy słona. Obecność wody słonej świadczy o nieszczelności chłodnicy. W przypadku stwierdzenia przecieków wody słonej do przestrzeni powietrznej należy doraźnie pozostawić otwarte zawory odwadniające, kontrolując stale wypływ wody i przy najbliższej okazji usunąć zaistniałą nieszczelność. </a:t>
            </a:r>
          </a:p>
          <a:p>
            <a:pPr marL="442913" indent="-442913" algn="just"/>
            <a:r>
              <a:rPr lang="pl-PL" sz="2800" dirty="0" smtClean="0"/>
              <a:t>2. Jeżeli </a:t>
            </a:r>
            <a:r>
              <a:rPr lang="pl-PL" sz="2800" dirty="0"/>
              <a:t>po otwarciu kurków odwadniających nie będzie wypływała woda lub powietrze, to znaczy, że kurki są niedrożne, co wymaga ich natychmiastowego udrożnienia.</a:t>
            </a:r>
          </a:p>
          <a:p>
            <a:endParaRPr lang="pl-PL" dirty="0"/>
          </a:p>
        </p:txBody>
      </p:sp>
    </p:spTree>
    <p:extLst>
      <p:ext uri="{BB962C8B-B14F-4D97-AF65-F5344CB8AC3E}">
        <p14:creationId xmlns:p14="http://schemas.microsoft.com/office/powerpoint/2010/main" val="2617980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428625" y="400050"/>
            <a:ext cx="11487150" cy="4678204"/>
          </a:xfrm>
          <a:prstGeom prst="rect">
            <a:avLst/>
          </a:prstGeom>
          <a:noFill/>
        </p:spPr>
        <p:txBody>
          <a:bodyPr wrap="square" rtlCol="0">
            <a:spAutoFit/>
          </a:bodyPr>
          <a:lstStyle/>
          <a:p>
            <a:pPr marL="442913" indent="-442913" algn="just"/>
            <a:r>
              <a:rPr lang="pl-PL" sz="2800" dirty="0" smtClean="0"/>
              <a:t>4. Okresowo, a w warunkach sztormowych co dobę, należy odpowietrzać instalację wody zaburtowej. Chłodnice powietrza ładującego umieszczone są bowiem w naj­wyżej położonej części instalacji, gdzie gromadzone powietrze tworzy „korki” zakłócające pracę chłodnicy, a tym samym całego układu ładującego. W celu zmniejszenia prawdopodobieństwa uszkodzenia chłodnicy wskutek nagłego schło­dzenia przegrzanych fragmentów w obszarze „korka powietrznego”, odpowietrze­nie chłodnicy musi następować stopniowo, przez powoli otwierany zawór odpo­wietrzający.</a:t>
            </a:r>
          </a:p>
          <a:p>
            <a:pPr marL="442913" indent="-442913" algn="just"/>
            <a:r>
              <a:rPr lang="pl-PL" sz="2800" dirty="0" smtClean="0"/>
              <a:t>5. Przy obciążeniach częściowych nie wolno dopuścić do spadku temperatury powietrza ładującego poniżej temperatury punktu rosy.</a:t>
            </a:r>
          </a:p>
          <a:p>
            <a:endParaRPr lang="pl-PL" dirty="0"/>
          </a:p>
        </p:txBody>
      </p:sp>
    </p:spTree>
    <p:extLst>
      <p:ext uri="{BB962C8B-B14F-4D97-AF65-F5344CB8AC3E}">
        <p14:creationId xmlns:p14="http://schemas.microsoft.com/office/powerpoint/2010/main" val="4172184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419100" y="0"/>
            <a:ext cx="11772900" cy="7017306"/>
          </a:xfrm>
          <a:prstGeom prst="rect">
            <a:avLst/>
          </a:prstGeom>
          <a:noFill/>
        </p:spPr>
        <p:txBody>
          <a:bodyPr wrap="square" rtlCol="0">
            <a:spAutoFit/>
          </a:bodyPr>
          <a:lstStyle/>
          <a:p>
            <a:r>
              <a:rPr lang="pl-PL" sz="2400" b="1" dirty="0"/>
              <a:t>5.4.2. Eksploatacja układu rozrządu czynnika roboczego</a:t>
            </a:r>
          </a:p>
          <a:p>
            <a:r>
              <a:rPr lang="pl-PL" sz="2400" dirty="0"/>
              <a:t> </a:t>
            </a:r>
          </a:p>
          <a:p>
            <a:r>
              <a:rPr lang="pl-PL" sz="2400" dirty="0"/>
              <a:t>	Zależnie od zasady działania silnika rozróżnia się:</a:t>
            </a:r>
          </a:p>
          <a:p>
            <a:pPr marL="342900" lvl="0" indent="-342900">
              <a:buFont typeface="Wingdings" panose="05000000000000000000" pitchFamily="2" charset="2"/>
              <a:buChar char="Ø"/>
            </a:pPr>
            <a:r>
              <a:rPr lang="pl-PL" sz="2400" dirty="0"/>
              <a:t>zaworowy układ rozrządu czynnika roboczego (URCR),</a:t>
            </a:r>
          </a:p>
          <a:p>
            <a:pPr marL="342900" lvl="0" indent="-342900">
              <a:buFont typeface="Wingdings" panose="05000000000000000000" pitchFamily="2" charset="2"/>
              <a:buChar char="Ø"/>
            </a:pPr>
            <a:r>
              <a:rPr lang="pl-PL" sz="2400" dirty="0"/>
              <a:t>zaworowo-szczelinowy URCR,</a:t>
            </a:r>
          </a:p>
          <a:p>
            <a:pPr marL="342900" lvl="0" indent="-342900">
              <a:buFont typeface="Wingdings" panose="05000000000000000000" pitchFamily="2" charset="2"/>
              <a:buChar char="Ø"/>
            </a:pPr>
            <a:r>
              <a:rPr lang="pl-PL" sz="2400" dirty="0"/>
              <a:t>szczelinowy URCR.</a:t>
            </a:r>
          </a:p>
          <a:p>
            <a:r>
              <a:rPr lang="pl-PL" sz="2400" dirty="0"/>
              <a:t>Dwa ostatnie rozwiązania stosowane są w silnikach dwusuwowych</a:t>
            </a:r>
            <a:r>
              <a:rPr lang="pl-PL" sz="2400" dirty="0" smtClean="0"/>
              <a:t>.</a:t>
            </a:r>
            <a:endParaRPr lang="pl-PL" sz="2400" b="1" dirty="0"/>
          </a:p>
          <a:p>
            <a:endParaRPr lang="pl-PL" sz="2400" b="1" dirty="0" smtClean="0"/>
          </a:p>
          <a:p>
            <a:r>
              <a:rPr lang="pl-PL" sz="2400" b="1" dirty="0" smtClean="0"/>
              <a:t>5.4.2.1</a:t>
            </a:r>
            <a:r>
              <a:rPr lang="pl-PL" sz="2400" b="1" dirty="0"/>
              <a:t>. Eksploatacja zaworowego układu rozrządu czynnika roboczego</a:t>
            </a:r>
          </a:p>
          <a:p>
            <a:r>
              <a:rPr lang="pl-PL" sz="2400" dirty="0"/>
              <a:t> </a:t>
            </a:r>
          </a:p>
          <a:p>
            <a:r>
              <a:rPr lang="pl-PL" sz="2400" dirty="0"/>
              <a:t>	Zaworowy układ rozrządu czynnika roboczego stanowią zawory – wlotowe powietrza i wylotowe spalin oraz ich napęd zsynchronizowany z ruchem tłoka. </a:t>
            </a:r>
          </a:p>
          <a:p>
            <a:r>
              <a:rPr lang="pl-PL" sz="2400" dirty="0"/>
              <a:t>	Bieżąca obsługa układu zaworowego sprowadza się do następujących czynności</a:t>
            </a:r>
            <a:r>
              <a:rPr lang="pl-PL" sz="2400" dirty="0" smtClean="0"/>
              <a:t>:</a:t>
            </a:r>
            <a:endParaRPr lang="pl-PL" sz="2400" dirty="0"/>
          </a:p>
          <a:p>
            <a:pPr marL="342900" lvl="0" indent="-342900">
              <a:buFont typeface="Wingdings" panose="05000000000000000000" pitchFamily="2" charset="2"/>
              <a:buChar char="Ø"/>
            </a:pPr>
            <a:r>
              <a:rPr lang="pl-PL" sz="2400" dirty="0"/>
              <a:t>ręcznego przesmarowania trzonów zaworowych i łożysk dźwigni zaworowych, jeżeli nie są one smarowane z centralnej instalacji olejowej,</a:t>
            </a:r>
          </a:p>
          <a:p>
            <a:pPr marL="342900" lvl="0" indent="-342900">
              <a:buFont typeface="Wingdings" panose="05000000000000000000" pitchFamily="2" charset="2"/>
              <a:buChar char="Ø"/>
            </a:pPr>
            <a:r>
              <a:rPr lang="pl-PL" sz="2400" dirty="0"/>
              <a:t>kontroli sprężyn zaworowych,</a:t>
            </a:r>
          </a:p>
          <a:p>
            <a:pPr marL="342900" lvl="0" indent="-342900">
              <a:buFont typeface="Wingdings" panose="05000000000000000000" pitchFamily="2" charset="2"/>
              <a:buChar char="Ø"/>
            </a:pPr>
            <a:r>
              <a:rPr lang="pl-PL" sz="2400" dirty="0"/>
              <a:t>kontroli ruchu obrotowego zaworów, wymuszonego np. urządzeniem </a:t>
            </a:r>
            <a:r>
              <a:rPr lang="pl-PL" sz="2400" dirty="0" err="1"/>
              <a:t>Rotocap</a:t>
            </a:r>
            <a:r>
              <a:rPr lang="pl-PL" sz="2400" dirty="0"/>
              <a:t>, jeżeli takowe rozwiązanie zastosowano.</a:t>
            </a:r>
          </a:p>
          <a:p>
            <a:endParaRPr lang="pl-PL" dirty="0"/>
          </a:p>
        </p:txBody>
      </p:sp>
    </p:spTree>
    <p:extLst>
      <p:ext uri="{BB962C8B-B14F-4D97-AF65-F5344CB8AC3E}">
        <p14:creationId xmlns:p14="http://schemas.microsoft.com/office/powerpoint/2010/main" val="4156645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357187" y="171450"/>
            <a:ext cx="11672888" cy="6401753"/>
          </a:xfrm>
          <a:prstGeom prst="rect">
            <a:avLst/>
          </a:prstGeom>
          <a:noFill/>
        </p:spPr>
        <p:txBody>
          <a:bodyPr wrap="square" rtlCol="0">
            <a:spAutoFit/>
          </a:bodyPr>
          <a:lstStyle/>
          <a:p>
            <a:r>
              <a:rPr lang="pl-PL" sz="2800" b="1" dirty="0"/>
              <a:t>Okresowy przegląd zaworów i mechanizmu ich napędu</a:t>
            </a:r>
          </a:p>
          <a:p>
            <a:r>
              <a:rPr lang="pl-PL" sz="2800" dirty="0"/>
              <a:t>	</a:t>
            </a:r>
            <a:endParaRPr lang="pl-PL" sz="2800" dirty="0" smtClean="0"/>
          </a:p>
          <a:p>
            <a:r>
              <a:rPr lang="pl-PL" sz="2800" dirty="0"/>
              <a:t>	</a:t>
            </a:r>
            <a:r>
              <a:rPr lang="pl-PL" sz="2800" dirty="0" smtClean="0"/>
              <a:t>Okresowej </a:t>
            </a:r>
            <a:r>
              <a:rPr lang="pl-PL" sz="2800" dirty="0"/>
              <a:t>kontroli i przeglądowi podlegają</a:t>
            </a:r>
            <a:r>
              <a:rPr lang="pl-PL" sz="2800" dirty="0" smtClean="0"/>
              <a:t>:</a:t>
            </a:r>
            <a:endParaRPr lang="pl-PL" sz="2800" dirty="0"/>
          </a:p>
          <a:p>
            <a:pPr marL="457200" lvl="0" indent="-457200">
              <a:buFont typeface="Wingdings" panose="05000000000000000000" pitchFamily="2" charset="2"/>
              <a:buChar char="Ø"/>
            </a:pPr>
            <a:r>
              <a:rPr lang="pl-PL" sz="2800" dirty="0"/>
              <a:t>napęd wału rozrządu,</a:t>
            </a:r>
          </a:p>
          <a:p>
            <a:pPr marL="457200" lvl="0" indent="-457200">
              <a:buFont typeface="Wingdings" panose="05000000000000000000" pitchFamily="2" charset="2"/>
              <a:buChar char="Ø"/>
            </a:pPr>
            <a:r>
              <a:rPr lang="pl-PL" sz="2800" dirty="0"/>
              <a:t>krzywki i rolki popychaczy zaworów,</a:t>
            </a:r>
          </a:p>
          <a:p>
            <a:pPr marL="457200" lvl="0" indent="-457200">
              <a:buFont typeface="Wingdings" panose="05000000000000000000" pitchFamily="2" charset="2"/>
              <a:buChar char="Ø"/>
            </a:pPr>
            <a:r>
              <a:rPr lang="pl-PL" sz="2800" dirty="0"/>
              <a:t>okresy rozrządu zaworów,</a:t>
            </a:r>
          </a:p>
          <a:p>
            <a:pPr marL="457200" lvl="0" indent="-457200">
              <a:buFont typeface="Wingdings" panose="05000000000000000000" pitchFamily="2" charset="2"/>
              <a:buChar char="Ø"/>
            </a:pPr>
            <a:r>
              <a:rPr lang="pl-PL" sz="2800" dirty="0"/>
              <a:t>luzy zaworowe,</a:t>
            </a:r>
          </a:p>
          <a:p>
            <a:pPr marL="457200" lvl="0" indent="-457200">
              <a:buFont typeface="Wingdings" panose="05000000000000000000" pitchFamily="2" charset="2"/>
              <a:buChar char="Ø"/>
            </a:pPr>
            <a:r>
              <a:rPr lang="pl-PL" sz="2800" dirty="0"/>
              <a:t>stan techniczny zaworów wlotowych i wylotowych.</a:t>
            </a:r>
          </a:p>
          <a:p>
            <a:pPr algn="just"/>
            <a:r>
              <a:rPr lang="pl-PL" sz="2800" b="1" i="1" dirty="0"/>
              <a:t>Kontrola napędu wału rozrządu</a:t>
            </a:r>
            <a:r>
              <a:rPr lang="pl-PL" sz="2800" b="1" i="1" baseline="-25000" dirty="0"/>
              <a:t> </a:t>
            </a:r>
            <a:r>
              <a:rPr lang="pl-PL" sz="2800" b="1" i="1" dirty="0"/>
              <a:t>.</a:t>
            </a:r>
            <a:r>
              <a:rPr lang="pl-PL" sz="2800" b="1" dirty="0"/>
              <a:t> </a:t>
            </a:r>
            <a:r>
              <a:rPr lang="pl-PL" sz="2800" dirty="0"/>
              <a:t>Kontrola przekładni zębatej polega na wzrokowym sprawdzeniu stanu zębów, pomiarze luzów </a:t>
            </a:r>
            <a:r>
              <a:rPr lang="pl-PL" sz="2800" dirty="0" err="1"/>
              <a:t>międzyzębnych</a:t>
            </a:r>
            <a:r>
              <a:rPr lang="pl-PL" sz="2800" dirty="0"/>
              <a:t> oraz kontroli stanu łożysk osi kół zębatych. </a:t>
            </a:r>
          </a:p>
          <a:p>
            <a:pPr algn="just"/>
            <a:r>
              <a:rPr lang="pl-PL" sz="2800" dirty="0"/>
              <a:t> </a:t>
            </a:r>
          </a:p>
          <a:p>
            <a:pPr algn="just"/>
            <a:r>
              <a:rPr lang="pl-PL" sz="2800" dirty="0"/>
              <a:t>	Napędowa przekładnia łańcuchowa w porównaniu z przekładnią zębatą wymaga znacznie większego nakładu prac konserwacyjno-przeglądowych.</a:t>
            </a:r>
          </a:p>
          <a:p>
            <a:endParaRPr lang="pl-PL" dirty="0"/>
          </a:p>
        </p:txBody>
      </p:sp>
    </p:spTree>
    <p:extLst>
      <p:ext uri="{BB962C8B-B14F-4D97-AF65-F5344CB8AC3E}">
        <p14:creationId xmlns:p14="http://schemas.microsoft.com/office/powerpoint/2010/main" val="2718628409"/>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TotalTime>
  <Words>1139</Words>
  <Application>Microsoft Office PowerPoint</Application>
  <PresentationFormat>Panoramiczny</PresentationFormat>
  <Paragraphs>375</Paragraphs>
  <Slides>32</Slides>
  <Notes>0</Notes>
  <HiddenSlides>0</HiddenSlides>
  <MMClips>1</MMClips>
  <ScaleCrop>false</ScaleCrop>
  <HeadingPairs>
    <vt:vector size="8" baseType="variant">
      <vt:variant>
        <vt:lpstr>Używane czcionki</vt:lpstr>
      </vt:variant>
      <vt:variant>
        <vt:i4>6</vt:i4>
      </vt:variant>
      <vt:variant>
        <vt:lpstr>Motyw</vt:lpstr>
      </vt:variant>
      <vt:variant>
        <vt:i4>1</vt:i4>
      </vt:variant>
      <vt:variant>
        <vt:lpstr>Osadzone serwery OLE</vt:lpstr>
      </vt:variant>
      <vt:variant>
        <vt:i4>2</vt:i4>
      </vt:variant>
      <vt:variant>
        <vt:lpstr>Tytuły slajdów</vt:lpstr>
      </vt:variant>
      <vt:variant>
        <vt:i4>32</vt:i4>
      </vt:variant>
    </vt:vector>
  </HeadingPairs>
  <TitlesOfParts>
    <vt:vector size="41" baseType="lpstr">
      <vt:lpstr>Arial</vt:lpstr>
      <vt:lpstr>Calibri</vt:lpstr>
      <vt:lpstr>Calibri Light</vt:lpstr>
      <vt:lpstr>Symbol</vt:lpstr>
      <vt:lpstr>Times New Roman</vt:lpstr>
      <vt:lpstr>Wingdings</vt:lpstr>
      <vt:lpstr>Motyw pakietu Office</vt:lpstr>
      <vt:lpstr>Picture</vt:lpstr>
      <vt:lpstr>Równanie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Kazek</dc:creator>
  <cp:lastModifiedBy>Kazek</cp:lastModifiedBy>
  <cp:revision>18</cp:revision>
  <dcterms:created xsi:type="dcterms:W3CDTF">2014-10-09T18:41:18Z</dcterms:created>
  <dcterms:modified xsi:type="dcterms:W3CDTF">2020-04-01T11:10:30Z</dcterms:modified>
</cp:coreProperties>
</file>