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541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7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032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15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410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237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290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479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678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267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4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D67DD-E829-4FB0-A1EA-C1EEF80014A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DA401-186E-44D2-BC70-AB138764EB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8020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233364" y="149855"/>
            <a:ext cx="11639550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pl-PL" b="1" kern="0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2.1. Manewr awaryjny</a:t>
            </a:r>
          </a:p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pl-PL" b="1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2.1.1. Uwagi ogólne</a:t>
            </a:r>
            <a:endParaRPr lang="pl-PL" sz="1200" b="1" dirty="0" smtClean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274320" algn="just">
              <a:spcAft>
                <a:spcPts val="100"/>
              </a:spcAf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Manewr awaryjny – CAŁA NAPRZÓD na CAŁA WSTECZ (CN-CW) wykonywany jest wyłącznie w warunkach zagrożenia bezpieczeństwa żeglugowego (zapobieżenia kolizji z innym statkiem lub przeszkodą stałą, wejściem na mieliznę itp.). Manewr taki wykonuje się w celu zatrzymania statku poruszającego się z dużą (eksploatacyjną) prędkością, względnie nadania mu „biegu wstecznego” w możliwie najkrótszym czasie i na odpowiednio krótkiej drodze hamowania. Odbywa się to przez nadanie śrubie okrętowej o stałym skoku przeciwnej rotacji lub przesterowanie płatów śruby nastawnej tak, aby generowała przeciwny napór. </a:t>
            </a:r>
          </a:p>
          <a:p>
            <a:pPr indent="274320" algn="just">
              <a:spcAft>
                <a:spcPts val="100"/>
              </a:spcAf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274320" algn="just">
              <a:spcAft>
                <a:spcPts val="100"/>
              </a:spcAf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Manewr awaryjny realizowany jest w różny sposób, w zależności od niżej podanych rozwiązań konstrukcyjnych układu napędowego:</a:t>
            </a:r>
          </a:p>
          <a:p>
            <a:pPr marL="342900" lvl="0" indent="-342900" algn="just">
              <a:spcAft>
                <a:spcPts val="100"/>
              </a:spcAft>
              <a:buSzPts val="1000"/>
              <a:buFont typeface="Symbol" panose="05050102010706020507" pitchFamily="18" charset="2"/>
              <a:buChar char=""/>
              <a:tabLst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silnik nawrotny: śruba okrętowa o stałym skoku,</a:t>
            </a:r>
          </a:p>
          <a:p>
            <a:pPr marL="342900" lvl="0" indent="-342900" algn="just">
              <a:spcAft>
                <a:spcPts val="100"/>
              </a:spcAft>
              <a:buSzPts val="1000"/>
              <a:buFont typeface="Symbol" panose="05050102010706020507" pitchFamily="18" charset="2"/>
              <a:buChar char=""/>
              <a:tabLst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silnik nienawrotny: śruba okrętowa o zmiennym skoku,</a:t>
            </a:r>
          </a:p>
          <a:p>
            <a:pPr marL="342900" lvl="0" indent="-342900" algn="just">
              <a:spcAft>
                <a:spcPts val="100"/>
              </a:spcAft>
              <a:buSzPts val="1000"/>
              <a:buFont typeface="Symbol" panose="05050102010706020507" pitchFamily="18" charset="2"/>
              <a:buChar char=""/>
              <a:tabLst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silnik nawrotny: sprzęgło-śruba okrętowa o stałym skoku,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silnik nienawrotny: sprzęgło-przekładnia </a:t>
            </a:r>
            <a:r>
              <a:rPr lang="pl-PL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nawrotna-śruba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okrętowa o stałym skoku,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silnik nawrotny: sprzęgło-przekładnia </a:t>
            </a:r>
            <a:r>
              <a:rPr lang="pl-PL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elektryczna-śruba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okrętowa o stałym skoku.</a:t>
            </a:r>
          </a:p>
          <a:p>
            <a:pPr indent="274320" algn="just">
              <a:spcAft>
                <a:spcPts val="0"/>
              </a:spcAft>
            </a:pPr>
            <a:r>
              <a:rPr lang="pl-PL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spcAft>
                <a:spcPts val="0"/>
              </a:spcAft>
            </a:pPr>
            <a:r>
              <a:rPr lang="pl-PL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Dla wszystkich wariantów układów napędowych, podczas wykonywania manewru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awaryjnego, istnieje potencjalne zagrożenie awaryjnego uszkodzenia zespołów układu napędowego, w szczególności: przeciążenie cieplne lub/i mechaniczne silnika, uszkodzenie (spalenie) sprzęgła, mechaniczne uszkodzenie przekładni itp.</a:t>
            </a:r>
          </a:p>
          <a:p>
            <a:pPr indent="274320" algn="just">
              <a:spcAft>
                <a:spcPts val="0"/>
              </a:spcAf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15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8613" y="1166843"/>
            <a:ext cx="1127283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b="1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2.2.5. Obciążenie i eksploatacja silnika okrętowego na wodach zalodzonych</a:t>
            </a:r>
            <a:endParaRPr lang="pl-PL" sz="1200" b="1" dirty="0" smtClean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70510" algn="l"/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zależności od stanu zalodzenia akwenu, statek pokonać może pola lodowe samodzielnie lub w konwoju za lodołamaczem.</a:t>
            </a:r>
          </a:p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Pływanie statku podczas pokonywania przeszkód lodowych wiąże się zawsze ze zwiększeniem obciążeń: kadłuba statku, śruby napędowej, wału śrubowego i silnika napędowego. </a:t>
            </a:r>
          </a:p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takich warunkach może bardzo łatwo dojść do przekroczenia obcią­</a:t>
            </a:r>
            <a:r>
              <a:rPr lang="pl-PL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żeń dopuszczalnych silnika, do jego przeciążenia mechanicznego i cieplnego. W efekcie 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może dojść do: pękania pierścieni tłokowych, tulei cylindrowych, tłoków oraz pogor­szenia się warunków smarowania gładzi tulei cylindrowej i łożysk wału korbowego.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656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048000" y="987306"/>
            <a:ext cx="6096000" cy="48833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b="1" kern="1400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pl-PL" b="1" i="1" kern="1400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.4. Praca silnika okrętowego z wyłączonym cylindrem</a:t>
            </a:r>
            <a:r>
              <a:rPr lang="pl-PL" b="1" i="1" kern="1400" baseline="-25000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  </a:t>
            </a:r>
            <a:r>
              <a:rPr lang="pl-PL" b="1" i="1" kern="1400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/</a:t>
            </a:r>
            <a:r>
              <a:rPr lang="pl-PL" b="1" i="1" kern="1400" baseline="-25000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pl-PL" b="1" i="1" kern="1400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cylindrami</a:t>
            </a:r>
            <a:endParaRPr lang="pl-PL" b="1" kern="1400" dirty="0" smtClean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sz="16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300"/>
              </a:spcAft>
              <a:tabLst>
                <a:tab pos="269875" algn="l"/>
              </a:tabLst>
            </a:pPr>
            <a:r>
              <a:rPr lang="pl-PL" b="1" i="1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2.4.1. Przyczyny </a:t>
            </a:r>
            <a:r>
              <a:rPr lang="pl-PL" b="1" i="1" dirty="0" err="1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wyłączeń</a:t>
            </a:r>
            <a:r>
              <a:rPr lang="pl-PL" b="1" i="1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 części cylindrów z pracy</a:t>
            </a:r>
            <a:endParaRPr lang="pl-PL" sz="1200" b="1" dirty="0" smtClean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315"/>
              </a:lnSpc>
              <a:spcBef>
                <a:spcPts val="600"/>
              </a:spcBef>
              <a:spcAft>
                <a:spcPts val="150"/>
              </a:spcAft>
              <a:tabLst>
                <a:tab pos="270510" algn="l"/>
                <a:tab pos="269875" algn="l"/>
              </a:tabLst>
            </a:pPr>
            <a:r>
              <a:rPr lang="pl-PL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praktyce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eksploatacyjnej przypadek pracy silnika okrętowego z nieczynnym, zazwyczaj jednym, cylindrem spotykany jest stosunkowo często.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315"/>
              </a:lnSpc>
              <a:spcBef>
                <a:spcPts val="600"/>
              </a:spcBef>
              <a:spcAft>
                <a:spcPts val="150"/>
              </a:spcAft>
              <a:tabLst>
                <a:tab pos="270510" algn="l"/>
                <a:tab pos="269875" algn="l"/>
              </a:tabLst>
            </a:pPr>
            <a:r>
              <a:rPr lang="pl-PL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315"/>
              </a:lnSpc>
              <a:spcBef>
                <a:spcPts val="600"/>
              </a:spcBef>
              <a:spcAft>
                <a:spcPts val="150"/>
              </a:spcAft>
              <a:tabLst>
                <a:tab pos="270510" algn="l"/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Decydując się na ruch silnika z wyłączonym cylindrem, należy przygotować silnik do pracy w nowym stanie, według szczegółowych wskazówek podanych w ITR, przestrzegając podanych zaleceń w zakresie warunków i parametrów eksploatacyj­nych silnika.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315"/>
              </a:lnSpc>
              <a:spcBef>
                <a:spcPts val="600"/>
              </a:spcBef>
              <a:spcAft>
                <a:spcPts val="150"/>
              </a:spcAft>
              <a:tabLst>
                <a:tab pos="270510" algn="l"/>
                <a:tab pos="269875" algn="l"/>
              </a:tabLst>
            </a:pPr>
            <a:r>
              <a:rPr lang="pl-PL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315"/>
              </a:lnSpc>
              <a:spcBef>
                <a:spcPts val="600"/>
              </a:spcBef>
              <a:spcAft>
                <a:spcPts val="150"/>
              </a:spcAft>
              <a:tabLst>
                <a:tab pos="270510" algn="l"/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Silnik jest skonstruowany i wyrównoważony do pracy z wszystkimi cylindrami i tylko w tym stanie proces roboczy, obciążenia mechaniczne i cieplne silnika są optymalne. Minimalizacja negatywnych skutków wyłączenia cylindra jest możliwa tylko przez czasowe ograniczenie pracy silnika w tym stanie do kilku dni, co wyraźnie zalecają wszyscy producenci silników okrętowych.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90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71501" y="545815"/>
            <a:ext cx="11258549" cy="560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b="1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11.4.2. Warianty </a:t>
            </a:r>
            <a:r>
              <a:rPr lang="pl-PL" b="1" dirty="0" err="1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wyłączeń</a:t>
            </a:r>
            <a:r>
              <a:rPr lang="pl-PL" b="1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 cylindra z działania</a:t>
            </a:r>
            <a:endParaRPr lang="pl-PL" sz="1200" b="1" dirty="0" smtClean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270510" algn="l"/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315"/>
              </a:lnSpc>
              <a:spcBef>
                <a:spcPts val="600"/>
              </a:spcBef>
              <a:spcAft>
                <a:spcPts val="150"/>
              </a:spcAft>
              <a:tabLst>
                <a:tab pos="270510" algn="l"/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Sposób i zakres wyłączenia cylindra zależy od rodzaju i lokalizacji uszkodzenia powodującego niezdatność silnika do dalszej pracy. Ogólnie rzecz biorąc, wyłączenie cylindra z pracy polega na: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lnSpc>
                <a:spcPts val="1315"/>
              </a:lnSpc>
              <a:spcBef>
                <a:spcPts val="600"/>
              </a:spcBef>
              <a:spcAft>
                <a:spcPts val="150"/>
              </a:spcAft>
              <a:tabLst>
                <a:tab pos="270510" algn="l"/>
                <a:tab pos="180340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	wyłączeniu pompy wtryskowej, co spowoduje przerwanie i zanik procesu roboczego, oraz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lnSpc>
                <a:spcPts val="1315"/>
              </a:lnSpc>
              <a:spcBef>
                <a:spcPts val="600"/>
              </a:spcBef>
              <a:spcAft>
                <a:spcPts val="0"/>
              </a:spcAft>
              <a:tabLst>
                <a:tab pos="270510" algn="l"/>
                <a:tab pos="180340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	wyłączeniu pompy wtryskowej i wymontowaniu części lub wszystkich elementów zespołu tłokowo-korbowego danego cylindra.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50"/>
              </a:spcAft>
              <a:tabLst>
                <a:tab pos="270510" algn="l"/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pierwszym przypadku możliwe są trzy warianty: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"/>
              <a:tabLst>
                <a:tab pos="270510" algn="l"/>
                <a:tab pos="180340" algn="l"/>
                <a:tab pos="228600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wyłączenie tylko pompy wtryskowej, w działaniu pozostawiając wszystkie inne zespoły i elementy silnika,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"/>
              <a:tabLst>
                <a:tab pos="270510" algn="l"/>
                <a:tab pos="180340" algn="l"/>
                <a:tab pos="228600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wyłączenie pompy wtryskowej i zaworu wylotowego w fazie otwarcia,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"/>
              <a:tabLst>
                <a:tab pos="270510" algn="l"/>
                <a:tab pos="180340" algn="l"/>
                <a:tab pos="228600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wyłączenie pompy wtryskowej wraz z zaworem wylotowym w sposób umożli­wiający pozostawanie zaworu w stanie zamknięcia.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50"/>
              </a:spcAft>
              <a:tabLst>
                <a:tab pos="270510" algn="l"/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Pierwszy z wymienionych wariantów stosuje się przy stwierdzeniu: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270510" algn="l"/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wyraźnego, znacznego przedmuchu spalin przez pierścienie tłokowe lub zawór wylotowy, 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270510" algn="l"/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niesprawności w układzie wtryskowym,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270510" algn="l"/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uszkodzenia łożysk w stopniu umożliwiającym ich dalsze działanie z mniejszym obciążeniem, </a:t>
            </a:r>
            <a:endParaRPr lang="pl-PL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270510" algn="l"/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pożaru w przestrzeni </a:t>
            </a:r>
            <a:r>
              <a:rPr lang="pl-PL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podtłokowej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112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048000" y="1688780"/>
            <a:ext cx="6096000" cy="34804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b="1" kern="1400" dirty="0" smtClean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2.5. Praca silnika z niesprawnym układem ładującym</a:t>
            </a:r>
          </a:p>
          <a:p>
            <a:pPr>
              <a:spcAft>
                <a:spcPts val="0"/>
              </a:spcAft>
              <a:tabLst>
                <a:tab pos="26987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100"/>
              </a:spcAft>
              <a:tabLst>
                <a:tab pos="270510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najczęściej występujących niesprawności i uszkodzeń w układzie ładującym, oddziaływujących negatywnie na proces roboczy, należą:</a:t>
            </a:r>
          </a:p>
          <a:p>
            <a:pPr marL="342900" lvl="0" indent="-342900" algn="just">
              <a:spcAft>
                <a:spcPts val="100"/>
              </a:spcAft>
              <a:buSzPts val="1000"/>
              <a:buFont typeface="Symbol" panose="05050102010706020507" pitchFamily="18" charset="2"/>
              <a:buChar char=""/>
              <a:tabLst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zanieczyszczenia elementów układu wymiany ładunku,</a:t>
            </a:r>
          </a:p>
          <a:p>
            <a:pPr marL="342900" lvl="0" indent="-342900" algn="just">
              <a:spcAft>
                <a:spcPts val="100"/>
              </a:spcAft>
              <a:buSzPts val="1000"/>
              <a:buFont typeface="Symbol" panose="05050102010706020507" pitchFamily="18" charset="2"/>
              <a:buChar char=""/>
              <a:tabLst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pompowanie turbosprężarki (TS),</a:t>
            </a:r>
          </a:p>
          <a:p>
            <a:pPr marL="342900" lvl="0" indent="-342900" algn="just">
              <a:spcAft>
                <a:spcPts val="100"/>
              </a:spcAft>
              <a:buSzPts val="1000"/>
              <a:buFont typeface="Symbol" panose="05050102010706020507" pitchFamily="18" charset="2"/>
              <a:buChar char=""/>
              <a:tabLst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nieszczelność chłodzonej przestrzeni TS,</a:t>
            </a:r>
          </a:p>
          <a:p>
            <a:pPr marL="342900" lvl="0" indent="-342900" algn="just">
              <a:spcAft>
                <a:spcPts val="100"/>
              </a:spcAft>
              <a:buSzPts val="1000"/>
              <a:buFont typeface="Symbol" panose="05050102010706020507" pitchFamily="18" charset="2"/>
              <a:buChar char=""/>
              <a:tabLst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uszkodzenie TS w stopniu powodującym konieczność jej wyłączenia z ruchu,</a:t>
            </a:r>
          </a:p>
          <a:p>
            <a:pPr marL="342900" lvl="0" indent="-342900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144145" algn="l"/>
              </a:tabLs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nieszczelność przestrzeni wodnej chłodnicy powietrza ładującego, co zmusza do wyłączenia jej z ruchu.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72167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Panoramiczny</PresentationFormat>
  <Paragraphs>53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Kazek</dc:creator>
  <cp:lastModifiedBy>Kazek</cp:lastModifiedBy>
  <cp:revision>1</cp:revision>
  <dcterms:created xsi:type="dcterms:W3CDTF">2020-03-19T10:35:54Z</dcterms:created>
  <dcterms:modified xsi:type="dcterms:W3CDTF">2020-03-19T10:36:42Z</dcterms:modified>
</cp:coreProperties>
</file>