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 id="281" r:id="rId2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C61BC587-F8E6-45A5-A3A0-C1CF1659A78F}" type="datetimeFigureOut">
              <a:rPr lang="pl-PL" smtClean="0"/>
              <a:t>2020-03-19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2920850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61BC587-F8E6-45A5-A3A0-C1CF1659A78F}" type="datetimeFigureOut">
              <a:rPr lang="pl-PL" smtClean="0"/>
              <a:t>2020-03-19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27143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61BC587-F8E6-45A5-A3A0-C1CF1659A78F}" type="datetimeFigureOut">
              <a:rPr lang="pl-PL" smtClean="0"/>
              <a:t>2020-03-19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1494529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61BC587-F8E6-45A5-A3A0-C1CF1659A78F}" type="datetimeFigureOut">
              <a:rPr lang="pl-PL" smtClean="0"/>
              <a:t>2020-03-19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4054648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C61BC587-F8E6-45A5-A3A0-C1CF1659A78F}" type="datetimeFigureOut">
              <a:rPr lang="pl-PL" smtClean="0"/>
              <a:t>2020-03-19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3307649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C61BC587-F8E6-45A5-A3A0-C1CF1659A78F}" type="datetimeFigureOut">
              <a:rPr lang="pl-PL" smtClean="0"/>
              <a:t>2020-03-19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1993312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C61BC587-F8E6-45A5-A3A0-C1CF1659A78F}" type="datetimeFigureOut">
              <a:rPr lang="pl-PL" smtClean="0"/>
              <a:t>2020-03-19</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227056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C61BC587-F8E6-45A5-A3A0-C1CF1659A78F}" type="datetimeFigureOut">
              <a:rPr lang="pl-PL" smtClean="0"/>
              <a:t>2020-03-19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102015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C61BC587-F8E6-45A5-A3A0-C1CF1659A78F}" type="datetimeFigureOut">
              <a:rPr lang="pl-PL" smtClean="0"/>
              <a:t>2020-03-19</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4054363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61BC587-F8E6-45A5-A3A0-C1CF1659A78F}" type="datetimeFigureOut">
              <a:rPr lang="pl-PL" smtClean="0"/>
              <a:t>2020-03-19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90787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61BC587-F8E6-45A5-A3A0-C1CF1659A78F}" type="datetimeFigureOut">
              <a:rPr lang="pl-PL" smtClean="0"/>
              <a:t>2020-03-19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6163278B-D789-4B4F-AD11-DEC0852CEAFF}" type="slidenum">
              <a:rPr lang="pl-PL" smtClean="0"/>
              <a:t>‹#›</a:t>
            </a:fld>
            <a:endParaRPr lang="pl-PL"/>
          </a:p>
        </p:txBody>
      </p:sp>
    </p:spTree>
    <p:extLst>
      <p:ext uri="{BB962C8B-B14F-4D97-AF65-F5344CB8AC3E}">
        <p14:creationId xmlns:p14="http://schemas.microsoft.com/office/powerpoint/2010/main" val="957722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BC587-F8E6-45A5-A3A0-C1CF1659A78F}" type="datetimeFigureOut">
              <a:rPr lang="pl-PL" smtClean="0"/>
              <a:t>2020-03-19</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63278B-D789-4B4F-AD11-DEC0852CEAFF}" type="slidenum">
              <a:rPr lang="pl-PL" smtClean="0"/>
              <a:t>‹#›</a:t>
            </a:fld>
            <a:endParaRPr lang="pl-PL"/>
          </a:p>
        </p:txBody>
      </p:sp>
    </p:spTree>
    <p:extLst>
      <p:ext uri="{BB962C8B-B14F-4D97-AF65-F5344CB8AC3E}">
        <p14:creationId xmlns:p14="http://schemas.microsoft.com/office/powerpoint/2010/main" val="180210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ole tekstowe 6"/>
          <p:cNvSpPr txBox="1"/>
          <p:nvPr/>
        </p:nvSpPr>
        <p:spPr>
          <a:xfrm>
            <a:off x="300037" y="200025"/>
            <a:ext cx="10944225" cy="461665"/>
          </a:xfrm>
          <a:prstGeom prst="rect">
            <a:avLst/>
          </a:prstGeom>
          <a:noFill/>
        </p:spPr>
        <p:txBody>
          <a:bodyPr wrap="square" rtlCol="0">
            <a:spAutoFit/>
          </a:bodyPr>
          <a:lstStyle/>
          <a:p>
            <a:r>
              <a:rPr lang="pl-PL" sz="2400" b="1" dirty="0"/>
              <a:t>2. </a:t>
            </a:r>
            <a:r>
              <a:rPr lang="pl-PL" sz="2400" b="1" dirty="0" smtClean="0"/>
              <a:t>CZYNNOŚCI OBSŁUGOWE SILNIKÓW  OKRĘTOWYCH – przygotowanie do ruchu</a:t>
            </a:r>
            <a:endParaRPr lang="pl-PL" sz="2400" b="1" dirty="0"/>
          </a:p>
        </p:txBody>
      </p:sp>
      <p:sp>
        <p:nvSpPr>
          <p:cNvPr id="8" name="pole tekstowe 7"/>
          <p:cNvSpPr txBox="1"/>
          <p:nvPr/>
        </p:nvSpPr>
        <p:spPr>
          <a:xfrm>
            <a:off x="300037" y="976016"/>
            <a:ext cx="11572876" cy="5632311"/>
          </a:xfrm>
          <a:prstGeom prst="rect">
            <a:avLst/>
          </a:prstGeom>
          <a:noFill/>
        </p:spPr>
        <p:txBody>
          <a:bodyPr wrap="square" rtlCol="0">
            <a:spAutoFit/>
          </a:bodyPr>
          <a:lstStyle/>
          <a:p>
            <a:r>
              <a:rPr lang="pl-PL" sz="2400" b="1" dirty="0"/>
              <a:t>2.1. </a:t>
            </a:r>
            <a:r>
              <a:rPr lang="pl-PL" sz="2400" b="1" dirty="0" smtClean="0"/>
              <a:t>Wprowadzenie</a:t>
            </a:r>
            <a:endParaRPr lang="pl-PL" sz="2400" dirty="0"/>
          </a:p>
          <a:p>
            <a:pPr algn="just"/>
            <a:r>
              <a:rPr lang="pl-PL" sz="2400" dirty="0"/>
              <a:t> 	Rozruch silnika okrętowego polega na wykonaniu szeregu czynności polegających na:</a:t>
            </a:r>
          </a:p>
          <a:p>
            <a:pPr lvl="0" algn="just"/>
            <a:r>
              <a:rPr lang="pl-PL" sz="2400" dirty="0"/>
              <a:t>przygotowaniu do ruchu silnika i bezpośrednio z nim współpracujących instalacji </a:t>
            </a:r>
            <a:r>
              <a:rPr lang="pl-PL" sz="2400" dirty="0" err="1" smtClean="0"/>
              <a:t>siłownianych</a:t>
            </a:r>
            <a:r>
              <a:rPr lang="pl-PL" sz="2400" dirty="0" smtClean="0"/>
              <a:t>,  rozpędzeniu </a:t>
            </a:r>
            <a:r>
              <a:rPr lang="pl-PL" sz="2400" dirty="0"/>
              <a:t>wału korbowego do prędkości obrotowej, warunkującej inicjację procesu roboczego o mocy wystarczającej do pokonania oporów ruchu silnika i połączonych z nim na stałe odbiorników mocy; prędkość ta nazywana jest rozruchową prędkością obrotową</a:t>
            </a:r>
            <a:r>
              <a:rPr lang="pl-PL" sz="2400" dirty="0" smtClean="0"/>
              <a:t>.</a:t>
            </a:r>
          </a:p>
          <a:p>
            <a:pPr lvl="0" algn="just"/>
            <a:endParaRPr lang="pl-PL" sz="2400" dirty="0"/>
          </a:p>
          <a:p>
            <a:pPr algn="just"/>
            <a:r>
              <a:rPr lang="pl-PL" sz="2400" dirty="0"/>
              <a:t>	Zakres i rodzaj czynności przygotowawczych do rozruchu zależą od stanu eksploatacyjnego silnika i siłowni, a w szczególności od tego, czy silnik jest</a:t>
            </a:r>
            <a:r>
              <a:rPr lang="pl-PL" sz="2400" dirty="0" smtClean="0"/>
              <a:t>:</a:t>
            </a:r>
            <a:endParaRPr lang="pl-PL" sz="2400" dirty="0"/>
          </a:p>
          <a:p>
            <a:pPr marL="342900" lvl="0" indent="-342900">
              <a:buFont typeface="Wingdings" panose="05000000000000000000" pitchFamily="2" charset="2"/>
              <a:buChar char="Ø"/>
            </a:pPr>
            <a:r>
              <a:rPr lang="pl-PL" sz="2400" dirty="0"/>
              <a:t>nowy, uruchamiany po raz pierwszy,</a:t>
            </a:r>
          </a:p>
          <a:p>
            <a:pPr marL="342900" lvl="0" indent="-342900">
              <a:buFont typeface="Wingdings" panose="05000000000000000000" pitchFamily="2" charset="2"/>
              <a:buChar char="Ø"/>
            </a:pPr>
            <a:r>
              <a:rPr lang="pl-PL" sz="2400" dirty="0"/>
              <a:t>uruchamiany rutynowo, podczas normalnej eksploatacji,</a:t>
            </a:r>
          </a:p>
          <a:p>
            <a:pPr marL="342900" lvl="0" indent="-342900">
              <a:buFont typeface="Wingdings" panose="05000000000000000000" pitchFamily="2" charset="2"/>
              <a:buChar char="Ø"/>
            </a:pPr>
            <a:r>
              <a:rPr lang="pl-PL" sz="2400" dirty="0"/>
              <a:t>uruchamiany po długim postoju, po dokonanym przeglądzie lub remoncie,</a:t>
            </a:r>
          </a:p>
          <a:p>
            <a:pPr marL="342900" lvl="0" indent="-342900">
              <a:buFont typeface="Wingdings" panose="05000000000000000000" pitchFamily="2" charset="2"/>
              <a:buChar char="Ø"/>
            </a:pPr>
            <a:r>
              <a:rPr lang="pl-PL" sz="2400" dirty="0"/>
              <a:t>uruchamiany awaryjnie w sytuacji przymusowej</a:t>
            </a:r>
            <a:r>
              <a:rPr lang="pl-PL" sz="2400" dirty="0" smtClean="0"/>
              <a:t>.</a:t>
            </a:r>
            <a:endParaRPr lang="pl-PL" sz="2400" dirty="0"/>
          </a:p>
          <a:p>
            <a:r>
              <a:rPr lang="pl-PL" sz="2400" dirty="0"/>
              <a:t>	</a:t>
            </a:r>
          </a:p>
        </p:txBody>
      </p:sp>
    </p:spTree>
    <p:extLst>
      <p:ext uri="{BB962C8B-B14F-4D97-AF65-F5344CB8AC3E}">
        <p14:creationId xmlns:p14="http://schemas.microsoft.com/office/powerpoint/2010/main" val="2916663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77371" y="261258"/>
            <a:ext cx="11480800" cy="6401753"/>
          </a:xfrm>
          <a:prstGeom prst="rect">
            <a:avLst/>
          </a:prstGeom>
          <a:noFill/>
        </p:spPr>
        <p:txBody>
          <a:bodyPr wrap="square" rtlCol="0">
            <a:spAutoFit/>
          </a:bodyPr>
          <a:lstStyle/>
          <a:p>
            <a:pPr marL="342900" lvl="0" indent="-342900" algn="just">
              <a:buFont typeface="Wingdings" panose="05000000000000000000" pitchFamily="2" charset="2"/>
              <a:buChar char="Ø"/>
            </a:pPr>
            <a:r>
              <a:rPr lang="pl-PL" sz="2800" dirty="0"/>
              <a:t>przeprowadzić kontrolę skuteczności wstępnego przesmarowania tulei cylindro­wych, jeżeli instrukcja techniczna nie stanowi inaczej; wstępne przesmarowanie należy uznać za wystarczające, gdy z dolnych krawędzi tulei, w kilku miejscach na obwodzie ścieka olej, a powierzchnie tulei i płaszcza tłoka pokryte są widoczną warstewką oleju</a:t>
            </a:r>
            <a:r>
              <a:rPr lang="pl-PL" sz="2800" dirty="0" smtClean="0"/>
              <a:t>.</a:t>
            </a:r>
          </a:p>
          <a:p>
            <a:endParaRPr lang="pl-PL" sz="2800" dirty="0"/>
          </a:p>
          <a:p>
            <a:pPr algn="just"/>
            <a:r>
              <a:rPr lang="pl-PL" sz="2800" dirty="0"/>
              <a:t>Oprócz wyżej wymienionych par trybologicznych (łożyska, tuleja-tłok) smaro­wanych w sposób ciągły istnieje, zwłaszcza w silnikach starszej generacji, cały szereg „punktów smarnych” wymagających okresowego smarowania smarem płynnym lub stałym. Miejsca takie należy przed rozruchem silnika przesmarować ręcznie, uzupełniając olej lub smar stały w smarowniczkach. Takiego przesmarowania wyma­gają łożyska i złącza cięgien sterujących, główny zawór rozruchowy i zawory rozruchowe, niekiedy trzony zaworów rozrządu ładunku i inne zespoły wymienione w ITR.</a:t>
            </a:r>
          </a:p>
          <a:p>
            <a:endParaRPr lang="pl-PL" dirty="0"/>
          </a:p>
        </p:txBody>
      </p:sp>
    </p:spTree>
    <p:extLst>
      <p:ext uri="{BB962C8B-B14F-4D97-AF65-F5344CB8AC3E}">
        <p14:creationId xmlns:p14="http://schemas.microsoft.com/office/powerpoint/2010/main" val="150452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33829" y="130629"/>
            <a:ext cx="11611428" cy="7109639"/>
          </a:xfrm>
          <a:prstGeom prst="rect">
            <a:avLst/>
          </a:prstGeom>
          <a:noFill/>
        </p:spPr>
        <p:txBody>
          <a:bodyPr wrap="square" rtlCol="0">
            <a:spAutoFit/>
          </a:bodyPr>
          <a:lstStyle/>
          <a:p>
            <a:pPr algn="just"/>
            <a:r>
              <a:rPr lang="pl-PL" sz="2800" b="1" dirty="0"/>
              <a:t>2.2.1.2. Przygotowanie i uruchomienie instalacji chłodzenia</a:t>
            </a:r>
          </a:p>
          <a:p>
            <a:pPr algn="just"/>
            <a:r>
              <a:rPr lang="pl-PL" sz="2800" dirty="0"/>
              <a:t> </a:t>
            </a:r>
          </a:p>
          <a:p>
            <a:pPr algn="just"/>
            <a:r>
              <a:rPr lang="pl-PL" sz="2800" dirty="0"/>
              <a:t>	Podstawowym wymogiem poprawnej, bezawaryjnej pracy silnika okrętowego jest jego prawidłowe podgrzanie przed rozruchem. </a:t>
            </a:r>
          </a:p>
          <a:p>
            <a:pPr algn="just"/>
            <a:r>
              <a:rPr lang="pl-PL" sz="2800" dirty="0"/>
              <a:t>	Podczas krótkiego, 4÷5-dniowego postoju statku w porcie zaleca się ciągłe podgrzewanie silnika. Temperatura wody grzewczej na odlocie z silnika powinna wynosić nie mniej niż 50÷70ºC. Do tego celu wykorzystuje się ciepło odlotowe wody z pracujących aktualnie zespołów prądotwórczych (siłownie starszej konstrukcji) lub instalacji grzewczej przeznaczonej wyłącznie do tego celu.</a:t>
            </a:r>
          </a:p>
          <a:p>
            <a:pPr algn="just"/>
            <a:r>
              <a:rPr lang="pl-PL" sz="2800" dirty="0"/>
              <a:t> </a:t>
            </a:r>
          </a:p>
          <a:p>
            <a:pPr algn="just"/>
            <a:r>
              <a:rPr lang="pl-PL" sz="2800" dirty="0"/>
              <a:t>	Podgrzanie silnika przed rozruchem zapobiega niskotemperaturowej (siarkowej) korozji tulei cylindrowych podczas okresu rozruchu oraz zmniejsza naprężenia ter­miczne w elementach komory spalania w czasie manewrów, jak również w fazie zwiększania obciążenia silnika do obciążeń eksploatacyjnych.</a:t>
            </a:r>
          </a:p>
          <a:p>
            <a:r>
              <a:rPr lang="pl-PL" dirty="0"/>
              <a:t> </a:t>
            </a:r>
          </a:p>
          <a:p>
            <a:endParaRPr lang="pl-PL" dirty="0"/>
          </a:p>
        </p:txBody>
      </p:sp>
    </p:spTree>
    <p:extLst>
      <p:ext uri="{BB962C8B-B14F-4D97-AF65-F5344CB8AC3E}">
        <p14:creationId xmlns:p14="http://schemas.microsoft.com/office/powerpoint/2010/main" val="1551095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46742" y="101600"/>
            <a:ext cx="11713029" cy="6986528"/>
          </a:xfrm>
          <a:prstGeom prst="rect">
            <a:avLst/>
          </a:prstGeom>
          <a:noFill/>
        </p:spPr>
        <p:txBody>
          <a:bodyPr wrap="square" rtlCol="0">
            <a:spAutoFit/>
          </a:bodyPr>
          <a:lstStyle/>
          <a:p>
            <a:pPr algn="just"/>
            <a:r>
              <a:rPr lang="pl-PL" sz="2800" dirty="0"/>
              <a:t>Po podgrzaniu silnika należy przygotować instalację chłodzenia do rozruchu silnika głównego w następujący sposób</a:t>
            </a:r>
            <a:r>
              <a:rPr lang="pl-PL" sz="2800" dirty="0" smtClean="0"/>
              <a:t>:</a:t>
            </a:r>
            <a:endParaRPr lang="pl-PL" sz="2800" dirty="0"/>
          </a:p>
          <a:p>
            <a:pPr marL="285750" lvl="0" indent="-285750" algn="just">
              <a:buFont typeface="Wingdings" panose="05000000000000000000" pitchFamily="2" charset="2"/>
              <a:buChar char="Ø"/>
            </a:pPr>
            <a:r>
              <a:rPr lang="pl-PL" sz="2800" dirty="0"/>
              <a:t>sprawdzić stan (poziom) wody w zbiorniku wyrównawczym; jeżeli jest on nieza­dowalający należy uzupełnić wodę do wymaganego poziomu,</a:t>
            </a:r>
          </a:p>
          <a:p>
            <a:pPr marL="285750" lvl="0" indent="-285750" algn="just">
              <a:buFont typeface="Wingdings" panose="05000000000000000000" pitchFamily="2" charset="2"/>
              <a:buChar char="Ø"/>
            </a:pPr>
            <a:r>
              <a:rPr lang="pl-PL" sz="2800" dirty="0"/>
              <a:t>uruchomić pompę wody chłodzącej, dokonać kontroli i regulacji ciśnienia oraz szczelności całej instalacji; stwierdzone nieszczelności należy niezwłocznie usunąć, aby zapobiec utracie „urobionej” wody; do czasu urucho­mienia silnika wodę skierować na by-pass chłodnicy,</a:t>
            </a:r>
          </a:p>
          <a:p>
            <a:pPr marL="285750" lvl="0" indent="-285750" algn="just">
              <a:buFont typeface="Wingdings" panose="05000000000000000000" pitchFamily="2" charset="2"/>
              <a:buChar char="Ø"/>
            </a:pPr>
            <a:r>
              <a:rPr lang="pl-PL" sz="2800" dirty="0"/>
              <a:t>sprawdzić drożność wszystkich przewodów odpowietrzających, odpowietrzyć przestrzenie wody chłodzącej tulei cylindrowych, tłoków, turbosprężarek, chłod­nic powietrza itp.; w niewłaściwie odpowietrzonych przestrzeniach wodnych powstają lokalne ogniska korozji i kawitacji, następuje miejscowe przegrzanie chłodzonych powierzchni wskutek bezpośredniej izolacji warstewką powietrza, a po przekroczeniu temperatury parowania wody, dodatkowo wskutek powstałych obszarów pary,</a:t>
            </a:r>
          </a:p>
          <a:p>
            <a:pPr algn="just"/>
            <a:endParaRPr lang="pl-PL" sz="2800" dirty="0"/>
          </a:p>
        </p:txBody>
      </p:sp>
    </p:spTree>
    <p:extLst>
      <p:ext uri="{BB962C8B-B14F-4D97-AF65-F5344CB8AC3E}">
        <p14:creationId xmlns:p14="http://schemas.microsoft.com/office/powerpoint/2010/main" val="1641882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62857" y="290286"/>
            <a:ext cx="11625943" cy="6401753"/>
          </a:xfrm>
          <a:prstGeom prst="rect">
            <a:avLst/>
          </a:prstGeom>
          <a:noFill/>
        </p:spPr>
        <p:txBody>
          <a:bodyPr wrap="square" rtlCol="0">
            <a:spAutoFit/>
          </a:bodyPr>
          <a:lstStyle/>
          <a:p>
            <a:pPr marL="285750" lvl="0" indent="-285750" algn="just">
              <a:buFont typeface="Wingdings" panose="05000000000000000000" pitchFamily="2" charset="2"/>
              <a:buChar char="Ø"/>
            </a:pPr>
            <a:r>
              <a:rPr lang="pl-PL" sz="2800" dirty="0"/>
              <a:t>uruchomić pompę wody morskiej bezpośrednio przed uruchomieniem silnika, po czym sprawdzić działanie pompy rezerwowej oraz całej instalacji chłodzenia, a także układów regulacji temperatury; poprzez odpowiednie ustawienie zaworów regulacyjnych na dolocie do chłodnicy zapobiega się obniżeniu w tym czasie tem­peratury wody przepływającej przez silnik,</a:t>
            </a:r>
          </a:p>
          <a:p>
            <a:pPr marL="285750" lvl="0" indent="-285750" algn="just">
              <a:buFont typeface="Wingdings" panose="05000000000000000000" pitchFamily="2" charset="2"/>
              <a:buChar char="Ø"/>
            </a:pPr>
            <a:r>
              <a:rPr lang="pl-PL" sz="2800" dirty="0"/>
              <a:t>uruchomić pozostałe instalacje chłodzenia, jak: instalację chłodzenia tłoków, wtryskiwaczy, turbosprężarek, powietrza ładującego itp.; zakres czynności przy­gotowawczych jest taki sam, jak dla instalacji chłodzenia tulei cylindrowych i głowic</a:t>
            </a:r>
            <a:r>
              <a:rPr lang="pl-PL" sz="2800" dirty="0" smtClean="0"/>
              <a:t>.</a:t>
            </a:r>
          </a:p>
          <a:p>
            <a:pPr algn="just"/>
            <a:r>
              <a:rPr lang="pl-PL" sz="2800" dirty="0" smtClean="0"/>
              <a:t>	W </a:t>
            </a:r>
            <a:r>
              <a:rPr lang="pl-PL" sz="2800" dirty="0"/>
              <a:t>przypadku, gdy silnik nie był grzany podczas postoju w porcie, czas pod­grzania silnika do żądanej temperatury może wynosić do kilkudziesięciu godzin, zależnie od temperatury siłowni, wielkości silnika i rozporządzalnej mocy grzewczej.</a:t>
            </a:r>
          </a:p>
          <a:p>
            <a:pPr lvl="0" algn="just"/>
            <a:endParaRPr lang="pl-PL" sz="2800" dirty="0"/>
          </a:p>
          <a:p>
            <a:endParaRPr lang="pl-PL" dirty="0"/>
          </a:p>
        </p:txBody>
      </p:sp>
    </p:spTree>
    <p:extLst>
      <p:ext uri="{BB962C8B-B14F-4D97-AF65-F5344CB8AC3E}">
        <p14:creationId xmlns:p14="http://schemas.microsoft.com/office/powerpoint/2010/main" val="3489734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19314" y="290286"/>
            <a:ext cx="11669486" cy="3108543"/>
          </a:xfrm>
          <a:prstGeom prst="rect">
            <a:avLst/>
          </a:prstGeom>
          <a:noFill/>
        </p:spPr>
        <p:txBody>
          <a:bodyPr wrap="square" rtlCol="0">
            <a:spAutoFit/>
          </a:bodyPr>
          <a:lstStyle/>
          <a:p>
            <a:pPr algn="just"/>
            <a:r>
              <a:rPr lang="pl-PL" sz="2800" dirty="0" smtClean="0"/>
              <a:t>	W </a:t>
            </a:r>
            <a:r>
              <a:rPr lang="pl-PL" sz="2800" dirty="0"/>
              <a:t>wyjątkowych (awaryjnych) sytuacjach dopuszcza się rozruch silnika nie podgrzanego, jednak jego temperatura nie powinna być niższa niż 20ºC. W tej sytuacji należy poinformować dowództwo statku o potencjalnych zagrożeniach, o możliwych trudnościach z rozruchem silnika, a także o konieczności dłuższej pracy silnika na obciążeniach częściowych i ograniczeniach mocy do wartości mniejszej niż 0,9</a:t>
            </a:r>
            <a:r>
              <a:rPr lang="pl-PL" sz="2800" i="1" dirty="0"/>
              <a:t>N</a:t>
            </a:r>
            <a:r>
              <a:rPr lang="pl-PL" sz="2800" baseline="-25000" dirty="0"/>
              <a:t>n </a:t>
            </a:r>
            <a:r>
              <a:rPr lang="pl-PL" sz="2800" dirty="0" smtClean="0"/>
              <a:t>.</a:t>
            </a:r>
          </a:p>
          <a:p>
            <a:pPr algn="just"/>
            <a:endParaRPr lang="pl-PL" sz="2800" dirty="0"/>
          </a:p>
        </p:txBody>
      </p:sp>
    </p:spTree>
    <p:extLst>
      <p:ext uri="{BB962C8B-B14F-4D97-AF65-F5344CB8AC3E}">
        <p14:creationId xmlns:p14="http://schemas.microsoft.com/office/powerpoint/2010/main" val="935696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57188" y="292108"/>
            <a:ext cx="11544299" cy="5645135"/>
          </a:xfrm>
          <a:prstGeom prst="rect">
            <a:avLst/>
          </a:prstGeom>
        </p:spPr>
        <p:txBody>
          <a:bodyPr wrap="square">
            <a:spAutoFit/>
          </a:bodyPr>
          <a:lstStyle/>
          <a:p>
            <a:pPr algn="just">
              <a:spcBef>
                <a:spcPts val="500"/>
              </a:spcBef>
              <a:spcAft>
                <a:spcPts val="0"/>
              </a:spcAft>
              <a:tabLst>
                <a:tab pos="270510" algn="l"/>
              </a:tabLst>
            </a:pPr>
            <a:r>
              <a:rPr lang="pl-PL" sz="2400" b="1" dirty="0">
                <a:latin typeface="Arial" panose="020B0604020202020204" pitchFamily="34" charset="0"/>
                <a:cs typeface="Times New Roman" panose="02020603050405020304" pitchFamily="18" charset="0"/>
              </a:rPr>
              <a:t>2.2.1.3. Przygotowanie i uruchomienie instalacji paliwowej</a:t>
            </a:r>
          </a:p>
          <a:p>
            <a:pPr algn="just">
              <a:spcAft>
                <a:spcPts val="0"/>
              </a:spcAft>
              <a:tabLst>
                <a:tab pos="270510" algn="l"/>
              </a:tabLst>
            </a:pPr>
            <a:r>
              <a:rPr lang="pl-PL" sz="2400" dirty="0">
                <a:latin typeface="Times New Roman" panose="02020603050405020304" pitchFamily="18" charset="0"/>
                <a:ea typeface="Times New Roman" panose="02020603050405020304" pitchFamily="18" charset="0"/>
              </a:rPr>
              <a:t>	</a:t>
            </a:r>
          </a:p>
          <a:p>
            <a:pPr algn="just">
              <a:spcAft>
                <a:spcPts val="0"/>
              </a:spcAft>
              <a:tabLst>
                <a:tab pos="270510" algn="l"/>
              </a:tabLst>
            </a:pPr>
            <a:r>
              <a:rPr lang="pl-PL" sz="2400" dirty="0">
                <a:latin typeface="Times New Roman" panose="02020603050405020304" pitchFamily="18" charset="0"/>
                <a:ea typeface="Times New Roman" panose="02020603050405020304" pitchFamily="18" charset="0"/>
              </a:rPr>
              <a:t>	Współczesne silniki okrętowe są zasilane z zasady paliwem ciężkim. Lepkość tego paliwa, w temperaturze otoczenia, jest zbyt duża, aby nadawało się ono w tym stanie do transportu, a tym bardziej do wirowania czy wtrysku do cylindra. Paliwo to jest w znacznym stopniu zanieczyszczone wodą i innymi zanieczyszczeniami stałymi, jak piasek, rdza, twarde cząsteczki asfaltu itp.</a:t>
            </a:r>
          </a:p>
          <a:p>
            <a:pPr algn="just">
              <a:spcAft>
                <a:spcPts val="0"/>
              </a:spcAft>
              <a:tabLst>
                <a:tab pos="270510" algn="l"/>
              </a:tabLst>
            </a:pPr>
            <a:r>
              <a:rPr lang="pl-PL" sz="2400" dirty="0">
                <a:latin typeface="Times New Roman" panose="02020603050405020304" pitchFamily="18" charset="0"/>
                <a:ea typeface="Times New Roman" panose="02020603050405020304" pitchFamily="18" charset="0"/>
              </a:rPr>
              <a:t> </a:t>
            </a:r>
          </a:p>
          <a:p>
            <a:pPr algn="just">
              <a:spcAft>
                <a:spcPts val="0"/>
              </a:spcAft>
              <a:tabLst>
                <a:tab pos="270510" algn="l"/>
              </a:tabLst>
            </a:pPr>
            <a:r>
              <a:rPr lang="pl-PL" sz="2400" dirty="0">
                <a:latin typeface="Times New Roman" panose="02020603050405020304" pitchFamily="18" charset="0"/>
                <a:ea typeface="Times New Roman" panose="02020603050405020304" pitchFamily="18" charset="0"/>
              </a:rPr>
              <a:t>	Przygotowanie paliwa ciężkiego do pracy polega głównie na jego podgrzaniu do odpowiednich temperatur dla transportu, wirowania i wtrysku, a ponadto na wielo­etapowym jego oczyszczaniu.</a:t>
            </a:r>
          </a:p>
          <a:p>
            <a:pPr algn="just">
              <a:spcAft>
                <a:spcPts val="100"/>
              </a:spcAft>
              <a:tabLst>
                <a:tab pos="270510" algn="l"/>
              </a:tabLst>
            </a:pPr>
            <a:r>
              <a:rPr lang="pl-PL" sz="2400" dirty="0">
                <a:latin typeface="Times New Roman" panose="02020603050405020304" pitchFamily="18" charset="0"/>
                <a:ea typeface="Times New Roman" panose="02020603050405020304" pitchFamily="18" charset="0"/>
              </a:rPr>
              <a:t> </a:t>
            </a:r>
          </a:p>
          <a:p>
            <a:pPr algn="just">
              <a:spcAft>
                <a:spcPts val="100"/>
              </a:spcAft>
              <a:tabLst>
                <a:tab pos="270510" algn="l"/>
              </a:tabLst>
            </a:pPr>
            <a:r>
              <a:rPr lang="pl-PL" sz="2400" dirty="0">
                <a:latin typeface="Times New Roman" panose="02020603050405020304" pitchFamily="18" charset="0"/>
                <a:ea typeface="Times New Roman" panose="02020603050405020304" pitchFamily="18" charset="0"/>
              </a:rPr>
              <a:t>	Przyjmując, że paliwo w zbiornikach zapasowych i osadowych jest odpowiednio podgrzane i zdolne do transportu (przepompowywania) należy wykonać dodatkowo następujące czynności przygotowawcze:</a:t>
            </a:r>
            <a:endParaRPr lang="pl-PL"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89490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71462" y="0"/>
            <a:ext cx="11744325" cy="6842899"/>
          </a:xfrm>
          <a:prstGeom prst="rect">
            <a:avLst/>
          </a:prstGeom>
        </p:spPr>
        <p:txBody>
          <a:bodyPr wrap="square">
            <a:spAutoFit/>
          </a:bodyPr>
          <a:lstStyle/>
          <a:p>
            <a:pPr marL="342900" lvl="0" indent="-342900" algn="just">
              <a:spcAft>
                <a:spcPts val="1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spuścić wodę i szlam ze zbiorników osadowych, rozchodowych i filtrów paliwa,</a:t>
            </a:r>
          </a:p>
          <a:p>
            <a:pPr marL="342900" lvl="0" indent="-342900" algn="just">
              <a:spcAft>
                <a:spcPts val="1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sprawdzić działanie zaworów szybkiego spustu paliwa ze zbiorników rozcho­dowych,</a:t>
            </a:r>
          </a:p>
          <a:p>
            <a:pPr marL="342900" lvl="0" indent="-342900" algn="just">
              <a:spcAft>
                <a:spcPts val="1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opróżnić (odpompować) zbiornik ściekowy paliwa,</a:t>
            </a:r>
          </a:p>
          <a:p>
            <a:pPr marL="342900" lvl="0" indent="-342900" algn="just">
              <a:spcAft>
                <a:spcPts val="1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sprawdzić stan napełnienia zbiornika osadowego, w razie potrzeby napełnić zbior­nik paliwem ze zbiornika zapasowego,</a:t>
            </a:r>
          </a:p>
          <a:p>
            <a:pPr marL="342900" lvl="0" indent="-342900" algn="just">
              <a:spcAft>
                <a:spcPts val="1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sprawdzić stan paliwa w zbiorniku rozchodowym, w razie potrzeby napełnić zbiornik paliwem ze zbiornika osadowego poprzez wirówki paliwa („</a:t>
            </a:r>
            <a:r>
              <a:rPr lang="pl-PL" sz="2400" dirty="0" err="1">
                <a:latin typeface="Times New Roman" panose="02020603050405020304" pitchFamily="18" charset="0"/>
                <a:ea typeface="Times New Roman" panose="02020603050405020304" pitchFamily="18" charset="0"/>
              </a:rPr>
              <a:t>nawirować</a:t>
            </a:r>
            <a:r>
              <a:rPr lang="pl-PL" sz="2400" dirty="0">
                <a:latin typeface="Times New Roman" panose="02020603050405020304" pitchFamily="18" charset="0"/>
                <a:ea typeface="Times New Roman" panose="02020603050405020304" pitchFamily="18" charset="0"/>
              </a:rPr>
              <a:t> paliwo”),</a:t>
            </a:r>
          </a:p>
          <a:p>
            <a:pPr marL="342900" lvl="0" indent="-342900" algn="just">
              <a:spcAft>
                <a:spcPts val="1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udrożnić instalację paliwową zasilającą – ustawić odpowiednio zawory pomiędzy zbiornikiem rozchodowym a cyrkulacyjnym, pompą podającą, podgrzewaczem i pompami wtryskowymi,</a:t>
            </a:r>
          </a:p>
          <a:p>
            <a:pPr marL="342900" lvl="0" indent="-342900" algn="just">
              <a:spcAft>
                <a:spcPts val="1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załączyć grzanie przewodów paliwa (jeżeli takie istnieje),</a:t>
            </a:r>
          </a:p>
          <a:p>
            <a:pPr marL="342900" lvl="0" indent="-342900" algn="just">
              <a:spcAft>
                <a:spcPts val="1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uruchomić pompę podającą paliwo, załączyć podgrzewacz paliwa, sprawdzić i ure­gulować ciśnienie paliwa; temperaturę podgrzania zależną od nominalnej lepkości paliwa należy określić na podstawie tabeli lub z wykresów, aby lepkość wtryskiwanego paliwa wynosiła około 10÷11 </a:t>
            </a:r>
            <a:r>
              <a:rPr lang="pl-PL" sz="2400" dirty="0" err="1">
                <a:latin typeface="Times New Roman" panose="02020603050405020304" pitchFamily="18" charset="0"/>
                <a:ea typeface="Times New Roman" panose="02020603050405020304" pitchFamily="18" charset="0"/>
              </a:rPr>
              <a:t>cSt</a:t>
            </a:r>
            <a:r>
              <a:rPr lang="pl-PL" sz="2400" dirty="0">
                <a:latin typeface="Times New Roman" panose="02020603050405020304" pitchFamily="18" charset="0"/>
                <a:ea typeface="Times New Roman" panose="02020603050405020304" pitchFamily="18" charset="0"/>
              </a:rPr>
              <a:t> (2ºE),</a:t>
            </a:r>
          </a:p>
          <a:p>
            <a:pPr marL="342900" lvl="0" indent="-342900" algn="just">
              <a:spcAft>
                <a:spcPts val="200"/>
              </a:spcAft>
              <a:buSzPts val="1000"/>
              <a:buFont typeface="Symbol" panose="05050102010706020507" pitchFamily="18" charset="2"/>
              <a:buChar char=""/>
              <a:tabLst>
                <a:tab pos="269875" algn="l"/>
                <a:tab pos="144145" algn="l"/>
              </a:tabLst>
            </a:pPr>
            <a:r>
              <a:rPr lang="pl-PL" sz="2400" dirty="0">
                <a:latin typeface="Times New Roman" panose="02020603050405020304" pitchFamily="18" charset="0"/>
                <a:ea typeface="Times New Roman" panose="02020603050405020304" pitchFamily="18" charset="0"/>
              </a:rPr>
              <a:t>odpowietrzyć układ wtryskowy; czynność ta ma na celu całkowite napełnienie paliwem pomp wtryskowych, filtrów i wtryskiwaczy, usuwając w ten sposób znajdujące się tam powietrze. </a:t>
            </a:r>
            <a:endParaRPr lang="pl-PL"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250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5739" y="0"/>
            <a:ext cx="11858624" cy="6440225"/>
          </a:xfrm>
          <a:prstGeom prst="rect">
            <a:avLst/>
          </a:prstGeom>
        </p:spPr>
        <p:txBody>
          <a:bodyPr wrap="square">
            <a:spAutoFit/>
          </a:bodyPr>
          <a:lstStyle/>
          <a:p>
            <a:pPr algn="just">
              <a:lnSpc>
                <a:spcPct val="200000"/>
              </a:lnSpc>
              <a:spcAft>
                <a:spcPts val="100"/>
              </a:spcAft>
              <a:tabLst>
                <a:tab pos="270510" algn="l"/>
              </a:tabLst>
            </a:pPr>
            <a:r>
              <a:rPr lang="pl-PL" sz="2000" b="1" dirty="0"/>
              <a:t>2.2.1.4. Przygotowanie i uruchomienie instalacji sprężonego </a:t>
            </a:r>
            <a:r>
              <a:rPr lang="pl-PL" sz="2000" b="1" dirty="0" smtClean="0"/>
              <a:t>powietrza</a:t>
            </a:r>
            <a:endParaRPr lang="pl-PL" sz="2000" dirty="0" smtClean="0">
              <a:latin typeface="Times New Roman" panose="02020603050405020304" pitchFamily="18" charset="0"/>
              <a:ea typeface="Times New Roman" panose="02020603050405020304" pitchFamily="18" charset="0"/>
            </a:endParaRPr>
          </a:p>
          <a:p>
            <a:pPr algn="just">
              <a:spcAft>
                <a:spcPts val="100"/>
              </a:spcAft>
              <a:tabLst>
                <a:tab pos="270510" algn="l"/>
              </a:tabLst>
            </a:pPr>
            <a:r>
              <a:rPr lang="pl-PL" sz="2000" dirty="0" smtClean="0">
                <a:latin typeface="Times New Roman" panose="02020603050405020304" pitchFamily="18" charset="0"/>
                <a:ea typeface="Times New Roman" panose="02020603050405020304" pitchFamily="18" charset="0"/>
              </a:rPr>
              <a:t>Przygotowując </a:t>
            </a:r>
            <a:r>
              <a:rPr lang="pl-PL" sz="2000" dirty="0">
                <a:latin typeface="Times New Roman" panose="02020603050405020304" pitchFamily="18" charset="0"/>
                <a:ea typeface="Times New Roman" panose="02020603050405020304" pitchFamily="18" charset="0"/>
              </a:rPr>
              <a:t>instalację sprężonego powietrza do ruchu należy</a:t>
            </a:r>
            <a:r>
              <a:rPr lang="pl-PL" sz="2000" dirty="0" smtClean="0">
                <a:latin typeface="Times New Roman" panose="02020603050405020304" pitchFamily="18" charset="0"/>
                <a:ea typeface="Times New Roman" panose="02020603050405020304" pitchFamily="18" charset="0"/>
              </a:rPr>
              <a:t>:</a:t>
            </a:r>
            <a:endParaRPr lang="pl-PL" sz="2000" dirty="0">
              <a:latin typeface="Times New Roman" panose="02020603050405020304" pitchFamily="18" charset="0"/>
              <a:ea typeface="Times New Roman" panose="02020603050405020304" pitchFamily="18" charset="0"/>
            </a:endParaRPr>
          </a:p>
          <a:p>
            <a:pPr marL="342900" lvl="0" indent="-342900" algn="just">
              <a:spcAft>
                <a:spcPts val="10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sprawdzić ciśnienie powietrza w zbiornikach powietrza rozruchowego, dopełnić jeśli jest niższe niż 2,5</a:t>
            </a:r>
            <a:r>
              <a:rPr lang="pl-PL" sz="2000" dirty="0">
                <a:latin typeface="Times New Roman" panose="02020603050405020304" pitchFamily="18" charset="0"/>
                <a:ea typeface="Times New Roman" panose="02020603050405020304" pitchFamily="18" charset="0"/>
                <a:sym typeface="Symbol" panose="05050102010706020507" pitchFamily="18" charset="2"/>
              </a:rPr>
              <a:t></a:t>
            </a:r>
            <a:r>
              <a:rPr lang="pl-PL" sz="2000" dirty="0">
                <a:latin typeface="Times New Roman" panose="02020603050405020304" pitchFamily="18" charset="0"/>
                <a:ea typeface="Times New Roman" panose="02020603050405020304" pitchFamily="18" charset="0"/>
              </a:rPr>
              <a:t>3,0 </a:t>
            </a:r>
            <a:r>
              <a:rPr lang="pl-PL" sz="2000" dirty="0" err="1">
                <a:latin typeface="Times New Roman" panose="02020603050405020304" pitchFamily="18" charset="0"/>
                <a:ea typeface="Times New Roman" panose="02020603050405020304" pitchFamily="18" charset="0"/>
              </a:rPr>
              <a:t>MPa</a:t>
            </a:r>
            <a:r>
              <a:rPr lang="pl-PL" sz="2000" dirty="0">
                <a:latin typeface="Times New Roman" panose="02020603050405020304" pitchFamily="18" charset="0"/>
                <a:ea typeface="Times New Roman" panose="02020603050405020304" pitchFamily="18" charset="0"/>
              </a:rPr>
              <a:t> (25</a:t>
            </a:r>
            <a:r>
              <a:rPr lang="pl-PL" sz="2000" dirty="0">
                <a:latin typeface="Times New Roman" panose="02020603050405020304" pitchFamily="18" charset="0"/>
                <a:ea typeface="Times New Roman" panose="02020603050405020304" pitchFamily="18" charset="0"/>
                <a:sym typeface="Symbol" panose="05050102010706020507" pitchFamily="18" charset="2"/>
              </a:rPr>
              <a:t></a:t>
            </a:r>
            <a:r>
              <a:rPr lang="pl-PL" sz="2000" dirty="0">
                <a:latin typeface="Times New Roman" panose="02020603050405020304" pitchFamily="18" charset="0"/>
                <a:ea typeface="Times New Roman" panose="02020603050405020304" pitchFamily="18" charset="0"/>
              </a:rPr>
              <a:t>30 bar),</a:t>
            </a:r>
          </a:p>
          <a:p>
            <a:pPr marL="342900" lvl="0" indent="-342900" algn="just">
              <a:spcAft>
                <a:spcPts val="10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załączyć sprężarki powietrza na pracę automatyczną,</a:t>
            </a:r>
          </a:p>
          <a:p>
            <a:pPr marL="342900" lvl="0" indent="-342900" algn="just">
              <a:spcAft>
                <a:spcPts val="10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odwodnić zbiorniki sprężonego powietrza,</a:t>
            </a:r>
          </a:p>
          <a:p>
            <a:pPr marL="342900" lvl="0" indent="-342900" algn="just">
              <a:spcAft>
                <a:spcPts val="10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otworzyć zawór główny na zbiorniku sprężonego powietrza,</a:t>
            </a:r>
          </a:p>
          <a:p>
            <a:pPr marL="342900" lvl="0" indent="-342900" algn="just">
              <a:spcAft>
                <a:spcPts val="10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otworzyć zawory odwadniające w różnych punktach instalacji,</a:t>
            </a:r>
          </a:p>
          <a:p>
            <a:pPr marL="342900" lvl="0" indent="-342900" algn="just">
              <a:spcAft>
                <a:spcPts val="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sprawdzić i uregulować ciśnienie na stacji przygotowania powietrza sterującego, odwodnić filtry oraz sprawdzić ich czystość,</a:t>
            </a:r>
          </a:p>
          <a:p>
            <a:pPr marL="342900" lvl="0" indent="-342900" algn="just">
              <a:spcAft>
                <a:spcPts val="10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ustawić samoczynny zawór manewrowy w pozycji „automat”,</a:t>
            </a:r>
          </a:p>
          <a:p>
            <a:pPr marL="342900" lvl="0" indent="-342900" algn="just">
              <a:spcAft>
                <a:spcPts val="10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sprawdzić szczelność instalacji, obserwując wskazania manometrów na zbiornikach sprężonego powietrza lub w centrali manewrowo-kontrolnej (CMK); nieszczelność instalacji uwidoczni się spadkiem ciśnienia na manometrach,</a:t>
            </a:r>
          </a:p>
          <a:p>
            <a:pPr marL="342900" lvl="0" indent="-342900" algn="just">
              <a:spcAft>
                <a:spcPts val="600"/>
              </a:spcAft>
              <a:buSzPts val="1000"/>
              <a:buFont typeface="Symbol" panose="05050102010706020507" pitchFamily="18" charset="2"/>
              <a:buChar char=""/>
              <a:tabLst>
                <a:tab pos="269875" algn="l"/>
                <a:tab pos="144145" algn="l"/>
              </a:tabLst>
            </a:pPr>
            <a:r>
              <a:rPr lang="pl-PL" sz="2000" dirty="0">
                <a:latin typeface="Times New Roman" panose="02020603050405020304" pitchFamily="18" charset="0"/>
                <a:ea typeface="Times New Roman" panose="02020603050405020304" pitchFamily="18" charset="0"/>
              </a:rPr>
              <a:t>sprawdzić swobodę przesuwania się trzonów zaworów rozruchowych; trzon zaworu naciskany bezpośrednio, ręcznie, lub poprzez odpowiednią dźwignię powinien przesuwać się płynnie, bez zacięć i nadmiernych oporów, a po zwolnieniu nacisku powracać do położenia wyjściowego.</a:t>
            </a:r>
          </a:p>
          <a:p>
            <a:pPr algn="just">
              <a:spcAft>
                <a:spcPts val="0"/>
              </a:spcAft>
              <a:tabLst>
                <a:tab pos="270510" algn="l"/>
              </a:tabLst>
            </a:pPr>
            <a:r>
              <a:rPr lang="pl-PL" sz="2000" dirty="0">
                <a:latin typeface="Times New Roman" panose="02020603050405020304" pitchFamily="18" charset="0"/>
                <a:ea typeface="Times New Roman" panose="02020603050405020304" pitchFamily="18" charset="0"/>
              </a:rPr>
              <a:t>	</a:t>
            </a:r>
            <a:r>
              <a:rPr lang="pl-PL" sz="2000" spc="-10" dirty="0">
                <a:latin typeface="Times New Roman" panose="02020603050405020304" pitchFamily="18" charset="0"/>
                <a:ea typeface="Times New Roman" panose="02020603050405020304" pitchFamily="18" charset="0"/>
              </a:rPr>
              <a:t>Oprócz wyżej wymienionych czynności należy przestrzegać dodatkowych zaleceń,</a:t>
            </a:r>
            <a:r>
              <a:rPr lang="pl-PL" sz="2000" dirty="0">
                <a:latin typeface="Times New Roman" panose="02020603050405020304" pitchFamily="18" charset="0"/>
                <a:ea typeface="Times New Roman" panose="02020603050405020304" pitchFamily="18" charset="0"/>
              </a:rPr>
              <a:t> właściwych dla danego silnika, które znajdują się w ITR.</a:t>
            </a:r>
            <a:endParaRPr lang="pl-PL"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91336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1845470" y="144483"/>
            <a:ext cx="8626079" cy="523220"/>
          </a:xfrm>
          <a:prstGeom prst="rect">
            <a:avLst/>
          </a:prstGeom>
          <a:noFill/>
        </p:spPr>
        <p:txBody>
          <a:bodyPr wrap="square" rtlCol="0">
            <a:spAutoFit/>
          </a:bodyPr>
          <a:lstStyle/>
          <a:p>
            <a:r>
              <a:rPr lang="pl-PL" sz="2800" b="1" dirty="0"/>
              <a:t>4. </a:t>
            </a:r>
            <a:r>
              <a:rPr lang="pl-PL" sz="2800" b="1" dirty="0" smtClean="0"/>
              <a:t> NADZÓR W CZASIE MANEWRÓW  WYJŚCIOWYCH</a:t>
            </a:r>
            <a:endParaRPr lang="pl-PL" sz="2800" b="1" dirty="0"/>
          </a:p>
        </p:txBody>
      </p:sp>
      <p:sp>
        <p:nvSpPr>
          <p:cNvPr id="3" name="pole tekstowe 2"/>
          <p:cNvSpPr txBox="1"/>
          <p:nvPr/>
        </p:nvSpPr>
        <p:spPr>
          <a:xfrm>
            <a:off x="428625" y="667703"/>
            <a:ext cx="11558588" cy="6209392"/>
          </a:xfrm>
          <a:prstGeom prst="rect">
            <a:avLst/>
          </a:prstGeom>
          <a:noFill/>
        </p:spPr>
        <p:txBody>
          <a:bodyPr wrap="square" rtlCol="0">
            <a:spAutoFit/>
          </a:bodyPr>
          <a:lstStyle/>
          <a:p>
            <a:r>
              <a:rPr lang="pl-PL" sz="2400" b="1" dirty="0"/>
              <a:t>4.1. Uwagi wstępne</a:t>
            </a:r>
            <a:endParaRPr lang="pl-PL" sz="2400" dirty="0"/>
          </a:p>
          <a:p>
            <a:pPr algn="just"/>
            <a:r>
              <a:rPr lang="pl-PL" sz="2400" dirty="0"/>
              <a:t>	Podczas manewrów wyjściowych statku z portu, silnik główny (SG) jest podda­wany zmiennym obciążeniom w bardzo szerokim zakresie, które uwarunkowane są losowo zmiennymi sytuacjami nawigacyjnymi. Od pełnej dyspozycyjności mocy SG oraz jego niezawodności podczas manewrów zależy sprawność manewrów i bez­pieczeństwo żeglugi w tej fazie eksploatacji statku.</a:t>
            </a:r>
          </a:p>
          <a:p>
            <a:r>
              <a:rPr lang="pl-PL" sz="2400" dirty="0"/>
              <a:t>	</a:t>
            </a:r>
          </a:p>
          <a:p>
            <a:r>
              <a:rPr lang="pl-PL" sz="2400" dirty="0" smtClean="0"/>
              <a:t>	W </a:t>
            </a:r>
            <a:r>
              <a:rPr lang="pl-PL" sz="2400" dirty="0"/>
              <a:t>istocie swej sterowanie SG podczas manewrów sprowadza się do:</a:t>
            </a:r>
          </a:p>
          <a:p>
            <a:pPr marL="214313" indent="-214313">
              <a:buFont typeface="Wingdings" panose="05000000000000000000" pitchFamily="2" charset="2"/>
              <a:buChar char="Ø"/>
            </a:pPr>
            <a:r>
              <a:rPr lang="pl-PL" sz="2400" dirty="0"/>
              <a:t>zmian prędkości obrotowej  </a:t>
            </a:r>
            <a:r>
              <a:rPr lang="pl-PL" sz="2400" i="1" dirty="0"/>
              <a:t>n</a:t>
            </a:r>
            <a:r>
              <a:rPr lang="pl-PL" sz="2400" dirty="0"/>
              <a:t>, co jest równoznaczne ze zmianami mocy </a:t>
            </a:r>
            <a:r>
              <a:rPr lang="pl-PL" sz="2400" i="1" dirty="0"/>
              <a:t>N</a:t>
            </a:r>
            <a:r>
              <a:rPr lang="pl-PL" sz="2400" dirty="0"/>
              <a:t>,</a:t>
            </a:r>
          </a:p>
          <a:p>
            <a:pPr marL="214313" indent="-214313">
              <a:buFont typeface="Wingdings" panose="05000000000000000000" pitchFamily="2" charset="2"/>
              <a:buChar char="Ø"/>
            </a:pPr>
            <a:r>
              <a:rPr lang="pl-PL" sz="2400" dirty="0"/>
              <a:t>okresowego zatrzymania silnika i ponownego jego rozruchu,</a:t>
            </a:r>
          </a:p>
          <a:p>
            <a:pPr marL="214313" indent="-214313">
              <a:buFont typeface="Wingdings" panose="05000000000000000000" pitchFamily="2" charset="2"/>
              <a:buChar char="Ø"/>
            </a:pPr>
            <a:r>
              <a:rPr lang="pl-PL" sz="2400" dirty="0"/>
              <a:t>zmiany kierunku obrotów wału korbowego z „NAPRZÓD” na „WSTECZ” lub odwrotnie.	</a:t>
            </a:r>
          </a:p>
          <a:p>
            <a:r>
              <a:rPr lang="pl-PL" sz="2400" dirty="0" smtClean="0"/>
              <a:t>	</a:t>
            </a:r>
          </a:p>
          <a:p>
            <a:r>
              <a:rPr lang="pl-PL" sz="2400" dirty="0"/>
              <a:t>	</a:t>
            </a:r>
            <a:r>
              <a:rPr lang="pl-PL" sz="2400" dirty="0" smtClean="0"/>
              <a:t>Sterowanie </a:t>
            </a:r>
            <a:r>
              <a:rPr lang="pl-PL" sz="2400" dirty="0"/>
              <a:t>SG podczas manewrów odbywać się może:</a:t>
            </a:r>
          </a:p>
          <a:p>
            <a:pPr marL="214313" indent="-214313">
              <a:buFont typeface="Wingdings" panose="05000000000000000000" pitchFamily="2" charset="2"/>
              <a:buChar char="Ø"/>
            </a:pPr>
            <a:r>
              <a:rPr lang="pl-PL" sz="2400" dirty="0"/>
              <a:t>automatycznie, według zaprogramowanego algorytmu, z mostka,</a:t>
            </a:r>
          </a:p>
          <a:p>
            <a:pPr marL="214313" indent="-214313">
              <a:buFont typeface="Wingdings" panose="05000000000000000000" pitchFamily="2" charset="2"/>
              <a:buChar char="Ø"/>
            </a:pPr>
            <a:r>
              <a:rPr lang="pl-PL" sz="2400" dirty="0"/>
              <a:t>zdalnie, ze stanowiska w centrali manewrowo-kontrolnej (CMK),</a:t>
            </a:r>
          </a:p>
          <a:p>
            <a:pPr marL="214313" indent="-214313">
              <a:buFont typeface="Wingdings" panose="05000000000000000000" pitchFamily="2" charset="2"/>
              <a:buChar char="Ø"/>
            </a:pPr>
            <a:r>
              <a:rPr lang="pl-PL" sz="2400" dirty="0"/>
              <a:t>ręcznie, ze stanowiska awaryjnego na silniku.</a:t>
            </a:r>
          </a:p>
          <a:p>
            <a:endParaRPr lang="pl-PL" sz="1350" dirty="0"/>
          </a:p>
        </p:txBody>
      </p:sp>
    </p:spTree>
    <p:extLst>
      <p:ext uri="{BB962C8B-B14F-4D97-AF65-F5344CB8AC3E}">
        <p14:creationId xmlns:p14="http://schemas.microsoft.com/office/powerpoint/2010/main" val="38558574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00038" y="660798"/>
            <a:ext cx="11730037" cy="5262979"/>
          </a:xfrm>
          <a:prstGeom prst="rect">
            <a:avLst/>
          </a:prstGeom>
          <a:noFill/>
        </p:spPr>
        <p:txBody>
          <a:bodyPr wrap="square" rtlCol="0">
            <a:spAutoFit/>
          </a:bodyPr>
          <a:lstStyle/>
          <a:p>
            <a:pPr algn="just"/>
            <a:r>
              <a:rPr lang="pl-PL" sz="2100" dirty="0"/>
              <a:t>	</a:t>
            </a:r>
            <a:r>
              <a:rPr lang="pl-PL" sz="2400" dirty="0"/>
              <a:t>W pierwszym przypadku sterowanie SG odbywa się za pomocą jednego organu sterującego – dźwigni sterującej, przycisku – obsługiwanego przez oficera wachto­wego na mostku. Ustawienie organu sterującego w określonej pozycji zapoczątkowuje cały proces sterowania, regulacji i kontroli SG, zgodnie z zaprogramowaną sekwencją, oraz czasem trwania poszczególnych procesów składowych, w sposób całkowicie automatyczny. Wszystkie funkcje wykonawcze i logiczne spełnia w tym przypadku układ zdalnego, automatycznego sterowania.</a:t>
            </a:r>
          </a:p>
          <a:p>
            <a:pPr algn="just"/>
            <a:r>
              <a:rPr lang="pl-PL" sz="2400" dirty="0"/>
              <a:t> </a:t>
            </a:r>
          </a:p>
          <a:p>
            <a:pPr algn="just"/>
            <a:r>
              <a:rPr lang="pl-PL" sz="2400" dirty="0"/>
              <a:t>	Ze stanowiska w CMK silnika głównego steruje mechanik wachtowy, poprzez układ zdalnego sterowania, realizując trzy procesy:</a:t>
            </a:r>
          </a:p>
          <a:p>
            <a:pPr marL="342900" indent="-342900">
              <a:buFont typeface="Wingdings" panose="05000000000000000000" pitchFamily="2" charset="2"/>
              <a:buChar char="Ø"/>
            </a:pPr>
            <a:r>
              <a:rPr lang="pl-PL" sz="2400" dirty="0"/>
              <a:t> rozruchu lub/i zatrzymania silnika,</a:t>
            </a:r>
          </a:p>
          <a:p>
            <a:pPr marL="342900" indent="-342900">
              <a:buFont typeface="Wingdings" panose="05000000000000000000" pitchFamily="2" charset="2"/>
              <a:buChar char="Ø"/>
            </a:pPr>
            <a:r>
              <a:rPr lang="pl-PL" sz="2400" dirty="0"/>
              <a:t>zmiany prędkości obrotowej – zmiany obciążenia SG,</a:t>
            </a:r>
          </a:p>
          <a:p>
            <a:pPr marL="342900" indent="-342900">
              <a:buFont typeface="Wingdings" panose="05000000000000000000" pitchFamily="2" charset="2"/>
              <a:buChar char="Ø"/>
            </a:pPr>
            <a:r>
              <a:rPr lang="pl-PL" sz="2400" dirty="0"/>
              <a:t>przesterowania – zmiany kierunku obrotów SG.</a:t>
            </a:r>
          </a:p>
          <a:p>
            <a:endParaRPr lang="pl-PL" sz="2400" dirty="0"/>
          </a:p>
        </p:txBody>
      </p:sp>
    </p:spTree>
    <p:extLst>
      <p:ext uri="{BB962C8B-B14F-4D97-AF65-F5344CB8AC3E}">
        <p14:creationId xmlns:p14="http://schemas.microsoft.com/office/powerpoint/2010/main" val="34688069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00051" y="400050"/>
            <a:ext cx="11415712" cy="1846659"/>
          </a:xfrm>
          <a:prstGeom prst="rect">
            <a:avLst/>
          </a:prstGeom>
          <a:noFill/>
        </p:spPr>
        <p:txBody>
          <a:bodyPr wrap="square" rtlCol="0">
            <a:spAutoFit/>
          </a:bodyPr>
          <a:lstStyle/>
          <a:p>
            <a:pPr algn="just"/>
            <a:r>
              <a:rPr lang="pl-PL" sz="2400" dirty="0" smtClean="0"/>
              <a:t>	Nadanie </a:t>
            </a:r>
            <a:r>
              <a:rPr lang="pl-PL" sz="2400" dirty="0"/>
              <a:t>wałowi korbowemu silnika rozruchowej prędkości obrotowej wymaga doprowadzenia do silnika energii z zewnątrz. W przypadku silników okrętowych stosuje się nieomal wyłącznie rozruch pneumatyczny, gdzie źródłem energii jest sprężone powietrze, działające bezpośrednio na tłoki.</a:t>
            </a:r>
          </a:p>
          <a:p>
            <a:endParaRPr lang="pl-PL" dirty="0"/>
          </a:p>
        </p:txBody>
      </p:sp>
      <p:sp>
        <p:nvSpPr>
          <p:cNvPr id="3" name="pole tekstowe 2"/>
          <p:cNvSpPr txBox="1"/>
          <p:nvPr/>
        </p:nvSpPr>
        <p:spPr>
          <a:xfrm>
            <a:off x="400051" y="2056686"/>
            <a:ext cx="11672887" cy="4801314"/>
          </a:xfrm>
          <a:prstGeom prst="rect">
            <a:avLst/>
          </a:prstGeom>
          <a:noFill/>
        </p:spPr>
        <p:txBody>
          <a:bodyPr wrap="square" rtlCol="0">
            <a:spAutoFit/>
          </a:bodyPr>
          <a:lstStyle/>
          <a:p>
            <a:r>
              <a:rPr lang="pl-PL" sz="2400" b="1" dirty="0"/>
              <a:t>2.2. Przygotowanie silnika i współpracujących z </a:t>
            </a:r>
            <a:r>
              <a:rPr lang="pl-PL" sz="2400" b="1" dirty="0" smtClean="0"/>
              <a:t>nim  instalacji </a:t>
            </a:r>
            <a:r>
              <a:rPr lang="pl-PL" sz="2400" b="1" dirty="0"/>
              <a:t>do ruchu</a:t>
            </a:r>
          </a:p>
          <a:p>
            <a:endParaRPr lang="pl-PL" sz="2400" dirty="0"/>
          </a:p>
          <a:p>
            <a:pPr algn="just"/>
            <a:r>
              <a:rPr lang="pl-PL" sz="2400" dirty="0"/>
              <a:t>	Przygotowanie silnika głównego do pracy, to jedna z ważniejszych i często powtarzających się czynności eksploatacyjnych. Uwarunkowania zewnętrzne, rzu­tujące na proces rozruchu, dotyczą sposobu przeniesienia napędu na śrubę okrętową. </a:t>
            </a:r>
          </a:p>
          <a:p>
            <a:pPr algn="just"/>
            <a:r>
              <a:rPr lang="pl-PL" sz="2400" dirty="0"/>
              <a:t> </a:t>
            </a:r>
          </a:p>
          <a:p>
            <a:pPr algn="just"/>
            <a:r>
              <a:rPr lang="pl-PL" sz="2400" dirty="0"/>
              <a:t>	Dla silników napędzających bezpośrednio śrubę okrętową o stałym skoku, goto­wość silnika do pracy oznacza konieczność natychmiastowego przejęcia obciążenia, po podaniu komendy pierwszego manewru. Błędy w przygotowaniu silnika do ruchu mogą utrudnić, a nawet uniemożliwić sprawny jego rozruch. Niemożność dysponowania mocą napędową silnika podczas manewrów stanowi zagrożenie bezpieczeństwa dla statku i załogi, a pod­czas manewrów w portach także dla innych obiektów.</a:t>
            </a:r>
          </a:p>
          <a:p>
            <a:pPr algn="just"/>
            <a:endParaRPr lang="pl-PL" dirty="0"/>
          </a:p>
        </p:txBody>
      </p:sp>
    </p:spTree>
    <p:extLst>
      <p:ext uri="{BB962C8B-B14F-4D97-AF65-F5344CB8AC3E}">
        <p14:creationId xmlns:p14="http://schemas.microsoft.com/office/powerpoint/2010/main" val="1443962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185738" y="291243"/>
            <a:ext cx="11859815" cy="2885405"/>
          </a:xfrm>
          <a:prstGeom prst="rect">
            <a:avLst/>
          </a:prstGeom>
          <a:noFill/>
        </p:spPr>
        <p:txBody>
          <a:bodyPr wrap="square" rtlCol="0">
            <a:spAutoFit/>
          </a:bodyPr>
          <a:lstStyle/>
          <a:p>
            <a:pPr algn="just"/>
            <a:r>
              <a:rPr lang="pl-PL" sz="2100" dirty="0"/>
              <a:t>	</a:t>
            </a:r>
            <a:r>
              <a:rPr lang="pl-PL" sz="2400" dirty="0"/>
              <a:t>Ze stanowiska sterowania na silniku (awaryjnego) korzysta się w podczas nie­sprawności układów automatycznego i zdalnego sterowania, w stopniu uniemożli­wiającym realizację zadanych procesów. Sterowanie SG z tego stanowiska polega na bezpośrednim – poprzez dźwignie i cięgna mechaniczne – oddziaływaniu na zespoły wykonawcze układu rozruchowego, nastawy paliwa i przesterowania. Wszelkie funkcje logiczne – kolejność realizacji poszczególnych procesów, czas ich trwania itp. – spełnia mechanik wachtowy, zgodnie z wiedzą i doświadczeniem fachowym.</a:t>
            </a:r>
          </a:p>
          <a:p>
            <a:endParaRPr lang="pl-PL" sz="1350" dirty="0"/>
          </a:p>
        </p:txBody>
      </p:sp>
      <p:sp>
        <p:nvSpPr>
          <p:cNvPr id="3" name="pole tekstowe 2"/>
          <p:cNvSpPr txBox="1"/>
          <p:nvPr/>
        </p:nvSpPr>
        <p:spPr>
          <a:xfrm>
            <a:off x="185738" y="3262373"/>
            <a:ext cx="11715750" cy="1938992"/>
          </a:xfrm>
          <a:prstGeom prst="rect">
            <a:avLst/>
          </a:prstGeom>
          <a:noFill/>
        </p:spPr>
        <p:txBody>
          <a:bodyPr wrap="square" rtlCol="0">
            <a:spAutoFit/>
          </a:bodyPr>
          <a:lstStyle/>
          <a:p>
            <a:r>
              <a:rPr lang="pl-PL" sz="2400" b="1" dirty="0"/>
              <a:t>4.2. Ogólne zalecenia eksploatacyjne</a:t>
            </a:r>
            <a:endParaRPr lang="pl-PL" sz="2400" dirty="0"/>
          </a:p>
          <a:p>
            <a:r>
              <a:rPr lang="pl-PL" sz="2400" dirty="0"/>
              <a:t>	Aż do czasu zakończenia manewrów należy:</a:t>
            </a:r>
          </a:p>
          <a:p>
            <a:pPr marL="214313" indent="-214313">
              <a:buFont typeface="Wingdings" panose="05000000000000000000" pitchFamily="2" charset="2"/>
              <a:buChar char="Ø"/>
            </a:pPr>
            <a:r>
              <a:rPr lang="pl-PL" sz="2400" dirty="0"/>
              <a:t>utrzymywać odpowiednią rezerwę mocy elektrycznej poprzez pracę takiej ilości zespołów prądotwórczych, aby w razie uszkodzenia (wyłączenia jednego z nich) pozostałe mogły przejąć całe obciążenie, bez obawy przekroczenia ich mocy nomi­nalnej,</a:t>
            </a:r>
          </a:p>
        </p:txBody>
      </p:sp>
    </p:spTree>
    <p:extLst>
      <p:ext uri="{BB962C8B-B14F-4D97-AF65-F5344CB8AC3E}">
        <p14:creationId xmlns:p14="http://schemas.microsoft.com/office/powerpoint/2010/main" val="12938985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45281" y="714375"/>
            <a:ext cx="11627644" cy="5840060"/>
          </a:xfrm>
          <a:prstGeom prst="rect">
            <a:avLst/>
          </a:prstGeom>
          <a:noFill/>
        </p:spPr>
        <p:txBody>
          <a:bodyPr wrap="square" rtlCol="0">
            <a:spAutoFit/>
          </a:bodyPr>
          <a:lstStyle/>
          <a:p>
            <a:pPr marL="214313" indent="-214313">
              <a:buFont typeface="Wingdings" panose="05000000000000000000" pitchFamily="2" charset="2"/>
              <a:buChar char="Ø"/>
            </a:pPr>
            <a:r>
              <a:rPr lang="pl-PL" sz="2400" dirty="0"/>
              <a:t>zapewnić dostateczną rezerwę mocy cieplnej, utrzymując „pod parą” kocioł pomoc­niczy zasilany paliwem, niezależnie od kotła utylizacyjnego zasilanego energią spalin z SG,</a:t>
            </a:r>
          </a:p>
          <a:p>
            <a:pPr marL="214313" indent="-214313">
              <a:buFont typeface="Wingdings" panose="05000000000000000000" pitchFamily="2" charset="2"/>
              <a:buChar char="Ø"/>
            </a:pPr>
            <a:r>
              <a:rPr lang="pl-PL" sz="2400" dirty="0"/>
              <a:t>załączyć wszystkie mechanizmy i urządzenia rezerwowe w pozycję „stand-by” lub „automat”,</a:t>
            </a:r>
          </a:p>
          <a:p>
            <a:pPr marL="214313" indent="-214313">
              <a:buFont typeface="Wingdings" panose="05000000000000000000" pitchFamily="2" charset="2"/>
              <a:buChar char="Ø"/>
            </a:pPr>
            <a:r>
              <a:rPr lang="pl-PL" sz="2400" dirty="0"/>
              <a:t>utrzymywać cały układ sprężonego powietrza i układ rozruchowy w stanie gotowym do natychmiastowego działania – zawór główny na zbiorniku sprężonego powietrza powinien być otwarty, a samoczynny zawór manewrowy w pozycji „automat” itp.,</a:t>
            </a:r>
          </a:p>
          <a:p>
            <a:pPr marL="214313" indent="-214313">
              <a:buFont typeface="Wingdings" panose="05000000000000000000" pitchFamily="2" charset="2"/>
              <a:buChar char="Ø"/>
            </a:pPr>
            <a:r>
              <a:rPr lang="pl-PL" sz="2400" dirty="0"/>
              <a:t>kontrolować szczegółowo i bardzo starannie pracę SG, zarówno poprzez obser­wację bezpośrednią (wzrokowo-słuchową), jak i ciągłą obserwację instrumentów kontrolno-pomiarowych,</a:t>
            </a:r>
          </a:p>
          <a:p>
            <a:pPr marL="214313" indent="-214313">
              <a:buFont typeface="Wingdings" panose="05000000000000000000" pitchFamily="2" charset="2"/>
              <a:buChar char="Ø"/>
            </a:pPr>
            <a:r>
              <a:rPr lang="pl-PL" sz="2400" dirty="0"/>
              <a:t>unikać wszelkich nagłych zmian obciążeń SG, nie uzasadnionych względami bezpieczeństwa,</a:t>
            </a:r>
          </a:p>
          <a:p>
            <a:pPr marL="214313" indent="-214313">
              <a:buFont typeface="Wingdings" panose="05000000000000000000" pitchFamily="2" charset="2"/>
              <a:buChar char="Ø"/>
            </a:pPr>
            <a:r>
              <a:rPr lang="pl-PL" sz="2400" dirty="0"/>
              <a:t>ponownie „przedmuchać” silnik lub obrócić wolno wał korbowy powietrzem rozruchowym, gdy postój SG, wskutek przerwy w manewrach, trwa dłużej niż 30 do 60 minut (patrz także zalecenia ITR w tym zakresie).</a:t>
            </a:r>
          </a:p>
          <a:p>
            <a:endParaRPr lang="pl-PL" sz="1350" dirty="0"/>
          </a:p>
        </p:txBody>
      </p:sp>
    </p:spTree>
    <p:extLst>
      <p:ext uri="{BB962C8B-B14F-4D97-AF65-F5344CB8AC3E}">
        <p14:creationId xmlns:p14="http://schemas.microsoft.com/office/powerpoint/2010/main" val="17740419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rostokąt 6"/>
          <p:cNvSpPr/>
          <p:nvPr/>
        </p:nvSpPr>
        <p:spPr>
          <a:xfrm>
            <a:off x="514350" y="193667"/>
            <a:ext cx="11158537" cy="5978560"/>
          </a:xfrm>
          <a:prstGeom prst="rect">
            <a:avLst/>
          </a:prstGeom>
        </p:spPr>
        <p:txBody>
          <a:bodyPr wrap="square">
            <a:spAutoFit/>
          </a:bodyPr>
          <a:lstStyle/>
          <a:p>
            <a:pPr>
              <a:spcAft>
                <a:spcPts val="0"/>
              </a:spcAft>
              <a:tabLst>
                <a:tab pos="180340" algn="l"/>
              </a:tabLst>
            </a:pPr>
            <a:r>
              <a:rPr lang="pl-PL" b="1" kern="0" dirty="0" smtClean="0">
                <a:effectLst/>
                <a:latin typeface="Arial" panose="020B0604020202020204" pitchFamily="34" charset="0"/>
                <a:ea typeface="Times New Roman" panose="02020603050405020304" pitchFamily="18" charset="0"/>
                <a:cs typeface="Times New Roman" panose="02020603050405020304" pitchFamily="18" charset="0"/>
              </a:rPr>
              <a:t>Manewry wejściowe</a:t>
            </a:r>
          </a:p>
          <a:p>
            <a:pPr algn="just">
              <a:spcAft>
                <a:spcPts val="0"/>
              </a:spcAft>
              <a:tabLst>
                <a:tab pos="269875" algn="l"/>
              </a:tabLst>
            </a:pPr>
            <a:r>
              <a:rPr lang="pl-PL" dirty="0" smtClean="0">
                <a:effectLst/>
                <a:latin typeface="Times New Roman" panose="02020603050405020304" pitchFamily="18" charset="0"/>
                <a:ea typeface="Times New Roman" panose="02020603050405020304" pitchFamily="18" charset="0"/>
              </a:rPr>
              <a:t> </a:t>
            </a:r>
            <a:endParaRPr lang="pl-PL" sz="1200" dirty="0" smtClean="0">
              <a:effectLst/>
              <a:latin typeface="Times New Roman" panose="02020603050405020304" pitchFamily="18" charset="0"/>
              <a:ea typeface="Times New Roman" panose="02020603050405020304" pitchFamily="18" charset="0"/>
            </a:endParaRPr>
          </a:p>
          <a:p>
            <a:pPr algn="just">
              <a:lnSpc>
                <a:spcPts val="1350"/>
              </a:lnSpc>
              <a:spcBef>
                <a:spcPts val="600"/>
              </a:spcBef>
              <a:spcAft>
                <a:spcPts val="0"/>
              </a:spcAft>
              <a:tabLst>
                <a:tab pos="270510" algn="l"/>
                <a:tab pos="269875" algn="l"/>
              </a:tabLst>
            </a:pPr>
            <a:r>
              <a:rPr lang="pl-PL" dirty="0" smtClean="0">
                <a:effectLst/>
                <a:latin typeface="Times New Roman" panose="02020603050405020304" pitchFamily="18" charset="0"/>
                <a:ea typeface="Times New Roman" panose="02020603050405020304" pitchFamily="18" charset="0"/>
              </a:rPr>
              <a:t>	O wszelkich przewidywanych manewrach powinien być odpowiednio wcześnie (1÷2 godziny przed manewrami) powiadomiony oficer mechanik wachtowy, który z  kolei informuje o tym fakcie starszego mechanika. Czas ten jest niezbędny do właściwego przygotowania silnika i siłowni do manewrów.</a:t>
            </a:r>
            <a:endParaRPr lang="pl-PL" sz="1600" dirty="0" smtClean="0">
              <a:effectLst/>
              <a:latin typeface="Times New Roman" panose="02020603050405020304" pitchFamily="18" charset="0"/>
              <a:ea typeface="Times New Roman" panose="02020603050405020304" pitchFamily="18" charset="0"/>
            </a:endParaRPr>
          </a:p>
          <a:p>
            <a:pPr algn="just">
              <a:spcAft>
                <a:spcPts val="0"/>
              </a:spcAft>
              <a:tabLst>
                <a:tab pos="269875" algn="l"/>
              </a:tabLst>
            </a:pPr>
            <a:r>
              <a:rPr lang="pl-PL" dirty="0" smtClean="0">
                <a:effectLst/>
                <a:latin typeface="Times New Roman" panose="02020603050405020304" pitchFamily="18" charset="0"/>
                <a:ea typeface="Times New Roman" panose="02020603050405020304" pitchFamily="18" charset="0"/>
              </a:rPr>
              <a:t> </a:t>
            </a:r>
            <a:endParaRPr lang="pl-PL" sz="1200" dirty="0" smtClean="0">
              <a:effectLst/>
              <a:latin typeface="Times New Roman" panose="02020603050405020304" pitchFamily="18" charset="0"/>
              <a:ea typeface="Times New Roman" panose="02020603050405020304" pitchFamily="18" charset="0"/>
            </a:endParaRPr>
          </a:p>
          <a:p>
            <a:pPr algn="just">
              <a:spcAft>
                <a:spcPts val="800"/>
              </a:spcAft>
              <a:tabLst>
                <a:tab pos="270510" algn="l"/>
                <a:tab pos="269875" algn="l"/>
              </a:tabLst>
            </a:pPr>
            <a:r>
              <a:rPr lang="pl-PL" b="1" dirty="0" smtClean="0">
                <a:effectLst/>
                <a:latin typeface="Times New Roman" panose="02020603050405020304" pitchFamily="18" charset="0"/>
                <a:ea typeface="Times New Roman" panose="02020603050405020304" pitchFamily="18" charset="0"/>
              </a:rPr>
              <a:t>Przygotowanie silnika i siłowni do manewrów</a:t>
            </a:r>
            <a:endParaRPr lang="pl-PL" sz="1600" b="1" dirty="0" smtClean="0">
              <a:effectLst/>
              <a:latin typeface="Times New Roman" panose="02020603050405020304" pitchFamily="18" charset="0"/>
              <a:ea typeface="Times New Roman" panose="02020603050405020304" pitchFamily="18" charset="0"/>
            </a:endParaRPr>
          </a:p>
          <a:p>
            <a:pPr algn="just">
              <a:lnSpc>
                <a:spcPts val="1350"/>
              </a:lnSpc>
              <a:spcBef>
                <a:spcPts val="600"/>
              </a:spcBef>
              <a:spcAft>
                <a:spcPts val="200"/>
              </a:spcAft>
              <a:tabLst>
                <a:tab pos="270510" algn="l"/>
                <a:tab pos="269875" algn="l"/>
              </a:tabLst>
            </a:pPr>
            <a:r>
              <a:rPr lang="pl-PL" dirty="0" smtClean="0">
                <a:effectLst/>
                <a:latin typeface="Times New Roman" panose="02020603050405020304" pitchFamily="18" charset="0"/>
                <a:ea typeface="Times New Roman" panose="02020603050405020304" pitchFamily="18" charset="0"/>
              </a:rPr>
              <a:t>	Szczegółowy wykaz czynności, jakie należy wykonać w ramach przygotowania silnika i siłowni do manewrów dla danego konkretnego silnika podaje ITR. Niżej podane zalecenia mają charakter ogólny i dotyczą czynności rutynowych wynika­jących z „dobrej praktyki morskiej”.</a:t>
            </a:r>
            <a:endParaRPr lang="pl-PL" sz="1600" dirty="0" smtClean="0">
              <a:effectLst/>
              <a:latin typeface="Times New Roman" panose="02020603050405020304" pitchFamily="18" charset="0"/>
              <a:ea typeface="Times New Roman" panose="02020603050405020304" pitchFamily="18" charset="0"/>
            </a:endParaRPr>
          </a:p>
          <a:p>
            <a:pPr marL="342900" lvl="0" indent="-342900" algn="just">
              <a:lnSpc>
                <a:spcPts val="1350"/>
              </a:lnSpc>
              <a:spcAft>
                <a:spcPts val="250"/>
              </a:spcAft>
              <a:buFont typeface="+mj-lt"/>
              <a:buAutoNum type="arabicPeriod"/>
              <a:tabLst>
                <a:tab pos="180340" algn="l"/>
                <a:tab pos="318770" algn="l"/>
              </a:tabLst>
            </a:pPr>
            <a:r>
              <a:rPr lang="pl-PL" dirty="0" smtClean="0">
                <a:effectLst/>
                <a:latin typeface="Times New Roman" panose="02020603050405020304" pitchFamily="18" charset="0"/>
                <a:ea typeface="Times New Roman" panose="02020603050405020304" pitchFamily="18" charset="0"/>
              </a:rPr>
              <a:t>Jeżeli do napędu silnika stosowany jest olej napędowy i paliwo ciężkie, należy ustalić rodzaj paliwa stosowanego podczas manewrów. Przy przejściu na olej napędowy, na godzinę przed spodziewanymi manewrami należy przełączyć zasilanie SG z paliwa ciężkiego na lekkie.</a:t>
            </a:r>
            <a:endParaRPr lang="pl-PL" sz="1200" dirty="0" smtClean="0">
              <a:effectLst/>
              <a:latin typeface="Times New Roman" panose="02020603050405020304" pitchFamily="18" charset="0"/>
              <a:ea typeface="Times New Roman" panose="02020603050405020304" pitchFamily="18" charset="0"/>
            </a:endParaRPr>
          </a:p>
          <a:p>
            <a:pPr marL="180340" indent="-180340">
              <a:lnSpc>
                <a:spcPts val="1350"/>
              </a:lnSpc>
              <a:spcAft>
                <a:spcPts val="380"/>
              </a:spcAft>
              <a:tabLst>
                <a:tab pos="180340" algn="l"/>
              </a:tabLst>
            </a:pPr>
            <a:r>
              <a:rPr lang="pl-PL" dirty="0" smtClean="0">
                <a:effectLst/>
                <a:latin typeface="Times New Roman" panose="02020603050405020304" pitchFamily="18" charset="0"/>
                <a:ea typeface="Times New Roman" panose="02020603050405020304" pitchFamily="18" charset="0"/>
              </a:rPr>
              <a:t>2.	Podczas zmniejszania obciążenia silnika przed manewrami należy rygorystycznie </a:t>
            </a:r>
            <a:r>
              <a:rPr lang="pl-PL" spc="-10" dirty="0" smtClean="0">
                <a:effectLst/>
                <a:latin typeface="Times New Roman" panose="02020603050405020304" pitchFamily="18" charset="0"/>
                <a:ea typeface="Times New Roman" panose="02020603050405020304" pitchFamily="18" charset="0"/>
              </a:rPr>
              <a:t>przestrzegać zalecenia stopniowego (w czasie 30</a:t>
            </a:r>
            <a:r>
              <a:rPr lang="pl-PL" spc="-10" dirty="0" smtClean="0">
                <a:effectLst/>
                <a:latin typeface="Times New Roman" panose="02020603050405020304" pitchFamily="18" charset="0"/>
                <a:ea typeface="Times New Roman" panose="02020603050405020304" pitchFamily="18" charset="0"/>
                <a:sym typeface="Symbol" panose="05050102010706020507" pitchFamily="18" charset="2"/>
              </a:rPr>
              <a:t></a:t>
            </a:r>
            <a:r>
              <a:rPr lang="pl-PL" spc="-10" dirty="0" smtClean="0">
                <a:effectLst/>
                <a:latin typeface="Times New Roman" panose="02020603050405020304" pitchFamily="18" charset="0"/>
                <a:ea typeface="Times New Roman" panose="02020603050405020304" pitchFamily="18" charset="0"/>
              </a:rPr>
              <a:t>60 min.) obniżania jego</a:t>
            </a:r>
            <a:r>
              <a:rPr lang="pl-PL" dirty="0" smtClean="0">
                <a:effectLst/>
                <a:latin typeface="Times New Roman" panose="02020603050405020304" pitchFamily="18" charset="0"/>
                <a:ea typeface="Times New Roman" panose="02020603050405020304" pitchFamily="18" charset="0"/>
              </a:rPr>
              <a:t> obciążenia z pełnego do wartości odpowiadającej obciążeniu podczas manewrów.</a:t>
            </a:r>
            <a:endParaRPr lang="pl-PL" sz="1200" dirty="0" smtClean="0">
              <a:effectLst/>
              <a:latin typeface="Times New Roman" panose="02020603050405020304" pitchFamily="18" charset="0"/>
              <a:ea typeface="Times New Roman" panose="02020603050405020304" pitchFamily="18" charset="0"/>
            </a:endParaRPr>
          </a:p>
          <a:p>
            <a:pPr algn="just">
              <a:lnSpc>
                <a:spcPts val="1350"/>
              </a:lnSpc>
              <a:spcAft>
                <a:spcPts val="380"/>
              </a:spcAft>
            </a:pPr>
            <a:r>
              <a:rPr lang="pl-PL" dirty="0" smtClean="0">
                <a:effectLst/>
                <a:latin typeface="Times New Roman" panose="02020603050405020304" pitchFamily="18" charset="0"/>
                <a:ea typeface="Times New Roman" panose="02020603050405020304" pitchFamily="18" charset="0"/>
              </a:rPr>
              <a:t>3. Uruchomić dodatkowy zespół prądotwórczy. </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spcAft>
                <a:spcPts val="150"/>
              </a:spcAft>
              <a:buFont typeface="+mj-lt"/>
              <a:buAutoNum type="arabicPeriod" startAt="4"/>
              <a:tabLst>
                <a:tab pos="180340" algn="l"/>
                <a:tab pos="457200" algn="l"/>
              </a:tabLst>
            </a:pPr>
            <a:r>
              <a:rPr lang="pl-PL" dirty="0" smtClean="0">
                <a:effectLst/>
                <a:latin typeface="Times New Roman" panose="02020603050405020304" pitchFamily="18" charset="0"/>
                <a:ea typeface="Times New Roman" panose="02020603050405020304" pitchFamily="18" charset="0"/>
              </a:rPr>
              <a:t>Do manewrów należy odpowiednio przygotować układ rozruchowy.</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lnSpc>
                <a:spcPts val="1350"/>
              </a:lnSpc>
              <a:spcAft>
                <a:spcPts val="380"/>
              </a:spcAft>
              <a:buFont typeface="+mj-lt"/>
              <a:buAutoNum type="arabicPeriod" startAt="4"/>
              <a:tabLst>
                <a:tab pos="180340" algn="l"/>
                <a:tab pos="457200" algn="l"/>
              </a:tabLst>
            </a:pPr>
            <a:r>
              <a:rPr lang="pl-PL" dirty="0" smtClean="0">
                <a:effectLst/>
                <a:latin typeface="Times New Roman" panose="02020603050405020304" pitchFamily="18" charset="0"/>
                <a:ea typeface="Times New Roman" panose="02020603050405020304" pitchFamily="18" charset="0"/>
              </a:rPr>
              <a:t>Jeżeli okoliczności i czas na to pozwalają, wskazane jest wykonanie próbnego manewru przesterowania i rozruchu SG, w celu upewnienia się, czy mechanizm przesterowania i układ rozruchowy działa sprawnie. Próby te należy przeprowadzić zwłaszcza po długotrwałej </a:t>
            </a:r>
            <a:r>
              <a:rPr lang="pl-PL" dirty="0" err="1" smtClean="0">
                <a:effectLst/>
                <a:latin typeface="Times New Roman" panose="02020603050405020304" pitchFamily="18" charset="0"/>
                <a:ea typeface="Times New Roman" panose="02020603050405020304" pitchFamily="18" charset="0"/>
              </a:rPr>
              <a:t>bezmanewrowej</a:t>
            </a:r>
            <a:r>
              <a:rPr lang="pl-PL" dirty="0" smtClean="0">
                <a:effectLst/>
                <a:latin typeface="Times New Roman" panose="02020603050405020304" pitchFamily="18" charset="0"/>
                <a:ea typeface="Times New Roman" panose="02020603050405020304" pitchFamily="18" charset="0"/>
              </a:rPr>
              <a:t> pracy SG.</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lnSpc>
                <a:spcPts val="1350"/>
              </a:lnSpc>
              <a:spcAft>
                <a:spcPts val="380"/>
              </a:spcAft>
              <a:buFont typeface="+mj-lt"/>
              <a:buAutoNum type="arabicPeriod" startAt="4"/>
              <a:tabLst>
                <a:tab pos="180340" algn="l"/>
                <a:tab pos="457200" algn="l"/>
              </a:tabLst>
            </a:pPr>
            <a:r>
              <a:rPr lang="pl-PL" dirty="0" smtClean="0">
                <a:effectLst/>
                <a:latin typeface="Times New Roman" panose="02020603050405020304" pitchFamily="18" charset="0"/>
                <a:ea typeface="Times New Roman" panose="02020603050405020304" pitchFamily="18" charset="0"/>
              </a:rPr>
              <a:t>Po sprawdzeniu sprawności rezerwowych pomp czynników chłodzących i oleju obiegowego należy ustawić je w pozycję „stand by”, a następnie uruchomić pomocnicze pompy wody chłodzącej i oleju, jeżeli pompy główne napędzane są bezpośrednio przez silnik główny.</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lnSpc>
                <a:spcPts val="1350"/>
              </a:lnSpc>
              <a:spcAft>
                <a:spcPts val="0"/>
              </a:spcAft>
              <a:buFont typeface="+mj-lt"/>
              <a:buAutoNum type="arabicPeriod" startAt="4"/>
              <a:tabLst>
                <a:tab pos="180340" algn="l"/>
                <a:tab pos="457200" algn="l"/>
              </a:tabLst>
            </a:pPr>
            <a:r>
              <a:rPr lang="pl-PL" dirty="0" smtClean="0">
                <a:effectLst/>
                <a:latin typeface="Times New Roman" panose="02020603050405020304" pitchFamily="18" charset="0"/>
                <a:ea typeface="Times New Roman" panose="02020603050405020304" pitchFamily="18" charset="0"/>
              </a:rPr>
              <a:t>Temperatury wszystkich czynników chłodzących należy zachować na normalnym poziomie eksploatacyjnym. Temperaturę powietrza ładującego za chłodnicą powinno się utrzymywać powyżej temperatury punktu rosy (normalnie powyżej 30</a:t>
            </a:r>
            <a:r>
              <a:rPr lang="pl-PL" dirty="0" smtClean="0">
                <a:effectLst/>
                <a:latin typeface="Times New Roman" panose="02020603050405020304" pitchFamily="18" charset="0"/>
                <a:ea typeface="Times New Roman" panose="02020603050405020304" pitchFamily="18" charset="0"/>
                <a:sym typeface="Symbol" panose="05050102010706020507" pitchFamily="18" charset="2"/>
              </a:rPr>
              <a:t></a:t>
            </a:r>
            <a:r>
              <a:rPr lang="pl-PL" dirty="0" smtClean="0">
                <a:effectLst/>
                <a:latin typeface="Times New Roman" panose="02020603050405020304" pitchFamily="18" charset="0"/>
                <a:ea typeface="Times New Roman" panose="02020603050405020304" pitchFamily="18" charset="0"/>
              </a:rPr>
              <a:t>35ºC), a temperaturę paliwa ciężkiego w górnej granicy dopuszczalnej.</a:t>
            </a:r>
            <a:endParaRPr lang="pl-PL"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513138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261938" y="286078"/>
            <a:ext cx="11930062" cy="5940088"/>
          </a:xfrm>
          <a:prstGeom prst="rect">
            <a:avLst/>
          </a:prstGeom>
        </p:spPr>
        <p:txBody>
          <a:bodyPr wrap="square">
            <a:spAutoFit/>
          </a:bodyPr>
          <a:lstStyle/>
          <a:p>
            <a:pPr>
              <a:spcAft>
                <a:spcPts val="0"/>
              </a:spcAft>
              <a:tabLst>
                <a:tab pos="180340" algn="l"/>
              </a:tabLst>
            </a:pPr>
            <a:r>
              <a:rPr lang="pl-PL" b="1" kern="0" dirty="0" smtClean="0">
                <a:effectLst/>
                <a:latin typeface="Arial" panose="020B0604020202020204" pitchFamily="34" charset="0"/>
                <a:ea typeface="Times New Roman" panose="02020603050405020304" pitchFamily="18" charset="0"/>
                <a:cs typeface="Times New Roman" panose="02020603050405020304" pitchFamily="18" charset="0"/>
              </a:rPr>
              <a:t>Zatrzymanie i „odstawianie” silnika głównego</a:t>
            </a:r>
          </a:p>
          <a:p>
            <a:pPr>
              <a:spcAft>
                <a:spcPts val="0"/>
              </a:spcAft>
              <a:tabLst>
                <a:tab pos="180340" algn="l"/>
              </a:tabLst>
            </a:pPr>
            <a:r>
              <a:rPr lang="pl-PL" dirty="0" smtClean="0">
                <a:effectLst/>
                <a:latin typeface="Times New Roman" panose="02020603050405020304" pitchFamily="18" charset="0"/>
                <a:ea typeface="Times New Roman" panose="02020603050405020304" pitchFamily="18" charset="0"/>
              </a:rPr>
              <a:t> </a:t>
            </a:r>
            <a:endParaRPr lang="pl-PL" sz="1200" dirty="0" smtClean="0">
              <a:effectLst/>
              <a:latin typeface="Times New Roman" panose="02020603050405020304" pitchFamily="18" charset="0"/>
              <a:ea typeface="Times New Roman" panose="02020603050405020304" pitchFamily="18" charset="0"/>
            </a:endParaRPr>
          </a:p>
          <a:p>
            <a:pPr>
              <a:spcAft>
                <a:spcPts val="300"/>
              </a:spcAft>
              <a:tabLst>
                <a:tab pos="270510" algn="l"/>
              </a:tabLst>
            </a:pPr>
            <a:r>
              <a:rPr lang="pl-PL" dirty="0" smtClean="0">
                <a:effectLst/>
                <a:latin typeface="Times New Roman" panose="02020603050405020304" pitchFamily="18" charset="0"/>
                <a:ea typeface="Times New Roman" panose="02020603050405020304" pitchFamily="18" charset="0"/>
              </a:rPr>
              <a:t>	Szczegółowy zakres czynności tzw. „odstawienia”, podaje ITR danego silnika. Niżej podane zalecenia obejmują podstawowe zasady poprawnej eksploatacji i dotyczą wszystkich typów i rodzajów silników okrętowych.</a:t>
            </a:r>
            <a:endParaRPr lang="pl-PL" sz="1200" dirty="0" smtClean="0">
              <a:effectLst/>
              <a:latin typeface="Times New Roman" panose="02020603050405020304" pitchFamily="18" charset="0"/>
              <a:ea typeface="Times New Roman" panose="02020603050405020304" pitchFamily="18" charset="0"/>
            </a:endParaRPr>
          </a:p>
          <a:p>
            <a:pPr marL="226695" indent="-226695">
              <a:spcAft>
                <a:spcPts val="260"/>
              </a:spcAft>
              <a:tabLst>
                <a:tab pos="270510" algn="l"/>
              </a:tabLst>
            </a:pPr>
            <a:r>
              <a:rPr lang="pl-PL" dirty="0" smtClean="0">
                <a:effectLst/>
                <a:latin typeface="Times New Roman" panose="02020603050405020304" pitchFamily="18" charset="0"/>
                <a:ea typeface="Times New Roman" panose="02020603050405020304" pitchFamily="18" charset="0"/>
              </a:rPr>
              <a:t>  1.	Po otrzymaniu polecenia „koniec manewrów” należy organ sterujący nastawą paliwa przestawić w położenie „0”, a organ przesterowania w pozycję „stop”.</a:t>
            </a:r>
            <a:endParaRPr lang="pl-PL" sz="1200" dirty="0" smtClean="0">
              <a:effectLst/>
              <a:latin typeface="Times New Roman" panose="02020603050405020304" pitchFamily="18" charset="0"/>
              <a:ea typeface="Times New Roman" panose="02020603050405020304" pitchFamily="18" charset="0"/>
            </a:endParaRPr>
          </a:p>
          <a:p>
            <a:pPr marL="226695" indent="-226695">
              <a:spcAft>
                <a:spcPts val="260"/>
              </a:spcAft>
              <a:tabLst>
                <a:tab pos="270510" algn="l"/>
              </a:tabLst>
            </a:pPr>
            <a:r>
              <a:rPr lang="pl-PL" dirty="0" smtClean="0">
                <a:effectLst/>
                <a:latin typeface="Times New Roman" panose="02020603050405020304" pitchFamily="18" charset="0"/>
                <a:ea typeface="Times New Roman" panose="02020603050405020304" pitchFamily="18" charset="0"/>
              </a:rPr>
              <a:t>  2.	Główny zawór manewrowy powietrza rozruchowego należy zablokować w poło­żeniu zamkniętym, po czym zamknąć zawór poboru powietrza na zbiorniku powietrza rozruchowego, odpowietrzyć instalację powietrza rozruchowego i ste­rującego oraz dopełnić zbiornik powietrza rozruchowego do zalecanego ciśnienia.</a:t>
            </a:r>
            <a:endParaRPr lang="pl-PL" sz="1200" dirty="0" smtClean="0">
              <a:effectLst/>
              <a:latin typeface="Times New Roman" panose="02020603050405020304" pitchFamily="18" charset="0"/>
              <a:ea typeface="Times New Roman" panose="02020603050405020304" pitchFamily="18" charset="0"/>
            </a:endParaRPr>
          </a:p>
          <a:p>
            <a:pPr marL="226695" indent="-226695">
              <a:spcAft>
                <a:spcPts val="260"/>
              </a:spcAft>
              <a:tabLst>
                <a:tab pos="226695" algn="l"/>
                <a:tab pos="270510" algn="l"/>
              </a:tabLst>
            </a:pPr>
            <a:r>
              <a:rPr lang="pl-PL" dirty="0" smtClean="0">
                <a:effectLst/>
                <a:latin typeface="Times New Roman" panose="02020603050405020304" pitchFamily="18" charset="0"/>
                <a:ea typeface="Times New Roman" panose="02020603050405020304" pitchFamily="18" charset="0"/>
              </a:rPr>
              <a:t>  3.	Przez 20</a:t>
            </a:r>
            <a:r>
              <a:rPr lang="pl-PL" dirty="0" smtClean="0">
                <a:effectLst/>
                <a:latin typeface="Times New Roman" panose="02020603050405020304" pitchFamily="18" charset="0"/>
                <a:ea typeface="Times New Roman" panose="02020603050405020304" pitchFamily="18" charset="0"/>
                <a:sym typeface="Symbol" panose="05050102010706020507" pitchFamily="18" charset="2"/>
              </a:rPr>
              <a:t></a:t>
            </a:r>
            <a:r>
              <a:rPr lang="pl-PL" dirty="0" smtClean="0">
                <a:effectLst/>
                <a:latin typeface="Times New Roman" panose="02020603050405020304" pitchFamily="18" charset="0"/>
                <a:ea typeface="Times New Roman" panose="02020603050405020304" pitchFamily="18" charset="0"/>
              </a:rPr>
              <a:t>30 minut po zatrzymaniu silnika należy utrzymać w ruchu pompy wody słodkiej i oleju, w celu stopniowego obniżenia temperatur wszystkich chłodzo­nych elementów silnika.</a:t>
            </a:r>
            <a:endParaRPr lang="pl-PL" sz="1200" dirty="0" smtClean="0">
              <a:effectLst/>
              <a:latin typeface="Times New Roman" panose="02020603050405020304" pitchFamily="18" charset="0"/>
              <a:ea typeface="Times New Roman" panose="02020603050405020304" pitchFamily="18" charset="0"/>
            </a:endParaRPr>
          </a:p>
          <a:p>
            <a:pPr marL="226695" indent="-226695">
              <a:spcAft>
                <a:spcPts val="260"/>
              </a:spcAft>
              <a:tabLst>
                <a:tab pos="226695" algn="l"/>
                <a:tab pos="270510" algn="l"/>
              </a:tabLst>
            </a:pPr>
            <a:r>
              <a:rPr lang="pl-PL" dirty="0" smtClean="0">
                <a:effectLst/>
                <a:latin typeface="Times New Roman" panose="02020603050405020304" pitchFamily="18" charset="0"/>
                <a:ea typeface="Times New Roman" panose="02020603050405020304" pitchFamily="18" charset="0"/>
              </a:rPr>
              <a:t>  4.	Po wyłączeniu pompy paliwa należy zamknąć dopływ paliwa do silnika. Jeżeli podczas manewrów silnik był zasilany paliwem ciężkim, to niezbędne jest zachowanie cyrkulacji oraz grzanie paliwa ciężkiego.</a:t>
            </a:r>
            <a:endParaRPr lang="pl-PL" sz="1200" dirty="0" smtClean="0">
              <a:effectLst/>
              <a:latin typeface="Times New Roman" panose="02020603050405020304" pitchFamily="18" charset="0"/>
              <a:ea typeface="Times New Roman" panose="02020603050405020304" pitchFamily="18" charset="0"/>
            </a:endParaRPr>
          </a:p>
          <a:p>
            <a:pPr marL="226695" indent="-226695">
              <a:spcAft>
                <a:spcPts val="260"/>
              </a:spcAft>
              <a:tabLst>
                <a:tab pos="180340" algn="l"/>
                <a:tab pos="226695" algn="l"/>
                <a:tab pos="270510" algn="l"/>
              </a:tabLst>
            </a:pPr>
            <a:r>
              <a:rPr lang="pl-PL" dirty="0" smtClean="0">
                <a:effectLst/>
                <a:latin typeface="Times New Roman" panose="02020603050405020304" pitchFamily="18" charset="0"/>
                <a:ea typeface="Times New Roman" panose="02020603050405020304" pitchFamily="18" charset="0"/>
              </a:rPr>
              <a:t>  5.		Zawory indykatorowe należy otworzyć.</a:t>
            </a:r>
            <a:endParaRPr lang="pl-PL" sz="1200" dirty="0" smtClean="0">
              <a:effectLst/>
              <a:latin typeface="Times New Roman" panose="02020603050405020304" pitchFamily="18" charset="0"/>
              <a:ea typeface="Times New Roman" panose="02020603050405020304" pitchFamily="18" charset="0"/>
            </a:endParaRPr>
          </a:p>
          <a:p>
            <a:pPr marL="226695" indent="-226695">
              <a:spcAft>
                <a:spcPts val="260"/>
              </a:spcAft>
              <a:tabLst>
                <a:tab pos="226695" algn="l"/>
                <a:tab pos="270510" algn="l"/>
              </a:tabLst>
            </a:pPr>
            <a:r>
              <a:rPr lang="pl-PL" dirty="0" smtClean="0">
                <a:effectLst/>
                <a:latin typeface="Times New Roman" panose="02020603050405020304" pitchFamily="18" charset="0"/>
                <a:ea typeface="Times New Roman" panose="02020603050405020304" pitchFamily="18" charset="0"/>
              </a:rPr>
              <a:t>  6.	Po wstępnym schłodzeniu silnika należy załączyć obracarkę i obracać kilka­krotnie wał korbowy, przesmarowując w tym czasie gładzie cylindrowe olejem cylindrowym (30</a:t>
            </a:r>
            <a:r>
              <a:rPr lang="pl-PL" dirty="0" smtClean="0">
                <a:effectLst/>
                <a:latin typeface="Times New Roman" panose="02020603050405020304" pitchFamily="18" charset="0"/>
                <a:ea typeface="Times New Roman" panose="02020603050405020304" pitchFamily="18" charset="0"/>
                <a:sym typeface="Symbol" panose="05050102010706020507" pitchFamily="18" charset="2"/>
              </a:rPr>
              <a:t></a:t>
            </a:r>
            <a:r>
              <a:rPr lang="pl-PL" dirty="0" smtClean="0">
                <a:effectLst/>
                <a:latin typeface="Times New Roman" panose="02020603050405020304" pitchFamily="18" charset="0"/>
                <a:ea typeface="Times New Roman" panose="02020603050405020304" pitchFamily="18" charset="0"/>
              </a:rPr>
              <a:t>40 skoków tłoczka lubrykatora).</a:t>
            </a:r>
            <a:endParaRPr lang="pl-PL" sz="1200" dirty="0" smtClean="0">
              <a:effectLst/>
              <a:latin typeface="Times New Roman" panose="02020603050405020304" pitchFamily="18" charset="0"/>
              <a:ea typeface="Times New Roman" panose="02020603050405020304" pitchFamily="18" charset="0"/>
            </a:endParaRPr>
          </a:p>
          <a:p>
            <a:pPr marL="226695" indent="-226695">
              <a:spcAft>
                <a:spcPts val="260"/>
              </a:spcAft>
              <a:tabLst>
                <a:tab pos="226695" algn="l"/>
                <a:tab pos="270510" algn="l"/>
              </a:tabLst>
            </a:pPr>
            <a:r>
              <a:rPr lang="pl-PL" dirty="0" smtClean="0">
                <a:effectLst/>
                <a:latin typeface="Times New Roman" panose="02020603050405020304" pitchFamily="18" charset="0"/>
                <a:ea typeface="Times New Roman" panose="02020603050405020304" pitchFamily="18" charset="0"/>
              </a:rPr>
              <a:t>  7.	Po otwarciu zaworów spustowych traktu wylotu spalin należy sprawdzić ich drożność, co zapobiega przedostawaniu się wody deszczowej przez komin i kolektor wylotu spalin do cylindra.</a:t>
            </a:r>
            <a:endParaRPr lang="pl-PL" sz="1200" dirty="0" smtClean="0">
              <a:effectLst/>
              <a:latin typeface="Times New Roman" panose="02020603050405020304" pitchFamily="18" charset="0"/>
              <a:ea typeface="Times New Roman" panose="02020603050405020304" pitchFamily="18" charset="0"/>
            </a:endParaRPr>
          </a:p>
          <a:p>
            <a:pPr marL="226695" indent="-226695">
              <a:spcAft>
                <a:spcPts val="260"/>
              </a:spcAft>
              <a:tabLst>
                <a:tab pos="226695" algn="l"/>
                <a:tab pos="270510" algn="l"/>
              </a:tabLst>
            </a:pPr>
            <a:r>
              <a:rPr lang="pl-PL" dirty="0" smtClean="0">
                <a:effectLst/>
                <a:latin typeface="Times New Roman" panose="02020603050405020304" pitchFamily="18" charset="0"/>
                <a:ea typeface="Times New Roman" panose="02020603050405020304" pitchFamily="18" charset="0"/>
              </a:rPr>
              <a:t>  8.	Po wykonaniu powyższych czynności należy otworzyć zawory spustowe kondensatu na chłodnicy powietrza; wyciek wody morskiej będzie świadczył o nieszczelności chłodnicy.</a:t>
            </a:r>
            <a:endParaRPr lang="pl-PL"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31204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28589" y="716422"/>
            <a:ext cx="11901486" cy="5270674"/>
          </a:xfrm>
          <a:prstGeom prst="rect">
            <a:avLst/>
          </a:prstGeom>
        </p:spPr>
        <p:txBody>
          <a:bodyPr wrap="square">
            <a:spAutoFit/>
          </a:bodyPr>
          <a:lstStyle/>
          <a:p>
            <a:pPr marL="226695" indent="-226695">
              <a:spcAft>
                <a:spcPts val="260"/>
              </a:spcAft>
              <a:tabLst>
                <a:tab pos="226695" algn="l"/>
                <a:tab pos="270510" algn="l"/>
              </a:tabLst>
            </a:pPr>
            <a:r>
              <a:rPr lang="pl-PL" dirty="0" smtClean="0">
                <a:effectLst/>
                <a:latin typeface="Times New Roman" panose="02020603050405020304" pitchFamily="18" charset="0"/>
                <a:ea typeface="Times New Roman" panose="02020603050405020304" pitchFamily="18" charset="0"/>
              </a:rPr>
              <a:t>9.	Silnik zespołu prądotwórczego należy przed zatrzymaniem stopniowo, całkowicie odciążyć i wyłączyć na tablicy rozdzielczej; po zatrzymaniu zamknąć zawór dopływu paliwa, jeżeli konieczne – ustawić w pozycję rozruchową.</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spcAft>
                <a:spcPts val="260"/>
              </a:spcAft>
              <a:buSzPts val="1100"/>
              <a:buFont typeface="Times New Roman" panose="02020603050405020304" pitchFamily="18" charset="0"/>
              <a:buAutoNum type="arabicPeriod" startAt="10"/>
              <a:tabLst>
                <a:tab pos="226695" algn="l"/>
              </a:tabLst>
            </a:pPr>
            <a:r>
              <a:rPr lang="pl-PL" dirty="0" smtClean="0">
                <a:effectLst/>
                <a:latin typeface="Times New Roman" panose="02020603050405020304" pitchFamily="18" charset="0"/>
                <a:ea typeface="Times New Roman" panose="02020603050405020304" pitchFamily="18" charset="0"/>
              </a:rPr>
              <a:t>Zaleca się staranne oczyszczenie silnika po jego zatrzymaniu. W tym czasie należy usunąć zauważone podczas ruchu silnika i kontroli usterki.</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spcAft>
                <a:spcPts val="260"/>
              </a:spcAft>
              <a:buSzPts val="1100"/>
              <a:buFont typeface="Times New Roman" panose="02020603050405020304" pitchFamily="18" charset="0"/>
              <a:buAutoNum type="arabicPeriod" startAt="10"/>
              <a:tabLst>
                <a:tab pos="226695" algn="l"/>
                <a:tab pos="270510" algn="l"/>
              </a:tabLst>
            </a:pPr>
            <a:r>
              <a:rPr lang="pl-PL" dirty="0" smtClean="0">
                <a:effectLst/>
                <a:latin typeface="Times New Roman" panose="02020603050405020304" pitchFamily="18" charset="0"/>
                <a:ea typeface="Times New Roman" panose="02020603050405020304" pitchFamily="18" charset="0"/>
              </a:rPr>
              <a:t>Okresowo, na przykład co 3</a:t>
            </a:r>
            <a:r>
              <a:rPr lang="pl-PL" dirty="0" smtClean="0">
                <a:effectLst/>
                <a:latin typeface="Times New Roman" panose="02020603050405020304" pitchFamily="18" charset="0"/>
                <a:ea typeface="Times New Roman" panose="02020603050405020304" pitchFamily="18" charset="0"/>
                <a:sym typeface="Symbol" panose="05050102010706020507" pitchFamily="18" charset="2"/>
              </a:rPr>
              <a:t></a:t>
            </a:r>
            <a:r>
              <a:rPr lang="pl-PL" dirty="0" smtClean="0">
                <a:effectLst/>
                <a:latin typeface="Times New Roman" panose="02020603050405020304" pitchFamily="18" charset="0"/>
                <a:ea typeface="Times New Roman" panose="02020603050405020304" pitchFamily="18" charset="0"/>
              </a:rPr>
              <a:t>4 dni, a w klimacie wilgotnym codziennie, należy obrócić obracarką kilkakrotnie, przy otwartych zaworach indykatorowych, wał korbowy</a:t>
            </a:r>
            <a:r>
              <a:rPr lang="pl-PL" spc="-10" dirty="0" smtClean="0">
                <a:effectLst/>
                <a:latin typeface="Times New Roman" panose="02020603050405020304" pitchFamily="18" charset="0"/>
                <a:ea typeface="Times New Roman" panose="02020603050405020304" pitchFamily="18" charset="0"/>
              </a:rPr>
              <a:t>; podczas obracania wału przesmarować tuleje cylindrowe oraz zapewnić</a:t>
            </a:r>
            <a:r>
              <a:rPr lang="pl-PL" dirty="0" smtClean="0">
                <a:effectLst/>
                <a:latin typeface="Times New Roman" panose="02020603050405020304" pitchFamily="18" charset="0"/>
                <a:ea typeface="Times New Roman" panose="02020603050405020304" pitchFamily="18" charset="0"/>
              </a:rPr>
              <a:t> smarowanie łożysk, uruchamiając wcześniej pompę oleju obiegowego. Wymóg ten dotyczy wszystkich maszyn wyłączonych z ruchu ciągłego, wyposażonych w mechanizm korbowy. Działanie to służy do „</a:t>
            </a:r>
            <a:r>
              <a:rPr lang="pl-PL" dirty="0" err="1" smtClean="0">
                <a:effectLst/>
                <a:latin typeface="Times New Roman" panose="02020603050405020304" pitchFamily="18" charset="0"/>
                <a:ea typeface="Times New Roman" panose="02020603050405020304" pitchFamily="18" charset="0"/>
              </a:rPr>
              <a:t>rozruszenia</a:t>
            </a:r>
            <a:r>
              <a:rPr lang="pl-PL" dirty="0" smtClean="0">
                <a:effectLst/>
                <a:latin typeface="Times New Roman" panose="02020603050405020304" pitchFamily="18" charset="0"/>
                <a:ea typeface="Times New Roman" panose="02020603050405020304" pitchFamily="18" charset="0"/>
              </a:rPr>
              <a:t>” pierścieni tłokowych oraz ochrony łożysk, gładzi cylindrowych przed korozją.</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spcAft>
                <a:spcPts val="260"/>
              </a:spcAft>
              <a:buSzPts val="1100"/>
              <a:buFont typeface="Times New Roman" panose="02020603050405020304" pitchFamily="18" charset="0"/>
              <a:buAutoNum type="arabicPeriod" startAt="10"/>
              <a:tabLst>
                <a:tab pos="226695" algn="l"/>
              </a:tabLst>
            </a:pPr>
            <a:r>
              <a:rPr lang="pl-PL" dirty="0" smtClean="0">
                <a:effectLst/>
                <a:latin typeface="Times New Roman" panose="02020603050405020304" pitchFamily="18" charset="0"/>
                <a:ea typeface="Times New Roman" panose="02020603050405020304" pitchFamily="18" charset="0"/>
              </a:rPr>
              <a:t>W sytuacji, gdy zachodzi prawdopodobieństwo spadku temperatury w siłowni poniżej 0</a:t>
            </a:r>
            <a:r>
              <a:rPr lang="pl-PL" baseline="30000" dirty="0" smtClean="0">
                <a:effectLst/>
                <a:latin typeface="Times New Roman" panose="02020603050405020304" pitchFamily="18" charset="0"/>
                <a:ea typeface="Times New Roman" panose="02020603050405020304" pitchFamily="18" charset="0"/>
              </a:rPr>
              <a:t>o</a:t>
            </a:r>
            <a:r>
              <a:rPr lang="pl-PL" dirty="0" smtClean="0">
                <a:effectLst/>
                <a:latin typeface="Times New Roman" panose="02020603050405020304" pitchFamily="18" charset="0"/>
                <a:ea typeface="Times New Roman" panose="02020603050405020304" pitchFamily="18" charset="0"/>
              </a:rPr>
              <a:t>C, należy opróżnić z wody wszystkie przestrzenie chłodzone wodą wraz z rurociągami wody chłodzącej. Powyższe czynności należy szczególnie starannie wykonać przed dokowaniem statku w zimie.</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spcAft>
                <a:spcPts val="260"/>
              </a:spcAft>
              <a:buSzPts val="1100"/>
              <a:buFont typeface="Times New Roman" panose="02020603050405020304" pitchFamily="18" charset="0"/>
              <a:buAutoNum type="arabicPeriod" startAt="10"/>
              <a:tabLst>
                <a:tab pos="226695" algn="l"/>
              </a:tabLst>
            </a:pPr>
            <a:r>
              <a:rPr lang="pl-PL" dirty="0" smtClean="0">
                <a:effectLst/>
                <a:latin typeface="Times New Roman" panose="02020603050405020304" pitchFamily="18" charset="0"/>
                <a:ea typeface="Times New Roman" panose="02020603050405020304" pitchFamily="18" charset="0"/>
              </a:rPr>
              <a:t>Wyłączenie silnika z ruchu na dłuższy czas, np. kilka tygodni, wymaga szczegól­nie starannego jego oczyszczenia oraz odpowiedniego zabezpieczenia olejem lub smarem wszystkich narażonych na korozję elementów. Łożyska i tuleje cylindrowe należy przesmarować w sposób podany w punkcie 11. W celu zachowania gotowości ruchowej zaleca się przeprowadzenie tygodniowych prac nadzorczych podawanych dla danego silnika w ITR.</a:t>
            </a:r>
            <a:endParaRPr lang="pl-PL" sz="1200" dirty="0" smtClean="0">
              <a:effectLst/>
              <a:latin typeface="Times New Roman" panose="02020603050405020304" pitchFamily="18" charset="0"/>
              <a:ea typeface="Times New Roman" panose="02020603050405020304" pitchFamily="18" charset="0"/>
            </a:endParaRPr>
          </a:p>
          <a:p>
            <a:pPr marL="342900" lvl="0" indent="-342900" algn="just">
              <a:spcAft>
                <a:spcPts val="260"/>
              </a:spcAft>
              <a:buSzPts val="1100"/>
              <a:buFont typeface="Times New Roman" panose="02020603050405020304" pitchFamily="18" charset="0"/>
              <a:buAutoNum type="arabicPeriod" startAt="10"/>
              <a:tabLst>
                <a:tab pos="226695" algn="l"/>
              </a:tabLst>
            </a:pPr>
            <a:r>
              <a:rPr lang="pl-PL" dirty="0" smtClean="0">
                <a:effectLst/>
                <a:latin typeface="Times New Roman" panose="02020603050405020304" pitchFamily="18" charset="0"/>
                <a:ea typeface="Times New Roman" panose="02020603050405020304" pitchFamily="18" charset="0"/>
              </a:rPr>
              <a:t>Jeżeli przewidywany jest remont stoczniowy, należy zminimalizować zapas paliwa na statku oraz umieścić go w jak najmniejszej ilości zbiorników.</a:t>
            </a:r>
            <a:endParaRPr lang="pl-PL"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59437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57200" y="385763"/>
            <a:ext cx="11501438" cy="6278642"/>
          </a:xfrm>
          <a:prstGeom prst="rect">
            <a:avLst/>
          </a:prstGeom>
          <a:noFill/>
        </p:spPr>
        <p:txBody>
          <a:bodyPr wrap="square" rtlCol="0">
            <a:spAutoFit/>
          </a:bodyPr>
          <a:lstStyle/>
          <a:p>
            <a:pPr algn="just"/>
            <a:r>
              <a:rPr lang="pl-PL" sz="2400" dirty="0" smtClean="0"/>
              <a:t>	Dla </a:t>
            </a:r>
            <a:r>
              <a:rPr lang="pl-PL" sz="2400" dirty="0"/>
              <a:t>silników napędzających nastawną śrubę okrętową, bądź też śrubę poprzez przekładnię redukcyjną, warunki rozruchu są korzystniejsze, gdyż rozruch silnika odbywa się zawsze przed spodziewanymi manewrami i bez obciążenia, to jest przy zerowym skoku śruby lub z </a:t>
            </a:r>
            <a:r>
              <a:rPr lang="pl-PL" sz="2400" dirty="0" err="1"/>
              <a:t>wysprzęglonym</a:t>
            </a:r>
            <a:r>
              <a:rPr lang="pl-PL" sz="2400" dirty="0"/>
              <a:t> wałem napędowym. W tym przypadku silnik uruchamia się na 10</a:t>
            </a:r>
            <a:r>
              <a:rPr lang="pl-PL" sz="2400" baseline="-25000" dirty="0"/>
              <a:t> </a:t>
            </a:r>
            <a:r>
              <a:rPr lang="pl-PL" sz="2400" dirty="0"/>
              <a:t>÷20 minut przed jego obciążeniem (pierwszym manewrem). Czas ten zależy od wielkości silnika i temperatury jego wstępnego podgrzania. Okres pomiędzy rozruchem a początkiem manewrów wykorzystuje się na usunięcie wszelkich usterek, kontrolę silnika – oględziny zewnętrzne (kontrola słuchowo-wzro­kowa), ocenę parametrów pracy itp. Czas ten przeznaczony jest także na podgrzanie silnika do stanu wymaganego podczas obciążeń manewrowych.</a:t>
            </a:r>
          </a:p>
          <a:p>
            <a:r>
              <a:rPr lang="pl-PL" sz="2400" dirty="0"/>
              <a:t>	</a:t>
            </a:r>
          </a:p>
          <a:p>
            <a:pPr algn="just"/>
            <a:r>
              <a:rPr lang="pl-PL" sz="2400" dirty="0"/>
              <a:t>	Należy podkreślić, że podstawowym warunkiem pomyślnego rozruchu silnika jest jego dobry stan techniczny. Silnik dobrze przygotowany do rozruchu i w dobrym stanie technicznym startuje i pracuje bez żadnych zakłóceń. Jeżeli po 2</a:t>
            </a:r>
            <a:r>
              <a:rPr lang="pl-PL" sz="2400" baseline="30000" dirty="0"/>
              <a:t> </a:t>
            </a:r>
            <a:r>
              <a:rPr lang="pl-PL" sz="2400" dirty="0"/>
              <a:t>÷3 próbach rozruchu nie można uruchomić silnika, dalsze wielokrotne ponawianie rozruchu jest bezcelowe; najpierw należy ustalić i usunąć przyczynę uniemożliwiającą jego rozruch.</a:t>
            </a:r>
          </a:p>
          <a:p>
            <a:endParaRPr lang="pl-PL" dirty="0"/>
          </a:p>
        </p:txBody>
      </p:sp>
    </p:spTree>
    <p:extLst>
      <p:ext uri="{BB962C8B-B14F-4D97-AF65-F5344CB8AC3E}">
        <p14:creationId xmlns:p14="http://schemas.microsoft.com/office/powerpoint/2010/main" val="1855890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14098" y="212499"/>
            <a:ext cx="11615737" cy="7817525"/>
          </a:xfrm>
          <a:prstGeom prst="rect">
            <a:avLst/>
          </a:prstGeom>
          <a:noFill/>
        </p:spPr>
        <p:txBody>
          <a:bodyPr wrap="square" rtlCol="0">
            <a:spAutoFit/>
          </a:bodyPr>
          <a:lstStyle/>
          <a:p>
            <a:r>
              <a:rPr lang="pl-PL" sz="2800" b="1" dirty="0"/>
              <a:t>2.2.1. Czynności przygotowawcze przed </a:t>
            </a:r>
            <a:r>
              <a:rPr lang="pl-PL" sz="2800" b="1" dirty="0" smtClean="0"/>
              <a:t>rozruchem</a:t>
            </a:r>
            <a:endParaRPr lang="pl-PL" sz="2800" dirty="0"/>
          </a:p>
          <a:p>
            <a:r>
              <a:rPr lang="pl-PL" sz="2800" dirty="0"/>
              <a:t>	</a:t>
            </a:r>
            <a:endParaRPr lang="pl-PL" sz="2800" dirty="0" smtClean="0"/>
          </a:p>
          <a:p>
            <a:pPr algn="just"/>
            <a:r>
              <a:rPr lang="pl-PL" sz="2800" dirty="0"/>
              <a:t>	</a:t>
            </a:r>
            <a:r>
              <a:rPr lang="pl-PL" sz="2800" dirty="0" smtClean="0"/>
              <a:t>Rutynowy </a:t>
            </a:r>
            <a:r>
              <a:rPr lang="pl-PL" sz="2800" dirty="0"/>
              <a:t>proces przygotowania silnika do ruchu charakteryzuje się bardzo dużą ilością koniecznych do wykonania prac. Wraz z pracami wykonywanymi bezpo­średnio na silniku, przygotowuje się i uruchamia odpowiednio wcześnie wszystkie instalacje współpracujące z silnikiem, a także przygotowuje się do ruchu morskiego całą siłownię, w tym silniki zespołów prądotwórczych, kotły, linię wału, ster oraz wszystkie zespoły sterowania i kontroli</a:t>
            </a:r>
            <a:r>
              <a:rPr lang="pl-PL" sz="2800" dirty="0" smtClean="0"/>
              <a:t>.</a:t>
            </a:r>
            <a:endParaRPr lang="pl-PL" sz="900" dirty="0" smtClean="0"/>
          </a:p>
          <a:p>
            <a:pPr algn="just"/>
            <a:r>
              <a:rPr lang="pl-PL" sz="2800" dirty="0"/>
              <a:t>	Nawet w siłowniach w znacznym stopniu zautomatyzowanych, ze względu na złożoność procesu przygotowania siłowni i silnika do ruchu, większość tych czyn­ności musi wykonać załoga maszynowa</a:t>
            </a:r>
            <a:r>
              <a:rPr lang="pl-PL" sz="2800" dirty="0" smtClean="0"/>
              <a:t>.</a:t>
            </a:r>
            <a:endParaRPr lang="pl-PL" sz="2800" dirty="0"/>
          </a:p>
          <a:p>
            <a:pPr algn="just"/>
            <a:r>
              <a:rPr lang="pl-PL" sz="2800" dirty="0"/>
              <a:t>	W zależności od typu silnika, jego aktualnego stanu technicznego i cieplnego oraz stanu energetycznego siłowni, przygotowanie silnika i siłowni do ruchu może trwać od 1 godziny do kilkudziesięciu godzin.  </a:t>
            </a:r>
          </a:p>
          <a:p>
            <a:r>
              <a:rPr lang="pl-PL" sz="2800" dirty="0"/>
              <a:t>	</a:t>
            </a:r>
          </a:p>
          <a:p>
            <a:r>
              <a:rPr lang="pl-PL" dirty="0"/>
              <a:t> </a:t>
            </a:r>
          </a:p>
          <a:p>
            <a:r>
              <a:rPr lang="pl-PL" dirty="0"/>
              <a:t>	 </a:t>
            </a:r>
          </a:p>
          <a:p>
            <a:endParaRPr lang="pl-PL" dirty="0"/>
          </a:p>
        </p:txBody>
      </p:sp>
    </p:spTree>
    <p:extLst>
      <p:ext uri="{BB962C8B-B14F-4D97-AF65-F5344CB8AC3E}">
        <p14:creationId xmlns:p14="http://schemas.microsoft.com/office/powerpoint/2010/main" val="2245266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42900" y="228600"/>
            <a:ext cx="11558588" cy="6986528"/>
          </a:xfrm>
          <a:prstGeom prst="rect">
            <a:avLst/>
          </a:prstGeom>
          <a:noFill/>
        </p:spPr>
        <p:txBody>
          <a:bodyPr wrap="square" rtlCol="0">
            <a:spAutoFit/>
          </a:bodyPr>
          <a:lstStyle/>
          <a:p>
            <a:r>
              <a:rPr lang="pl-PL" sz="2800" dirty="0" smtClean="0"/>
              <a:t>	Przygotowując </a:t>
            </a:r>
            <a:r>
              <a:rPr lang="pl-PL" sz="2800" dirty="0"/>
              <a:t>silnik główny (SG) do pracy, należy na wstępie zapewnić odpowiedni stan energetyczny siłowni, tj. wystarczającą moc elektryczną i cieplną poprzez rozruch agregatów prądotwórczych i kotła parowego lub olejowego.</a:t>
            </a:r>
            <a:endParaRPr lang="pl-PL" sz="2800" dirty="0" smtClean="0"/>
          </a:p>
          <a:p>
            <a:r>
              <a:rPr lang="pl-PL" sz="2800" dirty="0" smtClean="0"/>
              <a:t>	Właściwe </a:t>
            </a:r>
            <a:r>
              <a:rPr lang="pl-PL" sz="2800" dirty="0"/>
              <a:t>przygotowanie SG do ruchu polega na przygotowaniu i uruchomieniu wszystkich układów współpracujących z silnikiem, takich jak:</a:t>
            </a:r>
          </a:p>
          <a:p>
            <a:pPr marL="457200" lvl="0" indent="-457200">
              <a:buFont typeface="Wingdings" panose="05000000000000000000" pitchFamily="2" charset="2"/>
              <a:buChar char="Ø"/>
            </a:pPr>
            <a:r>
              <a:rPr lang="pl-PL" sz="2800" dirty="0"/>
              <a:t>układu smarowego,</a:t>
            </a:r>
          </a:p>
          <a:p>
            <a:pPr marL="457200" lvl="0" indent="-457200">
              <a:buFont typeface="Wingdings" panose="05000000000000000000" pitchFamily="2" charset="2"/>
              <a:buChar char="Ø"/>
            </a:pPr>
            <a:r>
              <a:rPr lang="pl-PL" sz="2800" dirty="0"/>
              <a:t>układu chłodzenia,</a:t>
            </a:r>
          </a:p>
          <a:p>
            <a:pPr marL="457200" lvl="0" indent="-457200">
              <a:buFont typeface="Wingdings" panose="05000000000000000000" pitchFamily="2" charset="2"/>
              <a:buChar char="Ø"/>
            </a:pPr>
            <a:r>
              <a:rPr lang="pl-PL" sz="2800" dirty="0"/>
              <a:t>układu paliwowego,</a:t>
            </a:r>
          </a:p>
          <a:p>
            <a:pPr marL="457200" lvl="0" indent="-457200">
              <a:buFont typeface="Wingdings" panose="05000000000000000000" pitchFamily="2" charset="2"/>
              <a:buChar char="Ø"/>
            </a:pPr>
            <a:r>
              <a:rPr lang="pl-PL" sz="2800" dirty="0"/>
              <a:t>układu sprężonego powietrza,</a:t>
            </a:r>
          </a:p>
          <a:p>
            <a:pPr marL="457200" lvl="0" indent="-457200">
              <a:buFont typeface="Wingdings" panose="05000000000000000000" pitchFamily="2" charset="2"/>
              <a:buChar char="Ø"/>
            </a:pPr>
            <a:r>
              <a:rPr lang="pl-PL" sz="2800" dirty="0"/>
              <a:t>wszystkich mediów roboczych i sterujących</a:t>
            </a:r>
            <a:r>
              <a:rPr lang="pl-PL" sz="2800" dirty="0" smtClean="0"/>
              <a:t>.</a:t>
            </a:r>
          </a:p>
          <a:p>
            <a:pPr algn="just"/>
            <a:r>
              <a:rPr lang="pl-PL" sz="2800" dirty="0" smtClean="0"/>
              <a:t>	Ważną </a:t>
            </a:r>
            <a:r>
              <a:rPr lang="pl-PL" sz="2800" dirty="0"/>
              <a:t>czynnością przed rozruchem SG jest kilkakrotne obrócenie wału korbowego obracarką.</a:t>
            </a:r>
          </a:p>
          <a:p>
            <a:pPr algn="just"/>
            <a:r>
              <a:rPr lang="pl-PL" sz="2800" dirty="0"/>
              <a:t>Ponadto konieczne jest przygotowanie i skontrolowanie linii wału napędowego. </a:t>
            </a:r>
          </a:p>
          <a:p>
            <a:endParaRPr lang="pl-PL" sz="2800" dirty="0"/>
          </a:p>
        </p:txBody>
      </p:sp>
    </p:spTree>
    <p:extLst>
      <p:ext uri="{BB962C8B-B14F-4D97-AF65-F5344CB8AC3E}">
        <p14:creationId xmlns:p14="http://schemas.microsoft.com/office/powerpoint/2010/main" val="471948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46743" y="304800"/>
            <a:ext cx="11727543" cy="6647974"/>
          </a:xfrm>
          <a:prstGeom prst="rect">
            <a:avLst/>
          </a:prstGeom>
          <a:noFill/>
        </p:spPr>
        <p:txBody>
          <a:bodyPr wrap="square" rtlCol="0">
            <a:spAutoFit/>
          </a:bodyPr>
          <a:lstStyle/>
          <a:p>
            <a:r>
              <a:rPr lang="pl-PL" sz="2400" b="1" dirty="0"/>
              <a:t>2.2.1.1. Przygotowanie i uruchomienie układu smarowego</a:t>
            </a:r>
          </a:p>
          <a:p>
            <a:r>
              <a:rPr lang="pl-PL" sz="2400" dirty="0"/>
              <a:t> </a:t>
            </a:r>
          </a:p>
          <a:p>
            <a:r>
              <a:rPr lang="pl-PL" sz="2400" dirty="0"/>
              <a:t>	Przygotowanie i uruchomienie tego układu obejmuje</a:t>
            </a:r>
            <a:r>
              <a:rPr lang="pl-PL" sz="2400" dirty="0" smtClean="0"/>
              <a:t>:</a:t>
            </a:r>
            <a:endParaRPr lang="pl-PL" sz="2400" dirty="0"/>
          </a:p>
          <a:p>
            <a:pPr marL="342900" lvl="0" indent="-342900">
              <a:buFont typeface="Wingdings" panose="05000000000000000000" pitchFamily="2" charset="2"/>
              <a:buChar char="Ø"/>
            </a:pPr>
            <a:r>
              <a:rPr lang="pl-PL" sz="2400" dirty="0"/>
              <a:t>uruchomienie instalacji obiegowo-ciśnieniowej oleju,</a:t>
            </a:r>
          </a:p>
          <a:p>
            <a:pPr marL="342900" lvl="0" indent="-342900">
              <a:buFont typeface="Wingdings" panose="05000000000000000000" pitchFamily="2" charset="2"/>
              <a:buChar char="Ø"/>
            </a:pPr>
            <a:r>
              <a:rPr lang="pl-PL" sz="2400" dirty="0"/>
              <a:t>uruchomienie instalacji smarowania tulei cylindrowych i wstępne ich przesma­rowanie,</a:t>
            </a:r>
          </a:p>
          <a:p>
            <a:pPr marL="342900" lvl="0" indent="-342900">
              <a:buFont typeface="Wingdings" panose="05000000000000000000" pitchFamily="2" charset="2"/>
              <a:buChar char="Ø"/>
            </a:pPr>
            <a:r>
              <a:rPr lang="pl-PL" sz="2400" dirty="0"/>
              <a:t>ręczne przesmarowanie wszystkich punktów smarnych według zaleceń ITR silnika.</a:t>
            </a:r>
          </a:p>
          <a:p>
            <a:r>
              <a:rPr lang="pl-PL" sz="2400" dirty="0"/>
              <a:t>	</a:t>
            </a:r>
            <a:endParaRPr lang="pl-PL" sz="2400" dirty="0" smtClean="0"/>
          </a:p>
          <a:p>
            <a:r>
              <a:rPr lang="pl-PL" sz="2400" dirty="0"/>
              <a:t>	</a:t>
            </a:r>
            <a:r>
              <a:rPr lang="pl-PL" sz="2400" dirty="0" smtClean="0"/>
              <a:t>Uruchamiając </a:t>
            </a:r>
            <a:r>
              <a:rPr lang="pl-PL" sz="2400" dirty="0"/>
              <a:t>instalację obiegowo-ciśnieniową smarowania łożysk układu korbo­wego, łożysk wału rozrządu i turbosprężarek należy</a:t>
            </a:r>
            <a:r>
              <a:rPr lang="pl-PL" sz="2400" dirty="0" smtClean="0"/>
              <a:t>:</a:t>
            </a:r>
            <a:endParaRPr lang="pl-PL" sz="2400" dirty="0"/>
          </a:p>
          <a:p>
            <a:pPr marL="342900" lvl="0" indent="-342900">
              <a:buFont typeface="Wingdings" panose="05000000000000000000" pitchFamily="2" charset="2"/>
              <a:buChar char="Ø"/>
            </a:pPr>
            <a:r>
              <a:rPr lang="pl-PL" sz="2400" dirty="0"/>
              <a:t>spuścić wodę i szlam ze wszystkich zbiorników rozchodowych oleju, sprawdzić drożność instalacji (właściwe ustawienie zaworów odcinających),</a:t>
            </a:r>
          </a:p>
          <a:p>
            <a:pPr marL="342900" lvl="0" indent="-342900">
              <a:buFont typeface="Wingdings" panose="05000000000000000000" pitchFamily="2" charset="2"/>
              <a:buChar char="Ø"/>
            </a:pPr>
            <a:r>
              <a:rPr lang="pl-PL" sz="2400" dirty="0"/>
              <a:t>włączyć pompę obiegową oleju, po czym dokonać kontroli szczelności instalacji, kontroli i regulacji ciśnienia oraz kontroli przepływu oleju przez wszystkie wzier­niki; w tej fazie przygotowania należy uruchomić czasowo rezerwową pompę olejową, dokonać kontroli jak podano wyżej, po czym pompę zatrzymać i załączyć na pozycję STAND-BY,</a:t>
            </a:r>
          </a:p>
          <a:p>
            <a:pPr marL="342900" lvl="0" indent="-342900">
              <a:buFont typeface="Wingdings" panose="05000000000000000000" pitchFamily="2" charset="2"/>
              <a:buChar char="Ø"/>
            </a:pPr>
            <a:r>
              <a:rPr lang="pl-PL" sz="2400" dirty="0"/>
              <a:t>sprawdzić i odnotować stan napełnienia (poziom) we wszystkich zbiornikach, w razie potrzeby dopełnić zbiorniki olejem do stanów wymaganych.</a:t>
            </a:r>
          </a:p>
          <a:p>
            <a:endParaRPr lang="pl-PL" dirty="0"/>
          </a:p>
        </p:txBody>
      </p:sp>
    </p:spTree>
    <p:extLst>
      <p:ext uri="{BB962C8B-B14F-4D97-AF65-F5344CB8AC3E}">
        <p14:creationId xmlns:p14="http://schemas.microsoft.com/office/powerpoint/2010/main" val="3372175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48343" y="116114"/>
            <a:ext cx="11480800" cy="7263527"/>
          </a:xfrm>
          <a:prstGeom prst="rect">
            <a:avLst/>
          </a:prstGeom>
          <a:noFill/>
        </p:spPr>
        <p:txBody>
          <a:bodyPr wrap="square" rtlCol="0">
            <a:spAutoFit/>
          </a:bodyPr>
          <a:lstStyle/>
          <a:p>
            <a:pPr algn="just"/>
            <a:r>
              <a:rPr lang="pl-PL" sz="2800" dirty="0" smtClean="0"/>
              <a:t>	W </a:t>
            </a:r>
            <a:r>
              <a:rPr lang="pl-PL" sz="2800" dirty="0"/>
              <a:t>przypadku, gdy pompa olejowa jest napędzana od wału korbowego silnika, tzw. pompa zawieszona, należy silnik skutecznie przesmarować pompą ręczną lub olejową wstępnego przesmarowania, napędzaną silnikiem elektrycznym.</a:t>
            </a:r>
          </a:p>
          <a:p>
            <a:pPr algn="just"/>
            <a:r>
              <a:rPr lang="pl-PL" sz="2800" dirty="0"/>
              <a:t> </a:t>
            </a:r>
          </a:p>
          <a:p>
            <a:pPr algn="just"/>
            <a:r>
              <a:rPr lang="pl-PL" sz="2800" dirty="0"/>
              <a:t>	Pompę obiegową oleju smarowego uruchamia się na 30 min.÷</a:t>
            </a:r>
            <a:r>
              <a:rPr lang="pl-PL" sz="2800" baseline="30000" dirty="0"/>
              <a:t> </a:t>
            </a:r>
            <a:r>
              <a:rPr lang="pl-PL" sz="2800" dirty="0"/>
              <a:t>4 godz. przed roz­ruchem silnika, w zależności od temperatury w siłowni. Czynność tę wykonuje się w celu usunięcia powietrza z instalacji i łożysk, aby utworzyć we wszystkich ważnych parach trybologicznych film olejowy. Dotyczy to głównie łożysk głównych, korbo­wych i wodzikowych. Usuwane powietrze uchodzi poprzez zawory odpowietrzające, otwarte w tym czasie na filtrach, chłodnicach i przewodach</a:t>
            </a:r>
            <a:r>
              <a:rPr lang="pl-PL" sz="2800" dirty="0" smtClean="0"/>
              <a:t>.</a:t>
            </a:r>
          </a:p>
          <a:p>
            <a:pPr algn="just"/>
            <a:endParaRPr lang="pl-PL" sz="2800" dirty="0" smtClean="0"/>
          </a:p>
          <a:p>
            <a:pPr algn="just"/>
            <a:r>
              <a:rPr lang="pl-PL" sz="2800" dirty="0" smtClean="0"/>
              <a:t>	Olej </a:t>
            </a:r>
            <a:r>
              <a:rPr lang="pl-PL" sz="2800" dirty="0"/>
              <a:t>smarowy musi dotrzeć do wszystkich punktów smarnych, dlatego należy go odpowiednio wcześnie podgrzać do temperatury co najmniej 45ºC. </a:t>
            </a:r>
          </a:p>
          <a:p>
            <a:pPr algn="just"/>
            <a:endParaRPr lang="pl-PL" sz="2800" dirty="0"/>
          </a:p>
          <a:p>
            <a:endParaRPr lang="pl-PL" dirty="0"/>
          </a:p>
        </p:txBody>
      </p:sp>
    </p:spTree>
    <p:extLst>
      <p:ext uri="{BB962C8B-B14F-4D97-AF65-F5344CB8AC3E}">
        <p14:creationId xmlns:p14="http://schemas.microsoft.com/office/powerpoint/2010/main" val="238054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46743" y="304800"/>
            <a:ext cx="11713028" cy="6124754"/>
          </a:xfrm>
          <a:prstGeom prst="rect">
            <a:avLst/>
          </a:prstGeom>
          <a:noFill/>
        </p:spPr>
        <p:txBody>
          <a:bodyPr wrap="square" rtlCol="0">
            <a:spAutoFit/>
          </a:bodyPr>
          <a:lstStyle/>
          <a:p>
            <a:pPr algn="just"/>
            <a:r>
              <a:rPr lang="pl-PL" sz="2800" dirty="0" smtClean="0"/>
              <a:t>	Jeżeli </a:t>
            </a:r>
            <a:r>
              <a:rPr lang="pl-PL" sz="2800" dirty="0"/>
              <a:t>silnik jest wyposażony w turbosprężarki ze smarowaniem łożysk z obiegu SG, wówczas należy otworzyć sprężone powietrze na dławice labiryntowe turbo­sprężarek (powietrze uszczelniające), aby olej nie przenikał do przestrzeni powietrz­nej  i spalinowej TS. Podczas pracy SG powietrze to jest doprowadzane z turbo­sprężarki.</a:t>
            </a:r>
          </a:p>
          <a:p>
            <a:pPr algn="just"/>
            <a:r>
              <a:rPr lang="pl-PL" sz="2800" dirty="0"/>
              <a:t> </a:t>
            </a:r>
          </a:p>
          <a:p>
            <a:pPr algn="just"/>
            <a:r>
              <a:rPr lang="pl-PL" sz="2800" dirty="0"/>
              <a:t>	W czasie wstępnego przesmarowywania silnika należy wał korbowy obracać obracarką, pamiętając przy tym o otwarciu kurków indykatorowych. Silniki nie wypo­sażone w obracarkę, należy obrócić kilka razy ręcznie. Zbyt krótki okres wstępnego przesmarowania łożysk, zwłaszcza olejem niedostatecznie podgrzanym, spowoduje brak dopływu oleju do wszystkich miejsc smarowania. Stan taki grozi uszkodzeniem (zatarciem) łożysk, zwłaszcza łożysk układu korbowego.</a:t>
            </a:r>
          </a:p>
          <a:p>
            <a:pPr algn="just"/>
            <a:endParaRPr lang="pl-PL" sz="2800" dirty="0"/>
          </a:p>
        </p:txBody>
      </p:sp>
    </p:spTree>
    <p:extLst>
      <p:ext uri="{BB962C8B-B14F-4D97-AF65-F5344CB8AC3E}">
        <p14:creationId xmlns:p14="http://schemas.microsoft.com/office/powerpoint/2010/main" val="2782826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75771" y="246743"/>
            <a:ext cx="11640458" cy="6001643"/>
          </a:xfrm>
          <a:prstGeom prst="rect">
            <a:avLst/>
          </a:prstGeom>
          <a:noFill/>
        </p:spPr>
        <p:txBody>
          <a:bodyPr wrap="square" rtlCol="0">
            <a:spAutoFit/>
          </a:bodyPr>
          <a:lstStyle/>
          <a:p>
            <a:r>
              <a:rPr lang="pl-PL" sz="2400" dirty="0"/>
              <a:t>Praktycznie wszystkie silniki okrętowe średniej i dużej mocy mają oddzielną instalację smarowania tulei cylindrowych. Przygotowując tę instalację do ruchu należy</a:t>
            </a:r>
            <a:r>
              <a:rPr lang="pl-PL" sz="2400" dirty="0" smtClean="0"/>
              <a:t>:</a:t>
            </a:r>
          </a:p>
          <a:p>
            <a:endParaRPr lang="pl-PL" sz="2400" dirty="0"/>
          </a:p>
          <a:p>
            <a:pPr marL="342900" lvl="0" indent="-342900">
              <a:buFont typeface="Wingdings" panose="05000000000000000000" pitchFamily="2" charset="2"/>
              <a:buChar char="Ø"/>
            </a:pPr>
            <a:r>
              <a:rPr lang="pl-PL" sz="2400" dirty="0"/>
              <a:t>sprawdzić stan napełnienia zbiornika rozchodowego oleju cylindrowego oraz prawidłowość wskazań poziomowskazu; w miarę potrzeby uzupełnić stan oleju w zbiorniku oraz odwodnić zbiornik,</a:t>
            </a:r>
          </a:p>
          <a:p>
            <a:pPr marL="342900" lvl="0" indent="-342900">
              <a:buFont typeface="Wingdings" panose="05000000000000000000" pitchFamily="2" charset="2"/>
              <a:buChar char="Ø"/>
            </a:pPr>
            <a:r>
              <a:rPr lang="pl-PL" sz="2400" dirty="0"/>
              <a:t>sprawdzić, ewentualnie uzupełnić, stan oleju cylindrowego w lubrykatorach,</a:t>
            </a:r>
          </a:p>
          <a:p>
            <a:pPr marL="342900" lvl="0" indent="-342900">
              <a:buFont typeface="Wingdings" panose="05000000000000000000" pitchFamily="2" charset="2"/>
              <a:buChar char="Ø"/>
            </a:pPr>
            <a:r>
              <a:rPr lang="pl-PL" sz="2400" dirty="0"/>
              <a:t>ustawić zespół regulacji wydajności lubrykatorów na wydajność zalecaną w ITR na czas manewrów; zwykle zaleca się maksymalną wydajność,</a:t>
            </a:r>
          </a:p>
          <a:p>
            <a:pPr marL="342900" lvl="0" indent="-342900">
              <a:buFont typeface="Wingdings" panose="05000000000000000000" pitchFamily="2" charset="2"/>
              <a:buChar char="Ø"/>
            </a:pPr>
            <a:r>
              <a:rPr lang="pl-PL" sz="2400" dirty="0"/>
              <a:t>podczas obracania wału korbowego obracarką napełnić przewody oleju cylindro­wego olejem i przesmarować wstępnie tuleje cylindrowe, uruchamiając tłoczki lubrykatorów ręcznie (korbką, przyciskami) lub mechanicznie (np. układem hydra­ulicznym) (30÷50 cykli tłoczenia); w tym czasie należy sprawdzić przepływ kroplowy oleju przez wzierniki lubrykatorów; w ocenie optycznej krople oleju cylindrowego winny być w miarę równej wielkości, co świadczy o prawidłowym ustawieniu indywidualnej wydajności poszczególnych zespołów tłocznych lubry­katorów</a:t>
            </a:r>
            <a:r>
              <a:rPr lang="pl-PL" sz="2400" dirty="0" smtClean="0"/>
              <a:t>,</a:t>
            </a:r>
            <a:endParaRPr lang="pl-PL" sz="2400" dirty="0"/>
          </a:p>
        </p:txBody>
      </p:sp>
    </p:spTree>
    <p:extLst>
      <p:ext uri="{BB962C8B-B14F-4D97-AF65-F5344CB8AC3E}">
        <p14:creationId xmlns:p14="http://schemas.microsoft.com/office/powerpoint/2010/main" val="226635921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616</Words>
  <Application>Microsoft Office PowerPoint</Application>
  <PresentationFormat>Panoramiczny</PresentationFormat>
  <Paragraphs>167</Paragraphs>
  <Slides>24</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24</vt:i4>
      </vt:variant>
    </vt:vector>
  </HeadingPairs>
  <TitlesOfParts>
    <vt:vector size="31" baseType="lpstr">
      <vt:lpstr>Arial</vt:lpstr>
      <vt:lpstr>Calibri</vt:lpstr>
      <vt:lpstr>Calibri Light</vt:lpstr>
      <vt:lpstr>Symbol</vt:lpstr>
      <vt:lpstr>Times New Roman</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Kazek</dc:creator>
  <cp:lastModifiedBy>Kazek</cp:lastModifiedBy>
  <cp:revision>5</cp:revision>
  <dcterms:created xsi:type="dcterms:W3CDTF">2020-03-19T10:05:58Z</dcterms:created>
  <dcterms:modified xsi:type="dcterms:W3CDTF">2020-03-19T10:23:41Z</dcterms:modified>
</cp:coreProperties>
</file>