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5" autoAdjust="0"/>
    <p:restoredTop sz="94660"/>
  </p:normalViewPr>
  <p:slideViewPr>
    <p:cSldViewPr snapToGrid="0">
      <p:cViewPr varScale="1">
        <p:scale>
          <a:sx n="67" d="100"/>
          <a:sy n="67"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1FA3B5A-5D49-4754-B7C8-965A2C15648E}" type="datetimeFigureOut">
              <a:rPr lang="pl-PL" smtClean="0"/>
              <a:t>2020-03-19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4169748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1FA3B5A-5D49-4754-B7C8-965A2C15648E}" type="datetimeFigureOut">
              <a:rPr lang="pl-PL" smtClean="0"/>
              <a:t>2020-03-19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7400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1FA3B5A-5D49-4754-B7C8-965A2C15648E}" type="datetimeFigureOut">
              <a:rPr lang="pl-PL" smtClean="0"/>
              <a:t>2020-03-19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175331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1FA3B5A-5D49-4754-B7C8-965A2C15648E}" type="datetimeFigureOut">
              <a:rPr lang="pl-PL" smtClean="0"/>
              <a:t>2020-03-19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223691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31FA3B5A-5D49-4754-B7C8-965A2C15648E}" type="datetimeFigureOut">
              <a:rPr lang="pl-PL" smtClean="0"/>
              <a:t>2020-03-19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171725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1FA3B5A-5D49-4754-B7C8-965A2C15648E}" type="datetimeFigureOut">
              <a:rPr lang="pl-PL" smtClean="0"/>
              <a:t>2020-03-19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83211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1FA3B5A-5D49-4754-B7C8-965A2C15648E}" type="datetimeFigureOut">
              <a:rPr lang="pl-PL" smtClean="0"/>
              <a:t>2020-03-19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82594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1FA3B5A-5D49-4754-B7C8-965A2C15648E}" type="datetimeFigureOut">
              <a:rPr lang="pl-PL" smtClean="0"/>
              <a:t>2020-03-19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347034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1FA3B5A-5D49-4754-B7C8-965A2C15648E}" type="datetimeFigureOut">
              <a:rPr lang="pl-PL" smtClean="0"/>
              <a:t>2020-03-19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3115194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1FA3B5A-5D49-4754-B7C8-965A2C15648E}" type="datetimeFigureOut">
              <a:rPr lang="pl-PL" smtClean="0"/>
              <a:t>2020-03-19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264865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1FA3B5A-5D49-4754-B7C8-965A2C15648E}" type="datetimeFigureOut">
              <a:rPr lang="pl-PL" smtClean="0"/>
              <a:t>2020-03-19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2A6D6B23-D28F-445B-AA98-0AD6505C7A63}" type="slidenum">
              <a:rPr lang="pl-PL" smtClean="0"/>
              <a:t>‹#›</a:t>
            </a:fld>
            <a:endParaRPr lang="pl-PL"/>
          </a:p>
        </p:txBody>
      </p:sp>
    </p:spTree>
    <p:extLst>
      <p:ext uri="{BB962C8B-B14F-4D97-AF65-F5344CB8AC3E}">
        <p14:creationId xmlns:p14="http://schemas.microsoft.com/office/powerpoint/2010/main" val="3502529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A3B5A-5D49-4754-B7C8-965A2C15648E}" type="datetimeFigureOut">
              <a:rPr lang="pl-PL" smtClean="0"/>
              <a:t>2020-03-19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D6B23-D28F-445B-AA98-0AD6505C7A63}" type="slidenum">
              <a:rPr lang="pl-PL" smtClean="0"/>
              <a:t>‹#›</a:t>
            </a:fld>
            <a:endParaRPr lang="pl-PL"/>
          </a:p>
        </p:txBody>
      </p:sp>
    </p:spTree>
    <p:extLst>
      <p:ext uri="{BB962C8B-B14F-4D97-AF65-F5344CB8AC3E}">
        <p14:creationId xmlns:p14="http://schemas.microsoft.com/office/powerpoint/2010/main" val="67972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4294" y="1086928"/>
            <a:ext cx="8678174" cy="584775"/>
          </a:xfrm>
          <a:prstGeom prst="rect">
            <a:avLst/>
          </a:prstGeom>
          <a:noFill/>
        </p:spPr>
        <p:txBody>
          <a:bodyPr wrap="square" rtlCol="0">
            <a:spAutoFit/>
          </a:bodyPr>
          <a:lstStyle/>
          <a:p>
            <a:pPr algn="ctr"/>
            <a:r>
              <a:rPr lang="pl-PL" sz="3200" dirty="0" smtClean="0"/>
              <a:t>UKŁAD ROZRUCHOWY</a:t>
            </a:r>
            <a:endParaRPr lang="pl-PL" sz="3200" dirty="0"/>
          </a:p>
        </p:txBody>
      </p:sp>
    </p:spTree>
    <p:extLst>
      <p:ext uri="{BB962C8B-B14F-4D97-AF65-F5344CB8AC3E}">
        <p14:creationId xmlns:p14="http://schemas.microsoft.com/office/powerpoint/2010/main" val="2285957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2113" y="231774"/>
            <a:ext cx="6622386"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5905500" y="5977622"/>
            <a:ext cx="6096000" cy="369332"/>
          </a:xfrm>
          <a:prstGeom prst="rect">
            <a:avLst/>
          </a:prstGeom>
        </p:spPr>
        <p:txBody>
          <a:bodyPr>
            <a:spAutoFit/>
          </a:bodyPr>
          <a:lstStyle/>
          <a:p>
            <a:pPr algn="ctr">
              <a:spcBef>
                <a:spcPts val="600"/>
              </a:spcBef>
              <a:spcAft>
                <a:spcPts val="0"/>
              </a:spcAft>
            </a:pPr>
            <a:r>
              <a:rPr lang="pl-PL" dirty="0" smtClean="0">
                <a:effectLst/>
                <a:latin typeface="Arial" panose="020B0604020202020204" pitchFamily="34" charset="0"/>
                <a:ea typeface="Arial" panose="020B0604020202020204" pitchFamily="34" charset="0"/>
                <a:cs typeface="Arial" panose="020B0604020202020204" pitchFamily="34" charset="0"/>
              </a:rPr>
              <a:t>Zawory rozruchowe silników okrętowych: a) B&amp;W, b) MAN</a:t>
            </a:r>
            <a:endParaRPr lang="pl-PL" sz="20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9584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rtingAirValve_Overhau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5250" y="420687"/>
            <a:ext cx="6858000" cy="5486400"/>
          </a:xfrm>
          <a:prstGeom prst="rect">
            <a:avLst/>
          </a:prstGeom>
        </p:spPr>
      </p:pic>
    </p:spTree>
    <p:extLst>
      <p:ext uri="{BB962C8B-B14F-4D97-AF65-F5344CB8AC3E}">
        <p14:creationId xmlns:p14="http://schemas.microsoft.com/office/powerpoint/2010/main" val="2872642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0415" y="0"/>
            <a:ext cx="6359644" cy="6743700"/>
          </a:xfrm>
          <a:prstGeom prst="rect">
            <a:avLst/>
          </a:prstGeom>
        </p:spPr>
      </p:pic>
    </p:spTree>
    <p:extLst>
      <p:ext uri="{BB962C8B-B14F-4D97-AF65-F5344CB8AC3E}">
        <p14:creationId xmlns:p14="http://schemas.microsoft.com/office/powerpoint/2010/main" val="490545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28600" y="0"/>
            <a:ext cx="11715750" cy="7140416"/>
          </a:xfrm>
          <a:prstGeom prst="rect">
            <a:avLst/>
          </a:prstGeom>
          <a:noFill/>
        </p:spPr>
        <p:txBody>
          <a:bodyPr wrap="square" rtlCol="0">
            <a:spAutoFit/>
          </a:bodyPr>
          <a:lstStyle/>
          <a:p>
            <a:r>
              <a:rPr lang="pl-PL" sz="2800" b="1" dirty="0" smtClean="0"/>
              <a:t> </a:t>
            </a:r>
            <a:r>
              <a:rPr lang="pl-PL" sz="2800" b="1" dirty="0"/>
              <a:t>Przyczyny utrudniające lub uniemożliwiające </a:t>
            </a:r>
            <a:r>
              <a:rPr lang="pl-PL" sz="2800" b="1" dirty="0" smtClean="0"/>
              <a:t>rozruch</a:t>
            </a:r>
            <a:endParaRPr lang="pl-PL" sz="2800" dirty="0"/>
          </a:p>
          <a:p>
            <a:r>
              <a:rPr lang="pl-PL" sz="2800" dirty="0"/>
              <a:t>	</a:t>
            </a:r>
            <a:r>
              <a:rPr lang="pl-PL" sz="2400" dirty="0"/>
              <a:t>Najczęściej nieudany rozruch silnika spowodowany jest</a:t>
            </a:r>
            <a:r>
              <a:rPr lang="pl-PL" sz="2400" dirty="0" smtClean="0"/>
              <a:t>:</a:t>
            </a:r>
            <a:endParaRPr lang="pl-PL" sz="2400" dirty="0"/>
          </a:p>
          <a:p>
            <a:pPr marL="285750" lvl="0" indent="-285750">
              <a:buFont typeface="Wingdings" panose="05000000000000000000" pitchFamily="2" charset="2"/>
              <a:buChar char="Ø"/>
            </a:pPr>
            <a:r>
              <a:rPr lang="pl-PL" sz="2400" dirty="0"/>
              <a:t>zapowietrzeniem wtryskiwaczy,</a:t>
            </a:r>
          </a:p>
          <a:p>
            <a:pPr marL="285750" lvl="0" indent="-285750">
              <a:buFont typeface="Wingdings" panose="05000000000000000000" pitchFamily="2" charset="2"/>
              <a:buChar char="Ø"/>
            </a:pPr>
            <a:r>
              <a:rPr lang="pl-PL" sz="2400" dirty="0"/>
              <a:t>zawodnieniem paliwa,</a:t>
            </a:r>
          </a:p>
          <a:p>
            <a:pPr marL="285750" lvl="0" indent="-285750">
              <a:buFont typeface="Wingdings" panose="05000000000000000000" pitchFamily="2" charset="2"/>
              <a:buChar char="Ø"/>
            </a:pPr>
            <a:r>
              <a:rPr lang="pl-PL" sz="2400" dirty="0"/>
              <a:t>brakiem dopływu paliwa,</a:t>
            </a:r>
          </a:p>
          <a:p>
            <a:pPr marL="285750" lvl="0" indent="-285750">
              <a:buFont typeface="Wingdings" panose="05000000000000000000" pitchFamily="2" charset="2"/>
              <a:buChar char="Ø"/>
            </a:pPr>
            <a:r>
              <a:rPr lang="pl-PL" sz="2400" dirty="0"/>
              <a:t>zbyt dużą lepkością paliwa ciężkiego wskutek zbyt niskiej jego temperatury,</a:t>
            </a:r>
          </a:p>
          <a:p>
            <a:pPr marL="285750" lvl="0" indent="-285750">
              <a:buFont typeface="Wingdings" panose="05000000000000000000" pitchFamily="2" charset="2"/>
              <a:buChar char="Ø"/>
            </a:pPr>
            <a:r>
              <a:rPr lang="pl-PL" sz="2400" dirty="0"/>
              <a:t>niedostatecznym podgrzaniem silnika,</a:t>
            </a:r>
          </a:p>
          <a:p>
            <a:pPr marL="285750" lvl="0" indent="-285750">
              <a:buFont typeface="Wingdings" panose="05000000000000000000" pitchFamily="2" charset="2"/>
              <a:buChar char="Ø"/>
            </a:pPr>
            <a:r>
              <a:rPr lang="pl-PL" sz="2400" dirty="0"/>
              <a:t>działaniem blokad w układzie rozruchowo-nawrotnym w wyniku: braku zasilania energetycznego systemu sterującego, niedostatecznego ciśnienia mediów roboczych i sterujących (oleju, powietrza), nie wyłączenia obracarki, nie przesterowania wału rozrządu w pozycję skrajną „naprzód” lub „wstecz”,</a:t>
            </a:r>
          </a:p>
          <a:p>
            <a:pPr marL="285750" lvl="0" indent="-285750">
              <a:buFont typeface="Wingdings" panose="05000000000000000000" pitchFamily="2" charset="2"/>
              <a:buChar char="Ø"/>
            </a:pPr>
            <a:r>
              <a:rPr lang="pl-PL" sz="2400" dirty="0"/>
              <a:t>wadliwym działaniem rozdzielacza powietrza sterującego, np. zawieszeniem zaworu pilotowego,</a:t>
            </a:r>
          </a:p>
          <a:p>
            <a:pPr marL="285750" lvl="0" indent="-285750">
              <a:buFont typeface="Wingdings" panose="05000000000000000000" pitchFamily="2" charset="2"/>
              <a:buChar char="Ø"/>
            </a:pPr>
            <a:r>
              <a:rPr lang="pl-PL" sz="2400" dirty="0"/>
              <a:t>niedostateczną szczelnością komory spalania wskutek nadmiernego zużycia tulei cylindrowej i pierścieni tłokowych, a także niedostatecznym wstępnym przesmaro­waniem tulei cylindrowych,</a:t>
            </a:r>
          </a:p>
          <a:p>
            <a:pPr marL="285750" lvl="0" indent="-285750">
              <a:buFont typeface="Wingdings" panose="05000000000000000000" pitchFamily="2" charset="2"/>
              <a:buChar char="Ø"/>
            </a:pPr>
            <a:r>
              <a:rPr lang="pl-PL" sz="2400" dirty="0"/>
              <a:t>zbyt małym ciśnieniem powietrza rozruchowego,</a:t>
            </a:r>
          </a:p>
          <a:p>
            <a:pPr marL="285750" lvl="0" indent="-285750">
              <a:buFont typeface="Wingdings" panose="05000000000000000000" pitchFamily="2" charset="2"/>
              <a:buChar char="Ø"/>
            </a:pPr>
            <a:r>
              <a:rPr lang="pl-PL" sz="2400" dirty="0"/>
              <a:t>brakiem dopływu powietrza rozruchowego do silnika </a:t>
            </a:r>
            <a:r>
              <a:rPr lang="pl-PL" sz="2400" dirty="0" smtClean="0"/>
              <a:t>(nie otwarto </a:t>
            </a:r>
            <a:r>
              <a:rPr lang="pl-PL" sz="2400" dirty="0"/>
              <a:t>wszystkich </a:t>
            </a:r>
            <a:r>
              <a:rPr lang="pl-PL" sz="2400" dirty="0" smtClean="0"/>
              <a:t>zaworów).</a:t>
            </a:r>
            <a:endParaRPr lang="pl-PL" sz="2400" dirty="0"/>
          </a:p>
          <a:p>
            <a:endParaRPr lang="pl-PL" dirty="0"/>
          </a:p>
        </p:txBody>
      </p:sp>
    </p:spTree>
    <p:extLst>
      <p:ext uri="{BB962C8B-B14F-4D97-AF65-F5344CB8AC3E}">
        <p14:creationId xmlns:p14="http://schemas.microsoft.com/office/powerpoint/2010/main" val="321419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7" y="147637"/>
            <a:ext cx="1161289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514350" y="5014912"/>
            <a:ext cx="11329988" cy="1200329"/>
          </a:xfrm>
          <a:prstGeom prst="rect">
            <a:avLst/>
          </a:prstGeom>
        </p:spPr>
        <p:txBody>
          <a:bodyPr wrap="square">
            <a:spAutoFit/>
          </a:bodyPr>
          <a:lstStyle/>
          <a:p>
            <a:pPr algn="just">
              <a:spcAft>
                <a:spcPts val="0"/>
              </a:spcAft>
              <a:tabLst>
                <a:tab pos="270510" algn="l"/>
              </a:tabLst>
            </a:pPr>
            <a:r>
              <a:rPr lang="pl-PL" dirty="0" smtClean="0">
                <a:effectLst/>
                <a:latin typeface="Arial" panose="020B0604020202020204" pitchFamily="34" charset="0"/>
                <a:ea typeface="Arial" panose="020B0604020202020204" pitchFamily="34" charset="0"/>
                <a:cs typeface="Arial" panose="020B0604020202020204" pitchFamily="34" charset="0"/>
              </a:rPr>
              <a:t>Schemat ideowy układu rozruchowego silników okrętowych: </a:t>
            </a:r>
          </a:p>
          <a:p>
            <a:pPr algn="just">
              <a:spcAft>
                <a:spcPts val="0"/>
              </a:spcAft>
              <a:tabLst>
                <a:tab pos="270510" algn="l"/>
              </a:tabLst>
            </a:pPr>
            <a:r>
              <a:rPr lang="pl-PL" dirty="0" smtClean="0">
                <a:effectLst/>
                <a:latin typeface="Arial" panose="020B0604020202020204" pitchFamily="34" charset="0"/>
                <a:ea typeface="Arial" panose="020B0604020202020204" pitchFamily="34" charset="0"/>
                <a:cs typeface="Arial" panose="020B0604020202020204" pitchFamily="34" charset="0"/>
              </a:rPr>
              <a:t>A – źródło energii, B – zespół sterowania, C – źródło momentu obrotowego, D – silnik, 1 – sprężone powietrze, 2 – rozrząd sprężonego powietrza, 3 – sprężone powietrze działające bezpośrednio na tłok, 4 – rozrusznik pneumatyczny </a:t>
            </a:r>
            <a:endParaRPr lang="pl-PL" sz="20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6092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524622" y="0"/>
            <a:ext cx="11234057" cy="4524315"/>
          </a:xfrm>
          <a:prstGeom prst="rect">
            <a:avLst/>
          </a:prstGeom>
          <a:noFill/>
        </p:spPr>
        <p:txBody>
          <a:bodyPr wrap="square" rtlCol="0">
            <a:spAutoFit/>
          </a:bodyPr>
          <a:lstStyle/>
          <a:p>
            <a:pPr algn="just"/>
            <a:r>
              <a:rPr lang="pl-PL" sz="2400" b="1" dirty="0" smtClean="0"/>
              <a:t>ROZRUCH  </a:t>
            </a:r>
            <a:r>
              <a:rPr lang="pl-PL" sz="2400" b="1" dirty="0"/>
              <a:t>SILNIKÓW  </a:t>
            </a:r>
            <a:r>
              <a:rPr lang="pl-PL" sz="2400" b="1" dirty="0" smtClean="0"/>
              <a:t>OKRĘTOWYCH</a:t>
            </a:r>
            <a:endParaRPr lang="pl-PL" sz="2400" b="1" dirty="0"/>
          </a:p>
          <a:p>
            <a:r>
              <a:rPr lang="pl-PL" sz="2400" b="1" dirty="0" smtClean="0"/>
              <a:t>Rozruchowa </a:t>
            </a:r>
            <a:r>
              <a:rPr lang="pl-PL" sz="2400" b="1" dirty="0"/>
              <a:t>prędkość obrotowa</a:t>
            </a:r>
            <a:endParaRPr lang="pl-PL" sz="2400" dirty="0"/>
          </a:p>
          <a:p>
            <a:pPr algn="just"/>
            <a:r>
              <a:rPr lang="pl-PL" sz="2400" dirty="0"/>
              <a:t>	Rozruch silnika jest to proces, podczas którego następuje przyrost prędkości obrotowej wału korbowego od zera do prędkości </a:t>
            </a:r>
            <a:r>
              <a:rPr lang="pl-PL" sz="2400" i="1" dirty="0"/>
              <a:t>n</a:t>
            </a:r>
            <a:r>
              <a:rPr lang="pl-PL" sz="2400" baseline="-25000" dirty="0"/>
              <a:t>r</a:t>
            </a:r>
            <a:r>
              <a:rPr lang="pl-PL" sz="2400" dirty="0"/>
              <a:t> zwanej rozruchową. Po osiąg­nięciu tej prędkości obrotowej powstają warunki do samozapłonu paliwa i stabilnego jego spalenia w przestrzeni roboczej silnika</a:t>
            </a:r>
            <a:r>
              <a:rPr lang="pl-PL" sz="2400" dirty="0" smtClean="0"/>
              <a:t>.</a:t>
            </a:r>
            <a:endParaRPr lang="pl-PL" sz="2800" b="1" dirty="0"/>
          </a:p>
          <a:p>
            <a:pPr algn="just"/>
            <a:r>
              <a:rPr lang="pl-PL" sz="2400" b="1" dirty="0" smtClean="0"/>
              <a:t>Warunkami </a:t>
            </a:r>
            <a:r>
              <a:rPr lang="pl-PL" sz="2400" b="1" dirty="0"/>
              <a:t>koniecznymi samozapłonu </a:t>
            </a:r>
            <a:r>
              <a:rPr lang="pl-PL" sz="2400" dirty="0"/>
              <a:t>jest szybkie nagrzanie i odparowanie wtryśniętego do komory spalania paliwa oraz podgrzanie powstałych par do tem­peratury samozapłonu paliwa. Wtryśnięte paliwo ogrzewa się od sprężonego powietrza. Aby to było możliwe, temperatura powietrza na końcu suwu sprężania </a:t>
            </a:r>
            <a:r>
              <a:rPr lang="pl-PL" sz="2400" i="1" dirty="0"/>
              <a:t>T</a:t>
            </a:r>
            <a:r>
              <a:rPr lang="pl-PL" sz="2400" baseline="-25000" dirty="0"/>
              <a:t>2</a:t>
            </a:r>
            <a:r>
              <a:rPr lang="pl-PL" sz="2400" dirty="0"/>
              <a:t> musi być wyższa od temperatury samozapłonu paliwa  </a:t>
            </a:r>
            <a:r>
              <a:rPr lang="pl-PL" sz="2400" i="1" dirty="0"/>
              <a:t>T</a:t>
            </a:r>
            <a:r>
              <a:rPr lang="pl-PL" sz="2400" baseline="-25000" dirty="0"/>
              <a:t>SZ</a:t>
            </a:r>
            <a:r>
              <a:rPr lang="pl-PL" sz="2400" dirty="0"/>
              <a:t>  (</a:t>
            </a:r>
            <a:r>
              <a:rPr lang="pl-PL" sz="2400" i="1" dirty="0"/>
              <a:t>T</a:t>
            </a:r>
            <a:r>
              <a:rPr lang="pl-PL" sz="2400" baseline="-25000" dirty="0"/>
              <a:t>2</a:t>
            </a:r>
            <a:r>
              <a:rPr lang="pl-PL" sz="2400" dirty="0"/>
              <a:t> &gt; </a:t>
            </a:r>
            <a:r>
              <a:rPr lang="pl-PL" sz="2400" i="1" dirty="0"/>
              <a:t>T</a:t>
            </a:r>
            <a:r>
              <a:rPr lang="pl-PL" sz="2400" baseline="-25000" dirty="0"/>
              <a:t>SZ</a:t>
            </a:r>
            <a:r>
              <a:rPr lang="pl-PL" sz="2400" dirty="0"/>
              <a:t>)</a:t>
            </a:r>
            <a:r>
              <a:rPr lang="pl-PL" sz="2400" baseline="30000" dirty="0"/>
              <a:t> </a:t>
            </a:r>
            <a:r>
              <a:rPr lang="pl-PL" sz="2400" dirty="0"/>
              <a:t>.</a:t>
            </a:r>
          </a:p>
          <a:p>
            <a:pPr algn="just"/>
            <a:r>
              <a:rPr lang="pl-PL" sz="2400" dirty="0" smtClean="0"/>
              <a:t>	Temperaturę </a:t>
            </a:r>
            <a:r>
              <a:rPr lang="pl-PL" sz="2400" dirty="0"/>
              <a:t>powietrza na końcu suwu sprężania określa zależność</a:t>
            </a:r>
            <a:r>
              <a:rPr lang="pl-PL" sz="2400" dirty="0" smtClean="0"/>
              <a:t>:</a:t>
            </a:r>
            <a:endParaRPr lang="pl-PL" sz="2400" dirty="0"/>
          </a:p>
        </p:txBody>
      </p:sp>
      <p:sp>
        <p:nvSpPr>
          <p:cNvPr id="8" name="Rectangle 7"/>
          <p:cNvSpPr>
            <a:spLocks noChangeArrowheads="1"/>
          </p:cNvSpPr>
          <p:nvPr/>
        </p:nvSpPr>
        <p:spPr bwMode="auto">
          <a:xfrm>
            <a:off x="159656" y="740226"/>
            <a:ext cx="190370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9" name="Obiekt 8"/>
          <p:cNvGraphicFramePr>
            <a:graphicFrameLocks noChangeAspect="1"/>
          </p:cNvGraphicFramePr>
          <p:nvPr>
            <p:extLst/>
          </p:nvPr>
        </p:nvGraphicFramePr>
        <p:xfrm>
          <a:off x="4269307" y="4328215"/>
          <a:ext cx="2467428" cy="761552"/>
        </p:xfrm>
        <a:graphic>
          <a:graphicData uri="http://schemas.openxmlformats.org/presentationml/2006/ole">
            <mc:AlternateContent xmlns:mc="http://schemas.openxmlformats.org/markup-compatibility/2006">
              <mc:Choice xmlns:v="urn:schemas-microsoft-com:vml" Requires="v">
                <p:oleObj spid="_x0000_s1028" name="Równanie" r:id="rId3" imgW="774364" imgH="241195" progId="Equation.3">
                  <p:embed/>
                </p:oleObj>
              </mc:Choice>
              <mc:Fallback>
                <p:oleObj name="Równanie" r:id="rId3" imgW="774364"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307" y="4328215"/>
                        <a:ext cx="2467428" cy="761552"/>
                      </a:xfrm>
                      <a:prstGeom prst="rect">
                        <a:avLst/>
                      </a:prstGeom>
                      <a:noFill/>
                    </p:spPr>
                  </p:pic>
                </p:oleObj>
              </mc:Fallback>
            </mc:AlternateContent>
          </a:graphicData>
        </a:graphic>
      </p:graphicFrame>
      <p:sp>
        <p:nvSpPr>
          <p:cNvPr id="10" name="pole tekstowe 9"/>
          <p:cNvSpPr txBox="1"/>
          <p:nvPr/>
        </p:nvSpPr>
        <p:spPr>
          <a:xfrm>
            <a:off x="159656" y="4860381"/>
            <a:ext cx="11437257" cy="2369880"/>
          </a:xfrm>
          <a:prstGeom prst="rect">
            <a:avLst/>
          </a:prstGeom>
          <a:noFill/>
        </p:spPr>
        <p:txBody>
          <a:bodyPr wrap="square" rtlCol="0">
            <a:spAutoFit/>
          </a:bodyPr>
          <a:lstStyle/>
          <a:p>
            <a:r>
              <a:rPr lang="pl-PL" sz="2400" dirty="0"/>
              <a:t>gdzie:</a:t>
            </a:r>
          </a:p>
          <a:p>
            <a:r>
              <a:rPr lang="pl-PL" sz="2400" dirty="0"/>
              <a:t>	</a:t>
            </a:r>
            <a:r>
              <a:rPr lang="pl-PL" sz="2400" i="1" dirty="0" smtClean="0"/>
              <a:t>T</a:t>
            </a:r>
            <a:r>
              <a:rPr lang="pl-PL" sz="2400" baseline="-25000" dirty="0" smtClean="0"/>
              <a:t>1</a:t>
            </a:r>
            <a:r>
              <a:rPr lang="pl-PL" sz="2400" baseline="-25000" dirty="0"/>
              <a:t> </a:t>
            </a:r>
            <a:r>
              <a:rPr lang="pl-PL" sz="2400" dirty="0" smtClean="0"/>
              <a:t>–  </a:t>
            </a:r>
            <a:r>
              <a:rPr lang="pl-PL" sz="2400" dirty="0"/>
              <a:t>temperatura powietrza na początku suwu sprężania,</a:t>
            </a:r>
          </a:p>
          <a:p>
            <a:r>
              <a:rPr lang="pl-PL" sz="2400" dirty="0"/>
              <a:t>	</a:t>
            </a:r>
            <a:r>
              <a:rPr lang="pl-PL" sz="2400" i="1" dirty="0" smtClean="0"/>
              <a:t>T</a:t>
            </a:r>
            <a:r>
              <a:rPr lang="pl-PL" sz="2400" baseline="-25000" dirty="0" smtClean="0"/>
              <a:t>2</a:t>
            </a:r>
            <a:r>
              <a:rPr lang="pl-PL" sz="2400" baseline="-25000" dirty="0"/>
              <a:t> </a:t>
            </a:r>
            <a:r>
              <a:rPr lang="pl-PL" sz="2400" dirty="0" smtClean="0"/>
              <a:t>–</a:t>
            </a:r>
            <a:r>
              <a:rPr lang="pl-PL" sz="2400" dirty="0"/>
              <a:t> </a:t>
            </a:r>
            <a:r>
              <a:rPr lang="pl-PL" sz="2400" dirty="0" smtClean="0"/>
              <a:t> temperatura </a:t>
            </a:r>
            <a:r>
              <a:rPr lang="pl-PL" sz="2400" dirty="0"/>
              <a:t>powietrza na końcu suwu sprężania,</a:t>
            </a:r>
          </a:p>
          <a:p>
            <a:r>
              <a:rPr lang="pl-PL" sz="2400" dirty="0"/>
              <a:t>	</a:t>
            </a:r>
            <a:r>
              <a:rPr lang="pl-PL" sz="2400" i="1" dirty="0" smtClean="0"/>
              <a:t>ε</a:t>
            </a:r>
            <a:r>
              <a:rPr lang="pl-PL" sz="2400" dirty="0"/>
              <a:t> </a:t>
            </a:r>
            <a:r>
              <a:rPr lang="pl-PL" sz="2400" dirty="0" smtClean="0"/>
              <a:t> –</a:t>
            </a:r>
            <a:r>
              <a:rPr lang="pl-PL" sz="2400" dirty="0"/>
              <a:t> </a:t>
            </a:r>
            <a:r>
              <a:rPr lang="pl-PL" sz="2400" dirty="0" smtClean="0"/>
              <a:t> geometryczny </a:t>
            </a:r>
            <a:r>
              <a:rPr lang="pl-PL" sz="2400" dirty="0"/>
              <a:t>stopień sprężania,</a:t>
            </a:r>
          </a:p>
          <a:p>
            <a:r>
              <a:rPr lang="pl-PL" sz="2400" dirty="0"/>
              <a:t>	</a:t>
            </a:r>
            <a:r>
              <a:rPr lang="pl-PL" sz="2400" i="1" dirty="0" smtClean="0"/>
              <a:t>n</a:t>
            </a:r>
            <a:r>
              <a:rPr lang="pl-PL" sz="2400" baseline="-25000" dirty="0" smtClean="0"/>
              <a:t>1</a:t>
            </a:r>
            <a:r>
              <a:rPr lang="pl-PL" sz="2400" dirty="0" smtClean="0"/>
              <a:t>–</a:t>
            </a:r>
            <a:r>
              <a:rPr lang="pl-PL" sz="2400" dirty="0"/>
              <a:t> </a:t>
            </a:r>
            <a:r>
              <a:rPr lang="pl-PL" sz="2400" dirty="0" smtClean="0"/>
              <a:t> wykładnik </a:t>
            </a:r>
            <a:r>
              <a:rPr lang="pl-PL" sz="2400" dirty="0"/>
              <a:t>politropy sprężania.</a:t>
            </a:r>
          </a:p>
          <a:p>
            <a:endParaRPr lang="pl-PL" sz="2800" dirty="0" smtClean="0"/>
          </a:p>
        </p:txBody>
      </p:sp>
    </p:spTree>
    <p:extLst>
      <p:ext uri="{BB962C8B-B14F-4D97-AF65-F5344CB8AC3E}">
        <p14:creationId xmlns:p14="http://schemas.microsoft.com/office/powerpoint/2010/main" val="1064748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91886" y="319314"/>
            <a:ext cx="11538857" cy="6555641"/>
          </a:xfrm>
          <a:prstGeom prst="rect">
            <a:avLst/>
          </a:prstGeom>
          <a:noFill/>
        </p:spPr>
        <p:txBody>
          <a:bodyPr wrap="square" rtlCol="0">
            <a:spAutoFit/>
          </a:bodyPr>
          <a:lstStyle/>
          <a:p>
            <a:pPr algn="just"/>
            <a:r>
              <a:rPr lang="pl-PL" sz="2800" dirty="0" smtClean="0"/>
              <a:t>	Wykładnik </a:t>
            </a:r>
            <a:r>
              <a:rPr lang="pl-PL" sz="2800" dirty="0"/>
              <a:t>politropy sprężania </a:t>
            </a:r>
            <a:r>
              <a:rPr lang="pl-PL" sz="2800" i="1" dirty="0"/>
              <a:t>n</a:t>
            </a:r>
            <a:r>
              <a:rPr lang="pl-PL" sz="2800" baseline="-25000" dirty="0"/>
              <a:t>1</a:t>
            </a:r>
            <a:r>
              <a:rPr lang="pl-PL" sz="2800" dirty="0"/>
              <a:t> jest w dużym stopniu zależny od prędkości obrotowej  </a:t>
            </a:r>
            <a:r>
              <a:rPr lang="pl-PL" sz="2800" i="1" dirty="0"/>
              <a:t>n</a:t>
            </a:r>
            <a:r>
              <a:rPr lang="pl-PL" sz="2800" dirty="0"/>
              <a:t> (spadek </a:t>
            </a:r>
            <a:r>
              <a:rPr lang="pl-PL" sz="2800" i="1" dirty="0"/>
              <a:t>n – </a:t>
            </a:r>
            <a:r>
              <a:rPr lang="pl-PL" sz="2800" dirty="0"/>
              <a:t>mniejsze wartości </a:t>
            </a:r>
            <a:r>
              <a:rPr lang="pl-PL" sz="2800" i="1" dirty="0"/>
              <a:t>n</a:t>
            </a:r>
            <a:r>
              <a:rPr lang="pl-PL" sz="2800" baseline="-25000" dirty="0"/>
              <a:t>1</a:t>
            </a:r>
            <a:r>
              <a:rPr lang="pl-PL" sz="2800" dirty="0"/>
              <a:t>)</a:t>
            </a:r>
          </a:p>
          <a:p>
            <a:pPr algn="just"/>
            <a:endParaRPr lang="pl-PL" sz="2800" dirty="0" smtClean="0"/>
          </a:p>
          <a:p>
            <a:pPr algn="just"/>
            <a:endParaRPr lang="pl-PL" sz="2800" dirty="0"/>
          </a:p>
          <a:p>
            <a:pPr algn="just"/>
            <a:endParaRPr lang="pl-PL" sz="2800" dirty="0" smtClean="0"/>
          </a:p>
          <a:p>
            <a:pPr algn="just"/>
            <a:endParaRPr lang="pl-PL" sz="2800" dirty="0"/>
          </a:p>
          <a:p>
            <a:pPr algn="just"/>
            <a:endParaRPr lang="pl-PL" sz="2800" dirty="0" smtClean="0"/>
          </a:p>
          <a:p>
            <a:pPr algn="just"/>
            <a:endParaRPr lang="pl-PL" sz="2800" dirty="0"/>
          </a:p>
          <a:p>
            <a:pPr algn="just"/>
            <a:endParaRPr lang="pl-PL" sz="2800" dirty="0" smtClean="0"/>
          </a:p>
          <a:p>
            <a:pPr algn="just"/>
            <a:endParaRPr lang="pl-PL" sz="2800" dirty="0" smtClean="0"/>
          </a:p>
          <a:p>
            <a:pPr algn="just"/>
            <a:r>
              <a:rPr lang="pl-PL" sz="2800" dirty="0" smtClean="0"/>
              <a:t>	Wraz </a:t>
            </a:r>
            <a:r>
              <a:rPr lang="pl-PL" sz="2800" dirty="0"/>
              <a:t>ze spadkiem prędkości obrotowej wału korbowego rosną również masowe straty sprężanego powietrza. Wskutek ograniczonej szczelności pierścieni tłokowych i zawo­rów traci się część sprężanego powietrza, co oznacza spadek rzeczywistego stopnia sprężania </a:t>
            </a:r>
            <a:r>
              <a:rPr lang="pl-PL" sz="2800" i="1" dirty="0" err="1"/>
              <a:t>ε</a:t>
            </a:r>
            <a:r>
              <a:rPr lang="pl-PL" sz="2800" baseline="-25000" dirty="0" err="1"/>
              <a:t>rz</a:t>
            </a:r>
            <a:r>
              <a:rPr lang="pl-PL" sz="2800" dirty="0"/>
              <a:t> &lt; </a:t>
            </a:r>
            <a:r>
              <a:rPr lang="pl-PL" sz="2800" i="1" dirty="0"/>
              <a:t>ε</a:t>
            </a:r>
            <a:r>
              <a:rPr lang="pl-PL" sz="2800" dirty="0"/>
              <a:t> i zgodnie z wzorem (3.1.) zmniejszenie temperatury na końcu suwu sprężania </a:t>
            </a:r>
            <a:r>
              <a:rPr lang="pl-PL" sz="2800" i="1" dirty="0"/>
              <a:t>T</a:t>
            </a:r>
            <a:r>
              <a:rPr lang="pl-PL" sz="2800" baseline="-25000" dirty="0"/>
              <a:t>2</a:t>
            </a:r>
            <a:r>
              <a:rPr lang="pl-PL" sz="2800" dirty="0"/>
              <a:t>.</a:t>
            </a:r>
          </a:p>
        </p:txBody>
      </p:sp>
      <p:sp>
        <p:nvSpPr>
          <p:cNvPr id="3" name="Rectangle 2"/>
          <p:cNvSpPr>
            <a:spLocks noChangeArrowheads="1"/>
          </p:cNvSpPr>
          <p:nvPr/>
        </p:nvSpPr>
        <p:spPr bwMode="auto">
          <a:xfrm>
            <a:off x="1451429" y="1248227"/>
            <a:ext cx="1925722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pl-PL"/>
          </a:p>
        </p:txBody>
      </p:sp>
      <p:graphicFrame>
        <p:nvGraphicFramePr>
          <p:cNvPr id="4" name="Obiekt 3"/>
          <p:cNvGraphicFramePr>
            <a:graphicFrameLocks noChangeAspect="1"/>
          </p:cNvGraphicFramePr>
          <p:nvPr>
            <p:extLst/>
          </p:nvPr>
        </p:nvGraphicFramePr>
        <p:xfrm>
          <a:off x="1451429" y="1248227"/>
          <a:ext cx="4528457" cy="3430193"/>
        </p:xfrm>
        <a:graphic>
          <a:graphicData uri="http://schemas.openxmlformats.org/presentationml/2006/ole">
            <mc:AlternateContent xmlns:mc="http://schemas.openxmlformats.org/markup-compatibility/2006">
              <mc:Choice xmlns:v="urn:schemas-microsoft-com:vml" Requires="v">
                <p:oleObj spid="_x0000_s2052" r:id="rId3" imgW="2628900" imgH="1882140" progId="Visio.Drawing.6">
                  <p:embed/>
                </p:oleObj>
              </mc:Choice>
              <mc:Fallback>
                <p:oleObj r:id="rId3" imgW="2628900" imgH="188214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236" r="2502"/>
                      <a:stretch>
                        <a:fillRect/>
                      </a:stretch>
                    </p:blipFill>
                    <p:spPr bwMode="auto">
                      <a:xfrm>
                        <a:off x="1451429" y="1248227"/>
                        <a:ext cx="4528457" cy="3430193"/>
                      </a:xfrm>
                      <a:prstGeom prst="rect">
                        <a:avLst/>
                      </a:prstGeom>
                      <a:noFill/>
                    </p:spPr>
                  </p:pic>
                </p:oleObj>
              </mc:Fallback>
            </mc:AlternateContent>
          </a:graphicData>
        </a:graphic>
      </p:graphicFrame>
      <p:sp>
        <p:nvSpPr>
          <p:cNvPr id="5" name="pole tekstowe 4"/>
          <p:cNvSpPr txBox="1"/>
          <p:nvPr/>
        </p:nvSpPr>
        <p:spPr>
          <a:xfrm>
            <a:off x="5138057" y="2699657"/>
            <a:ext cx="58057" cy="369332"/>
          </a:xfrm>
          <a:prstGeom prst="rect">
            <a:avLst/>
          </a:prstGeom>
          <a:noFill/>
        </p:spPr>
        <p:txBody>
          <a:bodyPr wrap="square" rtlCol="0">
            <a:spAutoFit/>
          </a:bodyPr>
          <a:lstStyle/>
          <a:p>
            <a:r>
              <a:rPr lang="pl-PL" dirty="0" smtClean="0"/>
              <a:t> </a:t>
            </a:r>
            <a:endParaRPr lang="pl-PL" dirty="0"/>
          </a:p>
        </p:txBody>
      </p:sp>
      <p:graphicFrame>
        <p:nvGraphicFramePr>
          <p:cNvPr id="6" name="Tabela 5"/>
          <p:cNvGraphicFramePr>
            <a:graphicFrameLocks noGrp="1"/>
          </p:cNvGraphicFramePr>
          <p:nvPr>
            <p:extLst/>
          </p:nvPr>
        </p:nvGraphicFramePr>
        <p:xfrm>
          <a:off x="6216876" y="1528347"/>
          <a:ext cx="5331732" cy="694512"/>
        </p:xfrm>
        <a:graphic>
          <a:graphicData uri="http://schemas.openxmlformats.org/drawingml/2006/table">
            <a:tbl>
              <a:tblPr>
                <a:tableStyleId>{5C22544A-7EE6-4342-B048-85BDC9FD1C3A}</a:tableStyleId>
              </a:tblPr>
              <a:tblGrid>
                <a:gridCol w="5331732"/>
              </a:tblGrid>
              <a:tr h="694512">
                <a:tc>
                  <a:txBody>
                    <a:bodyPr/>
                    <a:lstStyle/>
                    <a:p>
                      <a:pPr algn="l">
                        <a:spcAft>
                          <a:spcPts val="0"/>
                        </a:spcAft>
                        <a:tabLst>
                          <a:tab pos="269875" algn="l"/>
                        </a:tabLst>
                      </a:pPr>
                      <a:r>
                        <a:rPr lang="pl-PL" sz="1800" dirty="0">
                          <a:effectLst/>
                        </a:rPr>
                        <a:t>Wpływ prędkości obrotowej wolnoobrotowego silnika dwusuwowego na wykładnik politropy sprężania</a:t>
                      </a:r>
                      <a:endParaRPr lang="pl-PL" sz="1800" dirty="0">
                        <a:effectLst/>
                        <a:latin typeface="Times New Roman" panose="02020603050405020304" pitchFamily="18" charset="0"/>
                        <a:ea typeface="Times New Roman" panose="02020603050405020304" pitchFamily="18" charset="0"/>
                      </a:endParaRPr>
                    </a:p>
                  </a:txBody>
                  <a:tcPr marL="161925" marR="161925" marT="0" marB="0"/>
                </a:tc>
              </a:tr>
            </a:tbl>
          </a:graphicData>
        </a:graphic>
      </p:graphicFrame>
    </p:spTree>
    <p:extLst>
      <p:ext uri="{BB962C8B-B14F-4D97-AF65-F5344CB8AC3E}">
        <p14:creationId xmlns:p14="http://schemas.microsoft.com/office/powerpoint/2010/main" val="1138256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362857" y="145142"/>
            <a:ext cx="11567886" cy="7694414"/>
          </a:xfrm>
          <a:prstGeom prst="rect">
            <a:avLst/>
          </a:prstGeom>
          <a:noFill/>
        </p:spPr>
        <p:txBody>
          <a:bodyPr wrap="square" rtlCol="0">
            <a:spAutoFit/>
          </a:bodyPr>
          <a:lstStyle/>
          <a:p>
            <a:pPr algn="just"/>
            <a:r>
              <a:rPr lang="pl-PL" sz="2800" dirty="0" smtClean="0"/>
              <a:t>	Z </a:t>
            </a:r>
            <a:r>
              <a:rPr lang="pl-PL" sz="2800" dirty="0"/>
              <a:t>powyższych rozważań wynika, iż zarówno straty cieplne procesu sprężania, jak i straty ładunku (powietrza), rosnące wraz ze spadkiem prędkości obrotowej, powodują obniżenie temperatury i ciśnienia sprężanego powietrza, a przez to pogorszenie warunków samo­zapłonu paliwa. W krańcowym przypadku wpływ ten może być tak znaczny, że uniemożliwi samozapłon paliwa</a:t>
            </a:r>
            <a:r>
              <a:rPr lang="pl-PL" sz="2800" dirty="0" smtClean="0"/>
              <a:t>.</a:t>
            </a:r>
          </a:p>
          <a:p>
            <a:pPr algn="just"/>
            <a:endParaRPr lang="pl-PL" sz="2800" dirty="0"/>
          </a:p>
          <a:p>
            <a:pPr algn="just"/>
            <a:r>
              <a:rPr lang="pl-PL" sz="2800" dirty="0" smtClean="0"/>
              <a:t>	Drugim </a:t>
            </a:r>
            <a:r>
              <a:rPr lang="pl-PL" sz="2800" dirty="0"/>
              <a:t>czynnikiem warun­kującym samozapłon paliwa i  dobre jego spalanie jest do­kładne rozpylenie paliwa oraz równomierne jego wymieszanie ze sprężonym powietrzem</a:t>
            </a:r>
            <a:r>
              <a:rPr lang="pl-PL" sz="2800" dirty="0" smtClean="0"/>
              <a:t>.</a:t>
            </a:r>
          </a:p>
          <a:p>
            <a:pPr algn="just"/>
            <a:r>
              <a:rPr lang="pl-PL" sz="2800" dirty="0" smtClean="0"/>
              <a:t>	Jakość </a:t>
            </a:r>
            <a:r>
              <a:rPr lang="pl-PL" sz="2800" dirty="0"/>
              <a:t>rozpylania paliwa, przy dobrym stanie technicznym aparatury wtryskowej, zależy od ciśnienia pod którym następuje wtrysk paliwa do komory spalania. Wartość tego ciśnienia – </a:t>
            </a:r>
            <a:r>
              <a:rPr lang="pl-PL" sz="2800" i="1" dirty="0" err="1"/>
              <a:t>p</a:t>
            </a:r>
            <a:r>
              <a:rPr lang="pl-PL" sz="2800" baseline="-25000" dirty="0" err="1"/>
              <a:t>wtr</a:t>
            </a:r>
            <a:r>
              <a:rPr lang="pl-PL" sz="2800" dirty="0"/>
              <a:t> zależy bezpośrednio od prędkości tłoka pompy wtryskowej, a pośrednio od prędkości obrotowej wału korbowego:</a:t>
            </a:r>
          </a:p>
          <a:p>
            <a:pPr algn="just"/>
            <a:endParaRPr lang="pl-PL" sz="2800" dirty="0"/>
          </a:p>
          <a:p>
            <a:pPr algn="just"/>
            <a:endParaRPr lang="pl-PL" sz="2800" dirty="0"/>
          </a:p>
          <a:p>
            <a:endParaRPr lang="pl-PL" dirty="0"/>
          </a:p>
        </p:txBody>
      </p:sp>
    </p:spTree>
    <p:extLst>
      <p:ext uri="{BB962C8B-B14F-4D97-AF65-F5344CB8AC3E}">
        <p14:creationId xmlns:p14="http://schemas.microsoft.com/office/powerpoint/2010/main" val="2259113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49943" y="377371"/>
            <a:ext cx="11335657" cy="5539978"/>
          </a:xfrm>
          <a:prstGeom prst="rect">
            <a:avLst/>
          </a:prstGeom>
          <a:noFill/>
        </p:spPr>
        <p:txBody>
          <a:bodyPr wrap="square" rtlCol="0">
            <a:spAutoFit/>
          </a:bodyPr>
          <a:lstStyle/>
          <a:p>
            <a:pPr algn="ctr"/>
            <a:r>
              <a:rPr lang="pl-PL" sz="2800" i="1" dirty="0" err="1"/>
              <a:t>p</a:t>
            </a:r>
            <a:r>
              <a:rPr lang="pl-PL" sz="2800" baseline="-25000" dirty="0" err="1"/>
              <a:t>wtr</a:t>
            </a:r>
            <a:r>
              <a:rPr lang="pl-PL" sz="2800" dirty="0"/>
              <a:t> = </a:t>
            </a:r>
            <a:r>
              <a:rPr lang="pl-PL" sz="2800" i="1" dirty="0" err="1"/>
              <a:t>An</a:t>
            </a:r>
            <a:r>
              <a:rPr lang="pl-PL" sz="2800" i="1" baseline="30000" dirty="0" err="1"/>
              <a:t>Z</a:t>
            </a:r>
            <a:r>
              <a:rPr lang="pl-PL" sz="2800" i="1" baseline="30000" dirty="0"/>
              <a:t>	</a:t>
            </a:r>
            <a:endParaRPr lang="pl-PL" sz="2800" dirty="0"/>
          </a:p>
          <a:p>
            <a:r>
              <a:rPr lang="pl-PL" sz="2800" dirty="0"/>
              <a:t>gdzie:</a:t>
            </a:r>
          </a:p>
          <a:p>
            <a:r>
              <a:rPr lang="pl-PL" sz="2800" dirty="0"/>
              <a:t>	</a:t>
            </a:r>
            <a:r>
              <a:rPr lang="pl-PL" sz="2800" i="1" dirty="0" smtClean="0"/>
              <a:t>A</a:t>
            </a:r>
            <a:r>
              <a:rPr lang="pl-PL" sz="2800" dirty="0"/>
              <a:t> </a:t>
            </a:r>
            <a:r>
              <a:rPr lang="pl-PL" sz="2800" dirty="0" smtClean="0"/>
              <a:t>–</a:t>
            </a:r>
            <a:r>
              <a:rPr lang="pl-PL" sz="2800" dirty="0"/>
              <a:t> </a:t>
            </a:r>
            <a:r>
              <a:rPr lang="pl-PL" sz="2800" dirty="0" smtClean="0"/>
              <a:t>współczynnik </a:t>
            </a:r>
            <a:r>
              <a:rPr lang="pl-PL" sz="2800" dirty="0"/>
              <a:t>o stałej wartości dla danego silnika, zależny od </a:t>
            </a:r>
            <a:r>
              <a:rPr lang="pl-PL" sz="2800" dirty="0" smtClean="0"/>
              <a:t>		       konstrukcji </a:t>
            </a:r>
            <a:r>
              <a:rPr lang="pl-PL" sz="2800" dirty="0"/>
              <a:t>i stanu technicznego aparatury wtryskowej,</a:t>
            </a:r>
          </a:p>
          <a:p>
            <a:r>
              <a:rPr lang="pl-PL" sz="2800" dirty="0"/>
              <a:t>	</a:t>
            </a:r>
            <a:r>
              <a:rPr lang="pl-PL" sz="2800" i="1" dirty="0" smtClean="0"/>
              <a:t>z</a:t>
            </a:r>
            <a:r>
              <a:rPr lang="pl-PL" sz="2800" dirty="0"/>
              <a:t> </a:t>
            </a:r>
            <a:r>
              <a:rPr lang="pl-PL" sz="2800" dirty="0" smtClean="0"/>
              <a:t> –</a:t>
            </a:r>
            <a:r>
              <a:rPr lang="pl-PL" sz="2800" dirty="0"/>
              <a:t> </a:t>
            </a:r>
            <a:r>
              <a:rPr lang="pl-PL" sz="2800" dirty="0" smtClean="0"/>
              <a:t>wykładnik </a:t>
            </a:r>
            <a:r>
              <a:rPr lang="pl-PL" sz="2800" dirty="0"/>
              <a:t>uwzględniający rzeczywiste warunki wtrysku – </a:t>
            </a:r>
            <a:r>
              <a:rPr lang="pl-PL" sz="2800" dirty="0" smtClean="0"/>
              <a:t>			       sprężystość </a:t>
            </a:r>
            <a:r>
              <a:rPr lang="pl-PL" sz="2800" dirty="0"/>
              <a:t>paliwa, odkształ­calność elementów układu </a:t>
            </a:r>
            <a:r>
              <a:rPr lang="pl-PL" sz="2800" dirty="0" smtClean="0"/>
              <a:t>   			       wtryskowego</a:t>
            </a:r>
            <a:r>
              <a:rPr lang="pl-PL" sz="2800" dirty="0"/>
              <a:t>, opór </a:t>
            </a:r>
            <a:r>
              <a:rPr lang="pl-PL" sz="2800" dirty="0" smtClean="0"/>
              <a:t>przepływu </a:t>
            </a:r>
            <a:r>
              <a:rPr lang="pl-PL" sz="2800" dirty="0"/>
              <a:t>itp.; dla przeciętnych warunków </a:t>
            </a:r>
            <a:endParaRPr lang="pl-PL" sz="2800" dirty="0" smtClean="0"/>
          </a:p>
          <a:p>
            <a:r>
              <a:rPr lang="pl-PL" sz="2800" i="1" dirty="0"/>
              <a:t> </a:t>
            </a:r>
            <a:r>
              <a:rPr lang="pl-PL" sz="2800" i="1" dirty="0" smtClean="0"/>
              <a:t>                  z</a:t>
            </a:r>
            <a:r>
              <a:rPr lang="pl-PL" sz="2800" i="1" dirty="0"/>
              <a:t> </a:t>
            </a:r>
            <a:r>
              <a:rPr lang="pl-PL" sz="2800" dirty="0"/>
              <a:t>= </a:t>
            </a:r>
            <a:r>
              <a:rPr lang="pl-PL" sz="2800" dirty="0" smtClean="0"/>
              <a:t>1,6÷1,7</a:t>
            </a:r>
            <a:r>
              <a:rPr lang="pl-PL" sz="2800" baseline="30000" dirty="0"/>
              <a:t> </a:t>
            </a:r>
            <a:r>
              <a:rPr lang="pl-PL" sz="2800" dirty="0"/>
              <a:t>.</a:t>
            </a:r>
          </a:p>
          <a:p>
            <a:endParaRPr lang="pl-PL" sz="2800" dirty="0" smtClean="0"/>
          </a:p>
          <a:p>
            <a:pPr algn="just"/>
            <a:r>
              <a:rPr lang="pl-PL" sz="2800" dirty="0" smtClean="0">
                <a:solidFill>
                  <a:srgbClr val="FF0000"/>
                </a:solidFill>
              </a:rPr>
              <a:t>Podsumowując </a:t>
            </a:r>
            <a:r>
              <a:rPr lang="pl-PL" sz="2800" dirty="0">
                <a:solidFill>
                  <a:srgbClr val="FF0000"/>
                </a:solidFill>
              </a:rPr>
              <a:t>powyższe rozważania należy stwierdzić, że jednym z podstawowych warunków niezawodnego rozruchu silnika jest nadanie wałowi korbowemu prędkości obrotowej  </a:t>
            </a:r>
            <a:r>
              <a:rPr lang="pl-PL" sz="2800" i="1" dirty="0">
                <a:solidFill>
                  <a:srgbClr val="FF0000"/>
                </a:solidFill>
              </a:rPr>
              <a:t>n</a:t>
            </a:r>
            <a:r>
              <a:rPr lang="pl-PL" sz="2800" baseline="-25000" dirty="0">
                <a:solidFill>
                  <a:srgbClr val="FF0000"/>
                </a:solidFill>
              </a:rPr>
              <a:t>r</a:t>
            </a:r>
            <a:r>
              <a:rPr lang="pl-PL" sz="2800" baseline="30000" dirty="0">
                <a:solidFill>
                  <a:srgbClr val="FF0000"/>
                </a:solidFill>
              </a:rPr>
              <a:t> </a:t>
            </a:r>
            <a:r>
              <a:rPr lang="pl-PL" sz="2800" dirty="0">
                <a:solidFill>
                  <a:srgbClr val="FF0000"/>
                </a:solidFill>
              </a:rPr>
              <a:t>.</a:t>
            </a:r>
          </a:p>
          <a:p>
            <a:endParaRPr lang="pl-PL" dirty="0"/>
          </a:p>
        </p:txBody>
      </p:sp>
    </p:spTree>
    <p:extLst>
      <p:ext uri="{BB962C8B-B14F-4D97-AF65-F5344CB8AC3E}">
        <p14:creationId xmlns:p14="http://schemas.microsoft.com/office/powerpoint/2010/main" val="420022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06401" y="159657"/>
            <a:ext cx="11582400" cy="6832640"/>
          </a:xfrm>
          <a:prstGeom prst="rect">
            <a:avLst/>
          </a:prstGeom>
          <a:noFill/>
        </p:spPr>
        <p:txBody>
          <a:bodyPr wrap="square" rtlCol="0">
            <a:spAutoFit/>
          </a:bodyPr>
          <a:lstStyle/>
          <a:p>
            <a:pPr algn="just"/>
            <a:r>
              <a:rPr lang="pl-PL" sz="2800" b="1" dirty="0" smtClean="0"/>
              <a:t>Niekorzystna </a:t>
            </a:r>
            <a:r>
              <a:rPr lang="pl-PL" sz="2800" b="1" dirty="0"/>
              <a:t>cecha pneumatycznego urządzenia rozruchowego</a:t>
            </a:r>
          </a:p>
          <a:p>
            <a:pPr algn="just"/>
            <a:r>
              <a:rPr lang="pl-PL" sz="2800" dirty="0"/>
              <a:t> </a:t>
            </a:r>
          </a:p>
          <a:p>
            <a:pPr algn="just"/>
            <a:r>
              <a:rPr lang="pl-PL" sz="2800" dirty="0"/>
              <a:t>Wadą pneumatycznych urządzeń rozruchowych stosowanych powszechnie do rozruchu silników okrętowych jest znaczne ochłodzenie ścian komory spalania wskutek niskiej temperatury powietrza rozruchowego po jego rozprężeniu się. Temperatura powietrza na końcu suwu rozprężania może osiągnąć znaczące wartości ujemne, co prowadzi nawet do oszronienia ścianek cylindra. Zjawisko to pogarsza właściwości rozruchowe silnika, zwłaszcza przy niskich temperaturach otoczenia oraz niedostatecznym, wstępnym podgrzaniu silnika.</a:t>
            </a:r>
          </a:p>
          <a:p>
            <a:pPr algn="just"/>
            <a:r>
              <a:rPr lang="pl-PL" sz="2800" dirty="0"/>
              <a:t> </a:t>
            </a:r>
          </a:p>
          <a:p>
            <a:pPr algn="just"/>
            <a:r>
              <a:rPr lang="pl-PL" sz="2800" dirty="0"/>
              <a:t>Każdy nieudany rozruch obniża temperaturę silnika, zmniejszając tym samym szansę na jego rozruch. Dlatego też po 2÷3 nieudanych rozruchach należy zaniechać dalszych prób, aż do czasu ustalenia i usunięcia przyczyn uniemożliwiających rozruch.</a:t>
            </a:r>
          </a:p>
          <a:p>
            <a:endParaRPr lang="pl-PL" dirty="0"/>
          </a:p>
        </p:txBody>
      </p:sp>
    </p:spTree>
    <p:extLst>
      <p:ext uri="{BB962C8B-B14F-4D97-AF65-F5344CB8AC3E}">
        <p14:creationId xmlns:p14="http://schemas.microsoft.com/office/powerpoint/2010/main" val="4019461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88" y="190501"/>
            <a:ext cx="10467976" cy="506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ostokąt 1"/>
          <p:cNvSpPr/>
          <p:nvPr/>
        </p:nvSpPr>
        <p:spPr>
          <a:xfrm>
            <a:off x="484280" y="5103674"/>
            <a:ext cx="11615737" cy="1477328"/>
          </a:xfrm>
          <a:prstGeom prst="rect">
            <a:avLst/>
          </a:prstGeom>
        </p:spPr>
        <p:txBody>
          <a:bodyPr wrap="square">
            <a:spAutoFit/>
          </a:bodyPr>
          <a:lstStyle/>
          <a:p>
            <a:pPr algn="just">
              <a:spcAft>
                <a:spcPts val="0"/>
              </a:spcAft>
              <a:tabLst>
                <a:tab pos="270510" algn="l"/>
              </a:tabLst>
            </a:pPr>
            <a:r>
              <a:rPr lang="pl-PL" dirty="0" smtClean="0">
                <a:effectLst/>
                <a:latin typeface="Arial" panose="020B0604020202020204" pitchFamily="34" charset="0"/>
                <a:ea typeface="Arial" panose="020B0604020202020204" pitchFamily="34" charset="0"/>
                <a:cs typeface="Arial" panose="020B0604020202020204" pitchFamily="34" charset="0"/>
              </a:rPr>
              <a:t>Schemat podstawowego kładu rozruchowego silnika okrętowego: </a:t>
            </a:r>
            <a:endParaRPr lang="pl-PL" sz="2000" dirty="0" smtClean="0">
              <a:effectLst/>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tabLst>
                <a:tab pos="270510" algn="l"/>
              </a:tabLst>
            </a:pPr>
            <a:r>
              <a:rPr lang="pl-PL" dirty="0" smtClean="0">
                <a:effectLst/>
                <a:latin typeface="Arial" panose="020B0604020202020204" pitchFamily="34" charset="0"/>
                <a:ea typeface="Arial" panose="020B0604020202020204" pitchFamily="34" charset="0"/>
                <a:cs typeface="Arial" panose="020B0604020202020204" pitchFamily="34" charset="0"/>
              </a:rPr>
              <a:t>1 – samoczynny zawór manewrowy, 2 – kolektor powietrza rozruchowego, 3 – zawór rozruchowy, 4 – zawór wstępnego sterowania, 5 – rozdzielacz powietrza, 6 – zbiornik powietrza rozruchowego, 7, 8 – przewody powietrza rozruchowego, 9, 10 – przewody powietrza sterowania wstępnego, 11, 12 – przewody powietrza sterowania wtórnego, 13 – dźwignia rozruchowa w pozycji „stop”, 14 – dźwignia rozruchowa w pozycji „rozruch” </a:t>
            </a:r>
            <a:endParaRPr lang="pl-PL" sz="20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0955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8701088" y="6057900"/>
            <a:ext cx="3057525" cy="369332"/>
          </a:xfrm>
          <a:prstGeom prst="rect">
            <a:avLst/>
          </a:prstGeom>
          <a:noFill/>
        </p:spPr>
        <p:txBody>
          <a:bodyPr wrap="square" rtlCol="0">
            <a:spAutoFit/>
          </a:bodyPr>
          <a:lstStyle/>
          <a:p>
            <a:r>
              <a:rPr lang="pl-PL" dirty="0" smtClean="0"/>
              <a:t>Rozdzielacze powietrza</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252" y="0"/>
            <a:ext cx="10140922" cy="6858000"/>
          </a:xfrm>
          <a:prstGeom prst="rect">
            <a:avLst/>
          </a:prstGeom>
        </p:spPr>
      </p:pic>
      <p:sp>
        <p:nvSpPr>
          <p:cNvPr id="5" name="pole tekstowe 4"/>
          <p:cNvSpPr txBox="1"/>
          <p:nvPr/>
        </p:nvSpPr>
        <p:spPr>
          <a:xfrm>
            <a:off x="8358188" y="6057900"/>
            <a:ext cx="4143375" cy="369332"/>
          </a:xfrm>
          <a:prstGeom prst="rect">
            <a:avLst/>
          </a:prstGeom>
          <a:noFill/>
        </p:spPr>
        <p:txBody>
          <a:bodyPr wrap="square" rtlCol="0">
            <a:spAutoFit/>
          </a:bodyPr>
          <a:lstStyle/>
          <a:p>
            <a:r>
              <a:rPr lang="pl-PL" dirty="0" smtClean="0"/>
              <a:t>Rozdzielacze powietrza - schematy</a:t>
            </a:r>
            <a:endParaRPr lang="pl-PL" dirty="0"/>
          </a:p>
        </p:txBody>
      </p:sp>
    </p:spTree>
    <p:extLst>
      <p:ext uri="{BB962C8B-B14F-4D97-AF65-F5344CB8AC3E}">
        <p14:creationId xmlns:p14="http://schemas.microsoft.com/office/powerpoint/2010/main" val="1740207526"/>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Words>
  <Application>Microsoft Office PowerPoint</Application>
  <PresentationFormat>Panoramiczny</PresentationFormat>
  <Paragraphs>59</Paragraphs>
  <Slides>13</Slides>
  <Notes>0</Notes>
  <HiddenSlides>0</HiddenSlides>
  <MMClips>1</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2</vt:i4>
      </vt:variant>
      <vt:variant>
        <vt:lpstr>Tytuły slajdów</vt:lpstr>
      </vt:variant>
      <vt:variant>
        <vt:i4>13</vt:i4>
      </vt:variant>
    </vt:vector>
  </HeadingPairs>
  <TitlesOfParts>
    <vt:vector size="21" baseType="lpstr">
      <vt:lpstr>Arial</vt:lpstr>
      <vt:lpstr>Calibri</vt:lpstr>
      <vt:lpstr>Calibri Light</vt:lpstr>
      <vt:lpstr>Times New Roman</vt:lpstr>
      <vt:lpstr>Wingdings</vt:lpstr>
      <vt:lpstr>Motyw pakietu Office</vt:lpstr>
      <vt:lpstr>Równanie</vt:lpstr>
      <vt:lpstr>Visio.Drawing.6</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Kazek</dc:creator>
  <cp:lastModifiedBy>Kazek</cp:lastModifiedBy>
  <cp:revision>2</cp:revision>
  <dcterms:created xsi:type="dcterms:W3CDTF">2020-03-18T13:20:23Z</dcterms:created>
  <dcterms:modified xsi:type="dcterms:W3CDTF">2020-03-19T10:03:02Z</dcterms:modified>
</cp:coreProperties>
</file>