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6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78" autoAdjust="0"/>
    <p:restoredTop sz="94660"/>
  </p:normalViewPr>
  <p:slideViewPr>
    <p:cSldViewPr snapToGrid="0">
      <p:cViewPr varScale="1">
        <p:scale>
          <a:sx n="67" d="100"/>
          <a:sy n="67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89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8.wmf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53E34-4813-473D-BD2C-705A9DCB4A8A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E90476-536D-47E4-BC11-FD5504C02A2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46866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9660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52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9137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473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632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0559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86395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0128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79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098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69323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543E1D-BCF0-4647-9D80-4C6C86B02B13}" type="datetimeFigureOut">
              <a:rPr lang="pl-PL" smtClean="0"/>
              <a:t>2020-03-19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26C94-44AD-460F-B44D-737AA39CB3C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8694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23.wmf"/><Relationship Id="rId4" Type="http://schemas.openxmlformats.org/officeDocument/2006/relationships/oleObject" Target="../embeddings/oleObject20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28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8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12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10.bin"/><Relationship Id="rId14" Type="http://schemas.openxmlformats.org/officeDocument/2006/relationships/image" Target="../media/image14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2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885825" y="900113"/>
            <a:ext cx="10572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 smtClean="0"/>
              <a:t>Mechanika układu korbowego okrętowego silnika tłokowego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7205883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2" y="4763"/>
            <a:ext cx="6307074" cy="5102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333545" y="510711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Rys.8.6.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Modele dynamiczne: a) korbowodu, b) wykorbienia, c) układu korbowego</a:t>
            </a:r>
            <a:endParaRPr lang="pl-PL" sz="2400" dirty="0">
              <a:effectLst/>
              <a:latin typeface="PalmSprings"/>
              <a:ea typeface="PalmSprings"/>
              <a:cs typeface="Times New Roman" panose="02020603050405020304" pitchFamily="18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6547303" y="176820"/>
            <a:ext cx="539931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Siły bezwładności mas wykonujących ruch postępowo-zwrotny </a:t>
            </a:r>
            <a:r>
              <a:rPr lang="pl-PL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pl-PL" sz="24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powodowane są przyspieszeniem, jakiego doznają te masy w czasie cyklu roboczego. </a:t>
            </a:r>
            <a:endParaRPr lang="pl-PL" sz="24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pl-PL" sz="24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pl-PL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Uwzględniając 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wzór na przyspieszenie </a:t>
            </a:r>
            <a:r>
              <a:rPr lang="pl-PL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otrzy­muje się: </a:t>
            </a:r>
            <a:endParaRPr lang="pl-PL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596743" y="4431897"/>
            <a:ext cx="717482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5622478"/>
              </p:ext>
            </p:extLst>
          </p:nvPr>
        </p:nvGraphicFramePr>
        <p:xfrm>
          <a:off x="6547303" y="2990359"/>
          <a:ext cx="5318125" cy="582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35" name="Równanie" r:id="rId4" imgW="2438280" imgH="266400" progId="Equation.3">
                  <p:embed/>
                </p:oleObj>
              </mc:Choice>
              <mc:Fallback>
                <p:oleObj name="Równanie" r:id="rId4" imgW="2438280" imgH="2664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47303" y="2990359"/>
                        <a:ext cx="5318125" cy="582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6596743" y="4552552"/>
            <a:ext cx="717482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                 </a:t>
            </a:r>
            <a:r>
              <a:rPr kumimoji="0" lang="pl-PL" altLang="pl-PL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6547303" y="370885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pl-PL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gdzie: </a:t>
            </a:r>
            <a:endParaRPr lang="pl-PL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540385" indent="-269875">
              <a:spcAft>
                <a:spcPts val="600"/>
              </a:spcAft>
            </a:pPr>
            <a:r>
              <a:rPr lang="pl-PL" i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</a:t>
            </a:r>
            <a:r>
              <a:rPr lang="pl-PL" baseline="-25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lang="pl-PL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masa zastępcza elementów wykonujących ruch postępowo-zwrotny, zredukowana do osi sworznia </a:t>
            </a:r>
            <a:r>
              <a:rPr lang="pl-PL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tłokowego</a:t>
            </a:r>
            <a:r>
              <a:rPr lang="pl-PL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(masa tłoka, i części korbowodu) </a:t>
            </a:r>
            <a:endParaRPr lang="pl-PL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Prostokąt 10"/>
          <p:cNvSpPr/>
          <p:nvPr/>
        </p:nvSpPr>
        <p:spPr>
          <a:xfrm>
            <a:off x="8311741" y="5107115"/>
            <a:ext cx="184667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i="1" dirty="0" err="1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pl-PL" sz="2400" baseline="-25000" dirty="0" err="1">
                <a:latin typeface="Times New Roman" panose="02020603050405020304" pitchFamily="18" charset="0"/>
                <a:ea typeface="Arial" panose="020B0604020202020204" pitchFamily="34" charset="0"/>
              </a:rPr>
              <a:t>s</a:t>
            </a:r>
            <a:r>
              <a:rPr lang="pl-PL" sz="2400" dirty="0">
                <a:latin typeface="Times New Roman" panose="02020603050405020304" pitchFamily="18" charset="0"/>
                <a:ea typeface="Arial" panose="020B0604020202020204" pitchFamily="34" charset="0"/>
              </a:rPr>
              <a:t> = </a:t>
            </a:r>
            <a:r>
              <a:rPr lang="pl-PL" sz="2400" i="1" dirty="0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pl-PL" sz="2400" baseline="-25000" dirty="0">
                <a:latin typeface="Times New Roman" panose="02020603050405020304" pitchFamily="18" charset="0"/>
                <a:ea typeface="Arial" panose="020B0604020202020204" pitchFamily="34" charset="0"/>
              </a:rPr>
              <a:t>I</a:t>
            </a:r>
            <a:r>
              <a:rPr lang="pl-PL" sz="2400" dirty="0">
                <a:latin typeface="Times New Roman" panose="02020603050405020304" pitchFamily="18" charset="0"/>
                <a:ea typeface="Arial" panose="020B0604020202020204" pitchFamily="34" charset="0"/>
              </a:rPr>
              <a:t> + </a:t>
            </a:r>
            <a:r>
              <a:rPr lang="pl-PL" sz="2400" i="1" dirty="0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pl-PL" sz="2400" baseline="-25000" dirty="0">
                <a:latin typeface="Times New Roman" panose="02020603050405020304" pitchFamily="18" charset="0"/>
                <a:ea typeface="Arial" panose="020B0604020202020204" pitchFamily="34" charset="0"/>
              </a:rPr>
              <a:t>II</a:t>
            </a:r>
            <a:r>
              <a:rPr lang="pl-PL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35813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i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5588816"/>
              </p:ext>
            </p:extLst>
          </p:nvPr>
        </p:nvGraphicFramePr>
        <p:xfrm>
          <a:off x="1228725" y="457200"/>
          <a:ext cx="3867150" cy="80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Równanie" r:id="rId3" imgW="1104900" imgH="228600" progId="Equation.3">
                  <p:embed/>
                </p:oleObj>
              </mc:Choice>
              <mc:Fallback>
                <p:oleObj name="Równanie" r:id="rId3" imgW="11049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457200"/>
                        <a:ext cx="3867150" cy="8001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6637124"/>
              </p:ext>
            </p:extLst>
          </p:nvPr>
        </p:nvGraphicFramePr>
        <p:xfrm>
          <a:off x="1228725" y="1485900"/>
          <a:ext cx="4048131" cy="714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Równanie" r:id="rId5" imgW="1295400" imgH="228600" progId="Equation.3">
                  <p:embed/>
                </p:oleObj>
              </mc:Choice>
              <mc:Fallback>
                <p:oleObj name="Równanie" r:id="rId5" imgW="12954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28725" y="1485900"/>
                        <a:ext cx="4048131" cy="7143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6858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6" name="Prostokąt 5"/>
          <p:cNvSpPr/>
          <p:nvPr/>
        </p:nvSpPr>
        <p:spPr>
          <a:xfrm>
            <a:off x="5834063" y="647254"/>
            <a:ext cx="6096000" cy="186204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Maksymalna wartość tych składowych wystąpi wówczas, 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gdy: </a:t>
            </a:r>
            <a:endParaRPr lang="pl-PL" sz="20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cos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1 oraz cos2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1 </a:t>
            </a:r>
            <a:endParaRPr lang="pl-PL" sz="2000" dirty="0">
              <a:solidFill>
                <a:srgbClr val="FF0000"/>
              </a:solid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pl-PL" sz="20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to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znaczy dla kątów  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0  oraz  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180OWK</a:t>
            </a:r>
            <a:r>
              <a:rPr lang="pl-PL" sz="2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</a:t>
            </a:r>
            <a:r>
              <a:rPr lang="pl-PL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pl-PL" sz="1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547686" y="3000375"/>
            <a:ext cx="112252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0510" algn="just">
              <a:spcAft>
                <a:spcPts val="600"/>
              </a:spcAft>
            </a:pPr>
            <a:r>
              <a:rPr lang="pl-PL" sz="24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Wypadkowa wszystkich sił działających w osi sworznia tłoko­wego </a:t>
            </a:r>
            <a:r>
              <a:rPr lang="pl-PL" sz="2400" i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 (P</a:t>
            </a:r>
            <a:r>
              <a:rPr lang="pl-PL" sz="1600" i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pl-PL" sz="2400" i="1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)</a:t>
            </a:r>
            <a:r>
              <a:rPr lang="pl-PL" sz="2400" dirty="0" smtClean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nazywa się siłą wypadkową albo tłokową i wynosi: </a:t>
            </a:r>
            <a:endParaRPr lang="pl-PL" sz="24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Prostokąt 7"/>
          <p:cNvSpPr/>
          <p:nvPr/>
        </p:nvSpPr>
        <p:spPr>
          <a:xfrm>
            <a:off x="4549888" y="4262139"/>
            <a:ext cx="3008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i="1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pl-PL" sz="2800" dirty="0" smtClean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pl-PL" sz="2800" dirty="0">
                <a:latin typeface="Times New Roman" panose="02020603050405020304" pitchFamily="18" charset="0"/>
                <a:ea typeface="Arial" panose="020B0604020202020204" pitchFamily="34" charset="0"/>
              </a:rPr>
              <a:t>= </a:t>
            </a:r>
            <a:r>
              <a:rPr lang="pl-PL" sz="2800" i="1" dirty="0" err="1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pl-PL" sz="2800" baseline="-25000" dirty="0" err="1">
                <a:latin typeface="Times New Roman" panose="02020603050405020304" pitchFamily="18" charset="0"/>
                <a:ea typeface="Arial" panose="020B0604020202020204" pitchFamily="34" charset="0"/>
              </a:rPr>
              <a:t>g</a:t>
            </a:r>
            <a:r>
              <a:rPr lang="pl-PL" sz="2800" dirty="0">
                <a:latin typeface="Times New Roman" panose="02020603050405020304" pitchFamily="18" charset="0"/>
                <a:ea typeface="Arial" panose="020B0604020202020204" pitchFamily="34" charset="0"/>
              </a:rPr>
              <a:t> + </a:t>
            </a:r>
            <a:r>
              <a:rPr lang="pl-PL" sz="2800" i="1" dirty="0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pl-PL" sz="2800" baseline="-25000" dirty="0">
                <a:latin typeface="Times New Roman" panose="02020603050405020304" pitchFamily="18" charset="0"/>
                <a:ea typeface="Arial" panose="020B0604020202020204" pitchFamily="34" charset="0"/>
              </a:rPr>
              <a:t>b</a:t>
            </a:r>
            <a:r>
              <a:rPr lang="pl-PL" sz="2800" dirty="0">
                <a:latin typeface="Times New Roman" panose="02020603050405020304" pitchFamily="18" charset="0"/>
                <a:ea typeface="Arial" panose="020B0604020202020204" pitchFamily="34" charset="0"/>
              </a:rPr>
              <a:t> + </a:t>
            </a:r>
            <a:r>
              <a:rPr lang="pl-PL" sz="2800" i="1" dirty="0">
                <a:latin typeface="Times New Roman" panose="02020603050405020304" pitchFamily="18" charset="0"/>
                <a:ea typeface="Arial" panose="020B0604020202020204" pitchFamily="34" charset="0"/>
              </a:rPr>
              <a:t>P</a:t>
            </a:r>
            <a:r>
              <a:rPr lang="pl-PL" sz="2800" baseline="-25000" dirty="0">
                <a:latin typeface="Times New Roman" panose="02020603050405020304" pitchFamily="18" charset="0"/>
                <a:ea typeface="Arial" panose="020B0604020202020204" pitchFamily="34" charset="0"/>
              </a:rPr>
              <a:t>G</a:t>
            </a:r>
            <a:endParaRPr lang="pl-PL" sz="2800" dirty="0"/>
          </a:p>
        </p:txBody>
      </p:sp>
      <p:cxnSp>
        <p:nvCxnSpPr>
          <p:cNvPr id="12" name="Łącznik prosty 11"/>
          <p:cNvCxnSpPr/>
          <p:nvPr/>
        </p:nvCxnSpPr>
        <p:spPr>
          <a:xfrm>
            <a:off x="6815138" y="4785359"/>
            <a:ext cx="0" cy="2152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Łącznik prosty ze strzałką 13"/>
          <p:cNvCxnSpPr/>
          <p:nvPr/>
        </p:nvCxnSpPr>
        <p:spPr>
          <a:xfrm>
            <a:off x="6815138" y="5000625"/>
            <a:ext cx="38576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pole tekstowe 14"/>
          <p:cNvSpPr txBox="1"/>
          <p:nvPr/>
        </p:nvSpPr>
        <p:spPr>
          <a:xfrm>
            <a:off x="7280164" y="4815959"/>
            <a:ext cx="18002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Siła ciężaru</a:t>
            </a:r>
            <a:endParaRPr lang="pl-PL" dirty="0"/>
          </a:p>
        </p:txBody>
      </p:sp>
      <p:cxnSp>
        <p:nvCxnSpPr>
          <p:cNvPr id="17" name="Łącznik prosty 16"/>
          <p:cNvCxnSpPr>
            <a:stCxn id="8" idx="2"/>
          </p:cNvCxnSpPr>
          <p:nvPr/>
        </p:nvCxnSpPr>
        <p:spPr>
          <a:xfrm>
            <a:off x="6053988" y="4785359"/>
            <a:ext cx="0" cy="6867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Łącznik prosty ze strzałką 18"/>
          <p:cNvCxnSpPr/>
          <p:nvPr/>
        </p:nvCxnSpPr>
        <p:spPr>
          <a:xfrm>
            <a:off x="6053988" y="5472113"/>
            <a:ext cx="114691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ole tekstowe 19"/>
          <p:cNvSpPr txBox="1"/>
          <p:nvPr/>
        </p:nvSpPr>
        <p:spPr>
          <a:xfrm>
            <a:off x="7280164" y="5287447"/>
            <a:ext cx="26431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Siła bezwładności</a:t>
            </a:r>
            <a:endParaRPr lang="pl-PL" dirty="0"/>
          </a:p>
        </p:txBody>
      </p:sp>
      <p:cxnSp>
        <p:nvCxnSpPr>
          <p:cNvPr id="22" name="Łącznik prosty 21"/>
          <p:cNvCxnSpPr/>
          <p:nvPr/>
        </p:nvCxnSpPr>
        <p:spPr>
          <a:xfrm>
            <a:off x="5386388" y="4785359"/>
            <a:ext cx="28575" cy="122967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Łącznik prosty ze strzałką 23"/>
          <p:cNvCxnSpPr/>
          <p:nvPr/>
        </p:nvCxnSpPr>
        <p:spPr>
          <a:xfrm>
            <a:off x="5426613" y="6015038"/>
            <a:ext cx="176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pole tekstowe 24"/>
          <p:cNvSpPr txBox="1"/>
          <p:nvPr/>
        </p:nvSpPr>
        <p:spPr>
          <a:xfrm>
            <a:off x="7281863" y="5830372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Siła gazowa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93034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692939"/>
              </p:ext>
            </p:extLst>
          </p:nvPr>
        </p:nvGraphicFramePr>
        <p:xfrm>
          <a:off x="0" y="0"/>
          <a:ext cx="8079581" cy="480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6" name="Picture" r:id="rId3" imgW="3962400" imgH="2350008" progId="Word.Picture.8">
                  <p:embed/>
                </p:oleObj>
              </mc:Choice>
              <mc:Fallback>
                <p:oleObj name="Picture" r:id="rId3" imgW="3962400" imgH="2350008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079581" cy="48006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1048939" y="5024735"/>
            <a:ext cx="96809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Rys. 8.7. </a:t>
            </a:r>
            <a:r>
              <a:rPr lang="pl-PL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Wykresy sił: gazowej </a:t>
            </a:r>
            <a:r>
              <a:rPr lang="pl-PL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pl-PL" baseline="-25000" dirty="0" err="1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pl-PL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, tłokowej P</a:t>
            </a:r>
            <a:r>
              <a:rPr lang="pl-PL" baseline="-25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pl-PL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i bezwładności P</a:t>
            </a:r>
            <a:r>
              <a:rPr lang="pl-PL" baseline="-25000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b</a:t>
            </a:r>
            <a:r>
              <a:rPr lang="pl-PL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 w funkcji kąta obrotu wału korbowego silnika dwusuwowego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61946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339011"/>
              </p:ext>
            </p:extLst>
          </p:nvPr>
        </p:nvGraphicFramePr>
        <p:xfrm>
          <a:off x="-1" y="0"/>
          <a:ext cx="9907341" cy="5243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0" name="Picture" r:id="rId3" imgW="3762756" imgH="1991868" progId="Word.Picture.8">
                  <p:embed/>
                </p:oleObj>
              </mc:Choice>
              <mc:Fallback>
                <p:oleObj name="Picture" r:id="rId3" imgW="3762756" imgH="1991868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1" y="0"/>
                        <a:ext cx="9907341" cy="5243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2947986" y="5243513"/>
            <a:ext cx="74533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0113" indent="-900113"/>
            <a:r>
              <a:rPr lang="pl-PL" b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Rys.8.8.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Przebieg sił: gazowej </a:t>
            </a:r>
            <a:r>
              <a:rPr lang="pl-PL" i="1" dirty="0" err="1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P</a:t>
            </a:r>
            <a:r>
              <a:rPr lang="pl-PL" baseline="-25000" dirty="0" err="1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g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, bezwładności </a:t>
            </a:r>
            <a:r>
              <a:rPr lang="pl-PL" i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P</a:t>
            </a:r>
            <a:r>
              <a:rPr lang="pl-PL" baseline="-25000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b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i tłokowej </a:t>
            </a:r>
            <a:r>
              <a:rPr lang="pl-PL" i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P</a:t>
            </a:r>
            <a:r>
              <a:rPr lang="pl-PL" baseline="-25000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t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w silniku czterosuwowym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2122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644" y="155101"/>
            <a:ext cx="9520619" cy="3672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/>
          <p:cNvSpPr/>
          <p:nvPr/>
        </p:nvSpPr>
        <p:spPr>
          <a:xfrm>
            <a:off x="249316" y="3827560"/>
            <a:ext cx="119426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Rys.8.1. 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Schematy kinematyczne układu korbowo-tłokowego: a) i b) - rzędowe, c) i d) w układzie V, e) wodzikowe </a:t>
            </a:r>
            <a:endParaRPr lang="pl-PL" sz="2400" dirty="0">
              <a:effectLst/>
              <a:latin typeface="PalmSprings"/>
              <a:ea typeface="PalmSprings"/>
              <a:cs typeface="Times New Roman" panose="0202060305040502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369363" y="4727326"/>
            <a:ext cx="1148517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Schemat kinematyczny (rys.8.b)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stosuje się w szybkoobrotowych silnikach o małych gabarytach. Niewspółosiowe ustawienie cylindra pozwala na zmniejszenie siły normalnej w cylindrze (siła dociskająca tłok do gładzi cylindra), co umożliwia zmniejszenie pracy tarcia i zużycia układu.</a:t>
            </a:r>
            <a:endParaRPr lang="pl-PL" sz="20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672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528" y="159339"/>
            <a:ext cx="11226165" cy="40793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2362200" y="4848910"/>
            <a:ext cx="8782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Rys.8.2. 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Schemat kinematyczny prostego układu tłokowo-korbowego</a:t>
            </a:r>
            <a:endParaRPr lang="pl-PL" sz="2400" dirty="0">
              <a:effectLst/>
              <a:latin typeface="PalmSprings"/>
              <a:ea typeface="PalmSprings"/>
              <a:cs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321127" y="5657671"/>
            <a:ext cx="1136696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Podstawowymi parametrami układu korbowego są: promień wy­korbienia 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r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, długość korbowodu 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l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oraz ich stosunek 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pl-PL" sz="20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= r/l.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Schemat kinematyczny prostego układu korbowego pokazano na rysunku 8.2.</a:t>
            </a:r>
            <a:endParaRPr lang="pl-PL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86706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39"/>
          <p:cNvSpPr>
            <a:spLocks noChangeArrowheads="1"/>
          </p:cNvSpPr>
          <p:nvPr/>
        </p:nvSpPr>
        <p:spPr bwMode="auto">
          <a:xfrm>
            <a:off x="0" y="228599"/>
            <a:ext cx="1485994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28" name="Obiek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2962260"/>
              </p:ext>
            </p:extLst>
          </p:nvPr>
        </p:nvGraphicFramePr>
        <p:xfrm>
          <a:off x="195943" y="274318"/>
          <a:ext cx="4685106" cy="11103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0" name="Równanie" r:id="rId3" imgW="1651000" imgH="393700" progId="Equation.3">
                  <p:embed/>
                </p:oleObj>
              </mc:Choice>
              <mc:Fallback>
                <p:oleObj name="Równanie" r:id="rId3" imgW="1651000" imgH="393700" progId="Equation.3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943" y="274318"/>
                        <a:ext cx="4685106" cy="11103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9" name="Prostokąt 28"/>
          <p:cNvSpPr/>
          <p:nvPr/>
        </p:nvSpPr>
        <p:spPr>
          <a:xfrm>
            <a:off x="5399314" y="506323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</a:t>
            </a:r>
            <a:r>
              <a:rPr lang="pl-PL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[s]  oznacza czas  przemieszczenia wykorbienia o kąt </a:t>
            </a:r>
            <a:r>
              <a:rPr lang="pl-PL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pl-PL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n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prędkość obrotową wału korbowego [</a:t>
            </a:r>
            <a:r>
              <a:rPr lang="pl-PL" dirty="0" err="1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obr</a:t>
            </a: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/min];</a:t>
            </a:r>
            <a:endParaRPr lang="pl-PL" sz="1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41"/>
          <p:cNvSpPr>
            <a:spLocks noChangeArrowheads="1"/>
          </p:cNvSpPr>
          <p:nvPr/>
        </p:nvSpPr>
        <p:spPr bwMode="auto">
          <a:xfrm>
            <a:off x="359229" y="1828799"/>
            <a:ext cx="12736280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1" name="Obiek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3127775"/>
              </p:ext>
            </p:extLst>
          </p:nvPr>
        </p:nvGraphicFramePr>
        <p:xfrm>
          <a:off x="274412" y="1786277"/>
          <a:ext cx="4511466" cy="963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1" name="Równanie" r:id="rId5" imgW="1828800" imgH="393700" progId="Equation.3">
                  <p:embed/>
                </p:oleObj>
              </mc:Choice>
              <mc:Fallback>
                <p:oleObj name="Równanie" r:id="rId5" imgW="1828800" imgH="393700" progId="Equation.3">
                  <p:embed/>
                  <p:pic>
                    <p:nvPicPr>
                      <p:cNvPr id="0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412" y="1786277"/>
                        <a:ext cx="4511466" cy="96338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Rectangle 43"/>
          <p:cNvSpPr>
            <a:spLocks noChangeArrowheads="1"/>
          </p:cNvSpPr>
          <p:nvPr/>
        </p:nvSpPr>
        <p:spPr bwMode="auto">
          <a:xfrm>
            <a:off x="195943" y="2939141"/>
            <a:ext cx="119668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3" name="Obiek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1430614"/>
              </p:ext>
            </p:extLst>
          </p:nvPr>
        </p:nvGraphicFramePr>
        <p:xfrm>
          <a:off x="195943" y="2939142"/>
          <a:ext cx="9503822" cy="5265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2" name="Równanie" r:id="rId7" imgW="3606800" imgH="203200" progId="Equation.3">
                  <p:embed/>
                </p:oleObj>
              </mc:Choice>
              <mc:Fallback>
                <p:oleObj name="Równanie" r:id="rId7" imgW="3606800" imgH="203200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943" y="2939142"/>
                        <a:ext cx="9503822" cy="5265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" name="Rectangle 45"/>
          <p:cNvSpPr>
            <a:spLocks noChangeArrowheads="1"/>
          </p:cNvSpPr>
          <p:nvPr/>
        </p:nvSpPr>
        <p:spPr bwMode="auto">
          <a:xfrm>
            <a:off x="359229" y="3844695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5" name="Obiek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751233"/>
              </p:ext>
            </p:extLst>
          </p:nvPr>
        </p:nvGraphicFramePr>
        <p:xfrm>
          <a:off x="359229" y="3856809"/>
          <a:ext cx="2170916" cy="10982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3" name="Równanie" r:id="rId9" imgW="812447" imgH="406224" progId="Equation.3">
                  <p:embed/>
                </p:oleObj>
              </mc:Choice>
              <mc:Fallback>
                <p:oleObj name="Równanie" r:id="rId9" imgW="812447" imgH="406224" progId="Equation.3">
                  <p:embed/>
                  <p:pic>
                    <p:nvPicPr>
                      <p:cNvPr id="0" name="Object 4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29" y="3856809"/>
                        <a:ext cx="2170916" cy="10982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" name="Rectangle 49"/>
          <p:cNvSpPr>
            <a:spLocks noChangeArrowheads="1"/>
          </p:cNvSpPr>
          <p:nvPr/>
        </p:nvSpPr>
        <p:spPr bwMode="auto">
          <a:xfrm>
            <a:off x="3428999" y="4093021"/>
            <a:ext cx="997527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9" name="Obiek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065899"/>
              </p:ext>
            </p:extLst>
          </p:nvPr>
        </p:nvGraphicFramePr>
        <p:xfrm>
          <a:off x="3428999" y="4093022"/>
          <a:ext cx="2287102" cy="5197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4" name="Równanie" r:id="rId11" imgW="838200" imgH="190500" progId="Equation.3">
                  <p:embed/>
                </p:oleObj>
              </mc:Choice>
              <mc:Fallback>
                <p:oleObj name="Równanie" r:id="rId11" imgW="838200" imgH="190500" progId="Equation.3">
                  <p:embed/>
                  <p:pic>
                    <p:nvPicPr>
                      <p:cNvPr id="0" name="Object 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8999" y="4093022"/>
                        <a:ext cx="2287102" cy="5197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1" name="Łącznik prosty ze strzałką 40"/>
          <p:cNvCxnSpPr/>
          <p:nvPr/>
        </p:nvCxnSpPr>
        <p:spPr>
          <a:xfrm>
            <a:off x="2693431" y="4325574"/>
            <a:ext cx="572284" cy="0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51"/>
          <p:cNvSpPr>
            <a:spLocks noChangeArrowheads="1"/>
          </p:cNvSpPr>
          <p:nvPr/>
        </p:nvSpPr>
        <p:spPr bwMode="auto">
          <a:xfrm>
            <a:off x="359229" y="5203361"/>
            <a:ext cx="1389511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45" name="Obiekt 4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714029"/>
              </p:ext>
            </p:extLst>
          </p:nvPr>
        </p:nvGraphicFramePr>
        <p:xfrm>
          <a:off x="359229" y="5203362"/>
          <a:ext cx="8818041" cy="10014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65" name="Równanie" r:id="rId13" imgW="3441700" imgH="393700" progId="Equation.3">
                  <p:embed/>
                </p:oleObj>
              </mc:Choice>
              <mc:Fallback>
                <p:oleObj name="Równanie" r:id="rId13" imgW="3441700" imgH="393700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9229" y="5203362"/>
                        <a:ext cx="8818041" cy="100149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4141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10243" y="-1"/>
            <a:ext cx="1714597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909008"/>
              </p:ext>
            </p:extLst>
          </p:nvPr>
        </p:nvGraphicFramePr>
        <p:xfrm>
          <a:off x="0" y="104529"/>
          <a:ext cx="5418626" cy="12595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8" name="Równanie" r:id="rId3" imgW="1892160" imgH="444240" progId="Equation.3">
                  <p:embed/>
                </p:oleObj>
              </mc:Choice>
              <mc:Fallback>
                <p:oleObj name="Równanie" r:id="rId3" imgW="1892160" imgH="44424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104529"/>
                        <a:ext cx="5418626" cy="125955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763986" y="211316"/>
            <a:ext cx="1070725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15865060"/>
              </p:ext>
            </p:extLst>
          </p:nvPr>
        </p:nvGraphicFramePr>
        <p:xfrm>
          <a:off x="5375275" y="198438"/>
          <a:ext cx="6859588" cy="1152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29" name="Równanie" r:id="rId5" imgW="2324100" imgH="393700" progId="Equation.3">
                  <p:embed/>
                </p:oleObj>
              </mc:Choice>
              <mc:Fallback>
                <p:oleObj name="Równanie" r:id="rId5" imgW="2324100" imgH="3937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75275" y="198438"/>
                        <a:ext cx="6859588" cy="1152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Prostokąt 5"/>
          <p:cNvSpPr/>
          <p:nvPr/>
        </p:nvSpPr>
        <p:spPr>
          <a:xfrm>
            <a:off x="90572" y="1572657"/>
            <a:ext cx="1082584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Prędkość tłoka w funkcji kąta obrotu wału korbowego pokazano na rysunku 8.3</a:t>
            </a:r>
            <a:r>
              <a:rPr lang="pl-PL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pl-PL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734785" y="2367642"/>
            <a:ext cx="18058182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8" name="Obi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37735881"/>
              </p:ext>
            </p:extLst>
          </p:nvPr>
        </p:nvGraphicFramePr>
        <p:xfrm>
          <a:off x="-270359" y="2723768"/>
          <a:ext cx="6680010" cy="42454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0" name="Picture" r:id="rId7" imgW="3467100" imgH="2197608" progId="Word.Picture.8">
                  <p:embed/>
                </p:oleObj>
              </mc:Choice>
              <mc:Fallback>
                <p:oleObj name="Picture" r:id="rId7" imgW="3467100" imgH="2197608" progId="Word.Picture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270359" y="2723768"/>
                        <a:ext cx="6680010" cy="424542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Prostokąt 8"/>
          <p:cNvSpPr/>
          <p:nvPr/>
        </p:nvSpPr>
        <p:spPr>
          <a:xfrm>
            <a:off x="-126768" y="2444949"/>
            <a:ext cx="6096000" cy="22057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ts val="960"/>
              </a:lnSpc>
              <a:spcAft>
                <a:spcPts val="0"/>
              </a:spcAft>
              <a:tabLst>
                <a:tab pos="2700020" algn="ctr"/>
                <a:tab pos="5400040" algn="r"/>
                <a:tab pos="269875" algn="l"/>
              </a:tabLst>
            </a:pPr>
            <a:r>
              <a:rPr lang="pl-PL" b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Rys. 8.3.</a:t>
            </a:r>
            <a:r>
              <a:rPr lang="pl-PL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Prędkość tłoka </a:t>
            </a:r>
            <a:r>
              <a:rPr lang="pl-PL" i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pl-PL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silnika </a:t>
            </a:r>
            <a:r>
              <a:rPr lang="pl-PL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okrętowego RND90</a:t>
            </a:r>
            <a:endParaRPr lang="pl-PL" sz="1600" i="1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Prostokąt 9"/>
          <p:cNvSpPr/>
          <p:nvPr/>
        </p:nvSpPr>
        <p:spPr>
          <a:xfrm>
            <a:off x="101645" y="2607277"/>
            <a:ext cx="42867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 smtClean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w </a:t>
            </a:r>
            <a:r>
              <a:rPr lang="pl-PL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funkcji kąta obrotu wału korbowego </a:t>
            </a:r>
            <a:r>
              <a:rPr lang="en-GB" i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en-GB" i="1" dirty="0">
                <a:latin typeface="Arial" panose="020B0604020202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pl-PL" dirty="0"/>
          </a:p>
        </p:txBody>
      </p:sp>
      <p:graphicFrame>
        <p:nvGraphicFramePr>
          <p:cNvPr id="11" name="Obi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18497327"/>
              </p:ext>
            </p:extLst>
          </p:nvPr>
        </p:nvGraphicFramePr>
        <p:xfrm>
          <a:off x="8029715" y="4147034"/>
          <a:ext cx="2897715" cy="6994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1" name="Równanie" r:id="rId9" imgW="825500" imgH="203200" progId="Equation.3">
                  <p:embed/>
                </p:oleObj>
              </mc:Choice>
              <mc:Fallback>
                <p:oleObj name="Równanie" r:id="rId9" imgW="825500" imgH="2032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9715" y="4147034"/>
                        <a:ext cx="2897715" cy="69944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i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156277"/>
              </p:ext>
            </p:extLst>
          </p:nvPr>
        </p:nvGraphicFramePr>
        <p:xfrm>
          <a:off x="8023348" y="5081465"/>
          <a:ext cx="3302940" cy="12200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2" name="Równanie" r:id="rId11" imgW="1054100" imgH="393700" progId="Equation.3">
                  <p:embed/>
                </p:oleObj>
              </mc:Choice>
              <mc:Fallback>
                <p:oleObj name="Równanie" r:id="rId11" imgW="1054100" imgH="3937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3348" y="5081465"/>
                        <a:ext cx="3302940" cy="122000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6781655" y="2470328"/>
            <a:ext cx="5206438" cy="2154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Można zatem napisać, że </a:t>
            </a:r>
            <a:endParaRPr kumimoji="0" lang="pl-PL" alt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  </a:t>
            </a:r>
            <a:r>
              <a:rPr kumimoji="0" lang="pl-PL" altLang="pl-PL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kumimoji="0" lang="pl-PL" alt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</a:t>
            </a:r>
            <a:r>
              <a:rPr kumimoji="0" lang="pl-PL" altLang="pl-PL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kumimoji="0" lang="pl-PL" altLang="pl-PL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kumimoji="0" lang="pl-PL" alt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+ </a:t>
            </a:r>
            <a:r>
              <a:rPr kumimoji="0" lang="pl-PL" altLang="pl-PL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kumimoji="0" lang="pl-PL" altLang="pl-PL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endParaRPr kumimoji="0" lang="pl-PL" altLang="pl-P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   gdzie: </a:t>
            </a:r>
            <a:endParaRPr kumimoji="0" lang="pl-PL" altLang="pl-PL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4" name="Rectangle 10"/>
          <p:cNvSpPr>
            <a:spLocks noChangeArrowheads="1"/>
          </p:cNvSpPr>
          <p:nvPr/>
        </p:nvSpPr>
        <p:spPr bwMode="auto">
          <a:xfrm>
            <a:off x="0" y="65722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6" name="Obi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6804619"/>
              </p:ext>
            </p:extLst>
          </p:nvPr>
        </p:nvGraphicFramePr>
        <p:xfrm>
          <a:off x="5956300" y="3198813"/>
          <a:ext cx="2794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33" name="Równanie" r:id="rId13" imgW="279360" imgH="457200" progId="Equation.3">
                  <p:embed/>
                </p:oleObj>
              </mc:Choice>
              <mc:Fallback>
                <p:oleObj name="Równanie" r:id="rId13" imgW="27936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956300" y="3198813"/>
                        <a:ext cx="2794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pole tekstowe 16"/>
          <p:cNvSpPr txBox="1"/>
          <p:nvPr/>
        </p:nvSpPr>
        <p:spPr>
          <a:xfrm>
            <a:off x="10528573" y="1480325"/>
            <a:ext cx="7977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200" dirty="0" smtClean="0">
                <a:sym typeface="Symbol" panose="05050102010706020507" pitchFamily="18" charset="2"/>
              </a:rPr>
              <a:t>=</a:t>
            </a:r>
            <a:endParaRPr lang="pl-PL" sz="3200" dirty="0"/>
          </a:p>
        </p:txBody>
      </p:sp>
      <p:cxnSp>
        <p:nvCxnSpPr>
          <p:cNvPr id="21" name="Łącznik prosty ze strzałką 20"/>
          <p:cNvCxnSpPr/>
          <p:nvPr/>
        </p:nvCxnSpPr>
        <p:spPr>
          <a:xfrm>
            <a:off x="11871516" y="1299499"/>
            <a:ext cx="0" cy="4872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Łącznik prosty ze strzałką 24"/>
          <p:cNvCxnSpPr/>
          <p:nvPr/>
        </p:nvCxnSpPr>
        <p:spPr>
          <a:xfrm flipH="1" flipV="1">
            <a:off x="11189029" y="1786705"/>
            <a:ext cx="682487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64331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239485" y="138794"/>
            <a:ext cx="1171302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69875" algn="l"/>
              </a:tabLst>
            </a:pPr>
            <a:r>
              <a:rPr lang="pl-PL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Składowe </a:t>
            </a:r>
            <a:r>
              <a:rPr lang="pl-PL" sz="2800" i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pl-PL" sz="2800" baseline="-25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lang="pl-PL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oraz </a:t>
            </a:r>
            <a:r>
              <a:rPr lang="pl-PL" sz="2800" i="1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lang="pl-PL" sz="2800" baseline="-250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lang="pl-PL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przyjmują następujące wartości maksymalne (porównaj rys. 8.3):</a:t>
            </a:r>
            <a:endParaRPr lang="pl-PL" sz="2800" dirty="0"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2653534"/>
              </p:ext>
            </p:extLst>
          </p:nvPr>
        </p:nvGraphicFramePr>
        <p:xfrm>
          <a:off x="2436837" y="2000250"/>
          <a:ext cx="1989769" cy="129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8" name="Równanie" r:id="rId3" imgW="571500" imgH="368300" progId="Equation.3">
                  <p:embed/>
                </p:oleObj>
              </mc:Choice>
              <mc:Fallback>
                <p:oleObj name="Równanie" r:id="rId3" imgW="571500" imgH="3683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6837" y="2000250"/>
                        <a:ext cx="1989769" cy="1293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iek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4176794"/>
              </p:ext>
            </p:extLst>
          </p:nvPr>
        </p:nvGraphicFramePr>
        <p:xfrm>
          <a:off x="7182890" y="1532500"/>
          <a:ext cx="3603407" cy="93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89" name="Równanie" r:id="rId5" imgW="990170" imgH="253890" progId="Equation.3">
                  <p:embed/>
                </p:oleObj>
              </mc:Choice>
              <mc:Fallback>
                <p:oleObj name="Równanie" r:id="rId5" imgW="990170" imgH="25389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82890" y="1532500"/>
                        <a:ext cx="3603407" cy="9355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441122" y="1190872"/>
            <a:ext cx="1170214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</a:t>
            </a:r>
            <a:r>
              <a:rPr kumimoji="0" lang="pl-PL" altLang="pl-PL" sz="32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1</a:t>
            </a:r>
            <a:r>
              <a:rPr kumimoji="0" lang="pl-PL" altLang="pl-PL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</a:t>
            </a:r>
            <a:r>
              <a:rPr kumimoji="0" lang="pl-PL" altLang="pl-PL" sz="32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endParaRPr kumimoji="0" lang="pl-PL" altLang="pl-PL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904875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-1698171" y="1543050"/>
            <a:ext cx="654775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4309902" y="1590922"/>
            <a:ext cx="2726871" cy="4572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 flipV="1">
            <a:off x="4774846" y="2229407"/>
            <a:ext cx="2334986" cy="3935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rostokąt 11"/>
          <p:cNvSpPr/>
          <p:nvPr/>
        </p:nvSpPr>
        <p:spPr>
          <a:xfrm>
            <a:off x="239485" y="3474885"/>
            <a:ext cx="1156879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200"/>
              </a:spcAft>
              <a:tabLst>
                <a:tab pos="269875" algn="l"/>
              </a:tabLst>
            </a:pP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Maksymalna prędkość występuje tym bliżej położeń odpowiadających kątom </a:t>
            </a:r>
            <a:r>
              <a:rPr 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90</a:t>
            </a:r>
            <a:r>
              <a:rPr lang="pl-PL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i </a:t>
            </a:r>
            <a:r>
              <a:rPr 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= 270</a:t>
            </a:r>
            <a:r>
              <a:rPr lang="pl-PL" sz="24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OWK, im dłuższy jest korbowód przy stałym promieniu wykorbienia, to znaczy, im mniejsza jest wartość </a:t>
            </a:r>
            <a:r>
              <a:rPr lang="pl-PL" sz="2400" i="1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</a:t>
            </a:r>
            <a:r>
              <a:rPr lang="pl-PL" sz="24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  <a:endParaRPr lang="pl-PL" sz="2400" dirty="0">
              <a:solidFill>
                <a:srgbClr val="FF0000"/>
              </a:solidFill>
              <a:effectLst/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2131081" y="4856498"/>
            <a:ext cx="1157216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15" name="Obiek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3872303"/>
              </p:ext>
            </p:extLst>
          </p:nvPr>
        </p:nvGraphicFramePr>
        <p:xfrm>
          <a:off x="2131081" y="4856499"/>
          <a:ext cx="7602374" cy="129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90" name="Równanie" r:id="rId7" imgW="2298700" imgH="393700" progId="Equation.3">
                  <p:embed/>
                </p:oleObj>
              </mc:Choice>
              <mc:Fallback>
                <p:oleObj name="Równanie" r:id="rId7" imgW="2298700" imgH="3937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1081" y="4856499"/>
                        <a:ext cx="7602374" cy="1293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Prostokąt 15"/>
          <p:cNvSpPr/>
          <p:nvPr/>
        </p:nvSpPr>
        <p:spPr>
          <a:xfrm>
            <a:off x="563336" y="6380011"/>
            <a:ext cx="113891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400" spc="25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Wykresy funkcji określonej </a:t>
            </a:r>
            <a:r>
              <a:rPr lang="pl-PL" sz="2400" spc="25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tym </a:t>
            </a:r>
            <a:r>
              <a:rPr lang="pl-PL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wyrażeniem </a:t>
            </a:r>
            <a:r>
              <a:rPr lang="pl-PL" sz="2400" spc="25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r>
              <a:rPr lang="pl-PL" sz="2400" spc="25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</a:rPr>
              <a:t>pokazano na rysun­ku 8.4.</a:t>
            </a:r>
            <a:r>
              <a:rPr lang="pl-PL" spc="25" dirty="0">
                <a:latin typeface="Times New Roman" panose="02020603050405020304" pitchFamily="18" charset="0"/>
                <a:ea typeface="Arial" panose="020B0604020202020204" pitchFamily="34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9030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7720505"/>
              </p:ext>
            </p:extLst>
          </p:nvPr>
        </p:nvGraphicFramePr>
        <p:xfrm>
          <a:off x="0" y="0"/>
          <a:ext cx="8053924" cy="47842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Picture" r:id="rId3" imgW="3194304" imgH="1892808" progId="Word.Picture.8">
                  <p:embed/>
                </p:oleObj>
              </mc:Choice>
              <mc:Fallback>
                <p:oleObj name="Picture" r:id="rId3" imgW="3194304" imgH="1892808" progId="Word.Picture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8053924" cy="47842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Prostokąt 3"/>
          <p:cNvSpPr/>
          <p:nvPr/>
        </p:nvSpPr>
        <p:spPr>
          <a:xfrm>
            <a:off x="7587344" y="591642"/>
            <a:ext cx="397328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b="1" dirty="0" smtClean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Rys.8.4.</a:t>
            </a:r>
            <a:r>
              <a:rPr lang="pl-PL" dirty="0" smtClean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Zmiany przyspieszenia tłoka </a:t>
            </a:r>
            <a:r>
              <a:rPr lang="pl-PL" i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a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w funkcji kąta </a:t>
            </a:r>
            <a:r>
              <a:rPr lang="pl-PL" i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  <a:sym typeface="Symbol" panose="05050102010706020507" pitchFamily="18" charset="2"/>
              </a:rPr>
              <a:t>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obrotu wału korbowego dwusuwowego silnika okrętowego</a:t>
            </a:r>
            <a:endParaRPr lang="pl-PL" dirty="0"/>
          </a:p>
        </p:txBody>
      </p:sp>
      <p:graphicFrame>
        <p:nvGraphicFramePr>
          <p:cNvPr id="5" name="Obi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173377"/>
              </p:ext>
            </p:extLst>
          </p:nvPr>
        </p:nvGraphicFramePr>
        <p:xfrm>
          <a:off x="364670" y="5090693"/>
          <a:ext cx="3374279" cy="771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Równanie" r:id="rId5" imgW="1002865" imgH="228501" progId="Equation.3">
                  <p:embed/>
                </p:oleObj>
              </mc:Choice>
              <mc:Fallback>
                <p:oleObj name="Równanie" r:id="rId5" imgW="1002865" imgH="228501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670" y="5090693"/>
                        <a:ext cx="3374279" cy="7712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i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4229326"/>
              </p:ext>
            </p:extLst>
          </p:nvPr>
        </p:nvGraphicFramePr>
        <p:xfrm>
          <a:off x="8644605" y="5930495"/>
          <a:ext cx="3213795" cy="682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8" name="Równanie" r:id="rId7" imgW="1079500" imgH="228600" progId="Equation.3">
                  <p:embed/>
                </p:oleObj>
              </mc:Choice>
              <mc:Fallback>
                <p:oleObj name="Równanie" r:id="rId7" imgW="1079500" imgH="2286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44605" y="5930495"/>
                        <a:ext cx="3213795" cy="6825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64671" y="4432441"/>
            <a:ext cx="11462657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 zwrotnych położeniach wału korbowego GMP i DMP przyspieszenie osiąga największe wartości. Maksymalną wartość przyspieszenie osiąga wówczas, gdy tłok znajduje się w GMP. Wynosi ono wówczas: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2941853" y="5914520"/>
            <a:ext cx="570275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 dolnym martwym położeniu przyspieszenie osiąga wartości ujemne: </a:t>
            </a:r>
            <a:endParaRPr kumimoji="0" lang="pl-PL" altLang="pl-PL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313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5" y="4745"/>
            <a:ext cx="7964996" cy="53686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rostokąt 1"/>
          <p:cNvSpPr/>
          <p:nvPr/>
        </p:nvSpPr>
        <p:spPr>
          <a:xfrm>
            <a:off x="8268756" y="2689080"/>
            <a:ext cx="3441968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b="1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Rys.8.5.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Rozkład sił w układzie </a:t>
            </a:r>
            <a:endParaRPr lang="pl-PL" dirty="0" smtClean="0">
              <a:latin typeface="Arial" panose="020B0604020202020204" pitchFamily="34" charset="0"/>
              <a:ea typeface="PalmSprings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pl-PL" dirty="0" smtClean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korbowo-tłokowym</a:t>
            </a:r>
          </a:p>
          <a:p>
            <a:pPr algn="ctr">
              <a:spcAft>
                <a:spcPts val="0"/>
              </a:spcAft>
            </a:pPr>
            <a:r>
              <a:rPr lang="pl-PL" dirty="0" smtClean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 </a:t>
            </a:r>
            <a:r>
              <a:rPr lang="pl-PL" dirty="0">
                <a:latin typeface="Arial" panose="020B0604020202020204" pitchFamily="34" charset="0"/>
                <a:ea typeface="PalmSprings"/>
                <a:cs typeface="Times New Roman" panose="02020603050405020304" pitchFamily="18" charset="0"/>
              </a:rPr>
              <a:t>silnika</a:t>
            </a:r>
            <a:endParaRPr lang="pl-PL" sz="2400" dirty="0">
              <a:effectLst/>
              <a:latin typeface="PalmSprings"/>
              <a:ea typeface="PalmSprings"/>
              <a:cs typeface="Times New Roman" panose="02020603050405020304" pitchFamily="18" charset="0"/>
            </a:endParaRPr>
          </a:p>
        </p:txBody>
      </p:sp>
      <p:sp>
        <p:nvSpPr>
          <p:cNvPr id="3" name="Prostokąt 2"/>
          <p:cNvSpPr/>
          <p:nvPr/>
        </p:nvSpPr>
        <p:spPr>
          <a:xfrm>
            <a:off x="6558644" y="4230416"/>
            <a:ext cx="4806041" cy="15927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 układzie korbowo-tłokowym działają siły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endParaRPr lang="pl-PL" sz="20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endParaRPr lang="pl-PL" sz="20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3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pochodzące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od ciśnienia gazów </a:t>
            </a:r>
            <a:r>
              <a:rPr lang="pl-PL" sz="2000" i="1" dirty="0" err="1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pl-PL" sz="2000" baseline="-25000" dirty="0" err="1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, </a:t>
            </a:r>
            <a:endParaRPr lang="pl-PL" sz="2000" dirty="0" smtClean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3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</a:pPr>
            <a:endParaRPr lang="pl-PL" sz="20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3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bezwładności </a:t>
            </a:r>
            <a:r>
              <a:rPr lang="pl-PL" sz="20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pl-PL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</a:t>
            </a:r>
          </a:p>
          <a:p>
            <a:pPr marL="342900" indent="-342900" algn="just">
              <a:lnSpc>
                <a:spcPts val="13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</a:pPr>
            <a:endParaRPr lang="pl-PL" sz="2000" baseline="-250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ts val="1300"/>
              </a:lnSpc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siły tarcia </a:t>
            </a:r>
            <a:r>
              <a:rPr lang="pl-PL" sz="20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pl-PL" sz="20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endParaRPr lang="pl-PL" dirty="0" smtClean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Prostokąt 3"/>
          <p:cNvSpPr/>
          <p:nvPr/>
        </p:nvSpPr>
        <p:spPr>
          <a:xfrm>
            <a:off x="462644" y="5692924"/>
            <a:ext cx="11248080" cy="10926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endParaRPr lang="pl-PL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r>
              <a:rPr lang="pl-PL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Wypadkową </a:t>
            </a:r>
            <a:r>
              <a:rPr lang="pl-PL" sz="2000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wszystkich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sił działających w osi sworznia 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tłokowego nazywa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się siłą wypadkową </a:t>
            </a: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albo</a:t>
            </a: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endParaRPr lang="pl-PL" sz="2000" dirty="0">
              <a:solidFill>
                <a:srgbClr val="FF0000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r>
              <a:rPr lang="pl-PL" sz="2000" dirty="0" smtClean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2000" dirty="0">
                <a:solidFill>
                  <a:srgbClr val="FF0000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tłokową.</a:t>
            </a: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endParaRPr lang="pl-PL" dirty="0"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ts val="1300"/>
              </a:lnSpc>
              <a:spcAft>
                <a:spcPts val="0"/>
              </a:spcAft>
              <a:tabLst>
                <a:tab pos="269875" algn="l"/>
              </a:tabLst>
            </a:pPr>
            <a:endParaRPr lang="pl-PL" sz="1400" dirty="0"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22822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47700" y="182289"/>
            <a:ext cx="11544300" cy="3370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Times New Roman" panose="02020603050405020304" pitchFamily="18" charset="0"/>
              </a:rPr>
              <a:t>Siły bezwładności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en-GB" altLang="pl-P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Siły bezwładności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b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działające w układzie korbowo-tłoko­wym, zwane również siłami masowymi, można zastąpić dwiema skła­dowymi: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wypadkową sił bezwładności od mas wykonujących ruch obrotowy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oraz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wypadkową sił bezwładności wykonujących ruch posuwisto-zwrotny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s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Pierwsza z nich zwana jest również siłą rota­cyjną, a druga - oscylacyjną. 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Siłę bezwładności mas wykonujących ruch obrotowy 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P</a:t>
            </a:r>
            <a:r>
              <a:rPr kumimoji="0" lang="pl-PL" altLang="pl-PL" sz="2400" b="0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r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można wyznaczyć z zależności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8796663"/>
              </p:ext>
            </p:extLst>
          </p:nvPr>
        </p:nvGraphicFramePr>
        <p:xfrm>
          <a:off x="3706585" y="3307573"/>
          <a:ext cx="3146924" cy="868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7" name="Równanie" r:id="rId3" imgW="825500" imgH="228600" progId="Equation.3">
                  <p:embed/>
                </p:oleObj>
              </mc:Choice>
              <mc:Fallback>
                <p:oleObj name="Równanie" r:id="rId3" imgW="825500" imgH="228600" progId="Equation.3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6585" y="3307573"/>
                        <a:ext cx="3146924" cy="86811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47700" y="3975072"/>
            <a:ext cx="1137489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  <a:tab pos="4230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230688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gdzie: 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230688" algn="l"/>
              </a:tabLst>
            </a:pP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	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</a:t>
            </a:r>
            <a:r>
              <a:rPr kumimoji="0" lang="pl-PL" altLang="pl-PL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2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 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–  przyspieszenie w ruchu obrotowym [m/s</a:t>
            </a:r>
            <a:r>
              <a:rPr kumimoji="0" lang="pl-PL" altLang="pl-PL" sz="2400" b="0" i="0" u="none" strike="noStrike" cap="none" normalizeH="0" baseline="3000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], 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230688" algn="l"/>
              </a:tabLst>
            </a:pP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	</a:t>
            </a:r>
            <a:r>
              <a:rPr kumimoji="0" lang="pl-PL" altLang="pl-PL" sz="2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m</a:t>
            </a:r>
            <a:r>
              <a:rPr kumimoji="0" lang="pl-PL" altLang="pl-PL" sz="2400" b="0" i="0" u="none" strike="noStrike" cap="none" normalizeH="0" baseline="-3000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pl-PL" altLang="pl-PL" sz="2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–  masa </a:t>
            </a: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zastępcza [kg] wirująca na promieniu </a:t>
            </a:r>
            <a:r>
              <a:rPr kumimoji="0" lang="pl-PL" altLang="pl-PL" sz="24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r</a:t>
            </a: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[m].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230688" algn="l"/>
              </a:tabLst>
            </a:pPr>
            <a:endParaRPr kumimoji="0" lang="pl-PL" altLang="pl-PL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  <a:tab pos="4230688" algn="l"/>
              </a:tabLst>
            </a:pPr>
            <a:r>
              <a:rPr kumimoji="0" lang="pl-PL" altLang="pl-PL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Ze względu na </a:t>
            </a:r>
            <a:r>
              <a:rPr kumimoji="0" lang="pl-PL" altLang="pl-P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złożoną konfigurację układu, w obliczeniach dynamicznych wykorzystuje się tak zwane masy zredukowane</a:t>
            </a:r>
            <a:r>
              <a:rPr kumimoji="0" lang="pl-PL" altLang="pl-PL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 (do punktu A – sworzeń, do punktu B – wykorbienie)</a:t>
            </a:r>
          </a:p>
          <a:p>
            <a:pPr lvl="0"/>
            <a:r>
              <a:rPr lang="pl-PL" sz="2400" dirty="0" smtClean="0"/>
              <a:t>Orientacyjnie </a:t>
            </a:r>
            <a:r>
              <a:rPr lang="pl-PL" sz="2400" dirty="0"/>
              <a:t>przyjmuje się, że </a:t>
            </a:r>
            <a:r>
              <a:rPr lang="pl-PL" sz="2400" i="1" dirty="0">
                <a:solidFill>
                  <a:srgbClr val="FF0000"/>
                </a:solidFill>
              </a:rPr>
              <a:t>m</a:t>
            </a:r>
            <a:r>
              <a:rPr lang="pl-PL" sz="2400" baseline="-25000" dirty="0">
                <a:solidFill>
                  <a:srgbClr val="FF0000"/>
                </a:solidFill>
              </a:rPr>
              <a:t>kA</a:t>
            </a:r>
            <a:r>
              <a:rPr lang="pl-PL" sz="2400" dirty="0">
                <a:solidFill>
                  <a:srgbClr val="FF0000"/>
                </a:solidFill>
                <a:sym typeface="Symbol" panose="05050102010706020507" pitchFamily="18" charset="2"/>
              </a:rPr>
              <a:t></a:t>
            </a:r>
            <a:r>
              <a:rPr lang="pl-PL" sz="2400" dirty="0">
                <a:solidFill>
                  <a:srgbClr val="FF0000"/>
                </a:solidFill>
              </a:rPr>
              <a:t>0.4</a:t>
            </a:r>
            <a:r>
              <a:rPr lang="pl-PL" sz="2400" i="1" dirty="0">
                <a:solidFill>
                  <a:srgbClr val="FF0000"/>
                </a:solidFill>
              </a:rPr>
              <a:t>m</a:t>
            </a:r>
            <a:r>
              <a:rPr lang="pl-PL" sz="2400" baseline="-25000" dirty="0">
                <a:solidFill>
                  <a:srgbClr val="FF0000"/>
                </a:solidFill>
              </a:rPr>
              <a:t>k</a:t>
            </a:r>
            <a:r>
              <a:rPr lang="pl-PL" sz="2400" dirty="0">
                <a:solidFill>
                  <a:srgbClr val="FF0000"/>
                </a:solidFill>
              </a:rPr>
              <a:t> oraz </a:t>
            </a:r>
            <a:r>
              <a:rPr lang="pl-PL" sz="2400" i="1" dirty="0">
                <a:solidFill>
                  <a:srgbClr val="FF0000"/>
                </a:solidFill>
              </a:rPr>
              <a:t>m</a:t>
            </a:r>
            <a:r>
              <a:rPr lang="pl-PL" sz="2400" baseline="-25000" dirty="0">
                <a:solidFill>
                  <a:srgbClr val="FF0000"/>
                </a:solidFill>
              </a:rPr>
              <a:t>kB</a:t>
            </a:r>
            <a:r>
              <a:rPr lang="pl-PL" sz="2400" dirty="0">
                <a:solidFill>
                  <a:srgbClr val="FF0000"/>
                </a:solidFill>
                <a:sym typeface="Symbol" panose="05050102010706020507" pitchFamily="18" charset="2"/>
              </a:rPr>
              <a:t></a:t>
            </a:r>
            <a:r>
              <a:rPr lang="pl-PL" sz="2400" dirty="0">
                <a:solidFill>
                  <a:srgbClr val="FF0000"/>
                </a:solidFill>
              </a:rPr>
              <a:t>0.6</a:t>
            </a:r>
            <a:r>
              <a:rPr lang="pl-PL" sz="2400" i="1" dirty="0">
                <a:solidFill>
                  <a:srgbClr val="FF0000"/>
                </a:solidFill>
              </a:rPr>
              <a:t>m</a:t>
            </a:r>
            <a:r>
              <a:rPr lang="pl-PL" sz="2400" baseline="-25000" dirty="0">
                <a:solidFill>
                  <a:srgbClr val="FF0000"/>
                </a:solidFill>
              </a:rPr>
              <a:t>k</a:t>
            </a:r>
            <a:r>
              <a:rPr lang="pl-PL" sz="2400" dirty="0">
                <a:solidFill>
                  <a:srgbClr val="FF0000"/>
                </a:solidFill>
              </a:rPr>
              <a:t>. </a:t>
            </a:r>
            <a:endParaRPr kumimoji="0" lang="pl-PL" altLang="pl-PL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  <a:sym typeface="Symbol" panose="05050102010706020507" pitchFamily="18" charset="2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7183299" y="3472046"/>
            <a:ext cx="99731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altLang="pl-PL" sz="2800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[N]</a:t>
            </a:r>
            <a:r>
              <a:rPr lang="pl-PL" altLang="pl-PL" dirty="0"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739098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515</Words>
  <Application>Microsoft Office PowerPoint</Application>
  <PresentationFormat>Panoramiczny</PresentationFormat>
  <Paragraphs>69</Paragraphs>
  <Slides>13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2</vt:i4>
      </vt:variant>
      <vt:variant>
        <vt:lpstr>Tytuły slajdów</vt:lpstr>
      </vt:variant>
      <vt:variant>
        <vt:i4>13</vt:i4>
      </vt:variant>
    </vt:vector>
  </HeadingPairs>
  <TitlesOfParts>
    <vt:vector size="22" baseType="lpstr">
      <vt:lpstr>Arial</vt:lpstr>
      <vt:lpstr>Calibri</vt:lpstr>
      <vt:lpstr>Calibri Light</vt:lpstr>
      <vt:lpstr>PalmSprings</vt:lpstr>
      <vt:lpstr>Symbol</vt:lpstr>
      <vt:lpstr>Times New Roman</vt:lpstr>
      <vt:lpstr>Motyw pakietu Office</vt:lpstr>
      <vt:lpstr>Równanie</vt:lpstr>
      <vt:lpstr>Picture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Kazek</dc:creator>
  <cp:lastModifiedBy>Kazek</cp:lastModifiedBy>
  <cp:revision>83</cp:revision>
  <dcterms:created xsi:type="dcterms:W3CDTF">2014-08-06T09:53:57Z</dcterms:created>
  <dcterms:modified xsi:type="dcterms:W3CDTF">2020-03-19T10:01:26Z</dcterms:modified>
</cp:coreProperties>
</file>