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7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80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2C2F7-0264-4E6E-A3F1-5D0346A20537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32200-BC5F-403E-9032-D76291788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1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68D1-935C-4AB5-94DC-7756E6D741D9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55E-8163-4AFC-8E29-4309B06F0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374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68D1-935C-4AB5-94DC-7756E6D741D9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55E-8163-4AFC-8E29-4309B06F0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39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68D1-935C-4AB5-94DC-7756E6D741D9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55E-8163-4AFC-8E29-4309B06F0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68D1-935C-4AB5-94DC-7756E6D741D9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55E-8163-4AFC-8E29-4309B06F0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09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68D1-935C-4AB5-94DC-7756E6D741D9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55E-8163-4AFC-8E29-4309B06F0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80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68D1-935C-4AB5-94DC-7756E6D741D9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55E-8163-4AFC-8E29-4309B06F0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59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68D1-935C-4AB5-94DC-7756E6D741D9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55E-8163-4AFC-8E29-4309B06F0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1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68D1-935C-4AB5-94DC-7756E6D741D9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55E-8163-4AFC-8E29-4309B06F0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30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68D1-935C-4AB5-94DC-7756E6D741D9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55E-8163-4AFC-8E29-4309B06F0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63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68D1-935C-4AB5-94DC-7756E6D741D9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55E-8163-4AFC-8E29-4309B06F0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2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68D1-935C-4AB5-94DC-7756E6D741D9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55E-8163-4AFC-8E29-4309B06F0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28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68D1-935C-4AB5-94DC-7756E6D741D9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EA55E-8163-4AFC-8E29-4309B06F0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82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65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7805" y="1017918"/>
            <a:ext cx="11059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Układy doładowania – turbosprężarki i chłodnice powietrza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70693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659" y="724876"/>
            <a:ext cx="7406432" cy="55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2528" y="897147"/>
            <a:ext cx="3933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Przykład wirnika turbosprężarki dla układu doładowania typu pulsacyjnego – łopatki turbiny usztywnione obwodowym drutem tłumiącym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416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10" y="494139"/>
            <a:ext cx="10214178" cy="330062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41210" y="4214336"/>
            <a:ext cx="102141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Zmienna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geometria łopatek kierowniczych turbiny - układ VTG (</a:t>
            </a:r>
            <a:r>
              <a:rPr lang="pl-PL" dirty="0" err="1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Arial" panose="020B0604020202020204" pitchFamily="34" charset="0"/>
              </a:rPr>
              <a:t>Turbine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Geometry) wg ABB TURBO SYSTEMS w turbosprężarce TPL 65: a) minimalny kąt wychylenia łopatek b) maksymalny kąt wychylenia łopatek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943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3" y="214291"/>
            <a:ext cx="8577739" cy="649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1035170" y="5934974"/>
            <a:ext cx="695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Schemat układu wykonawczego VTG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84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97" y="1226996"/>
            <a:ext cx="6610148" cy="471023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498" y="1226996"/>
            <a:ext cx="4279202" cy="471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51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027" y="0"/>
            <a:ext cx="8270917" cy="559252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158240" y="5592527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Chłodnica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powietrza ładującego: </a:t>
            </a:r>
            <a:endParaRPr lang="pl-PL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– pokrywa, 2 – uszczelka, 3 – ściana sitowa, 4 – obudowa, 5 – pokrywa, 6 – pakiet rurek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895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42901" y="128588"/>
            <a:ext cx="116014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Obsługa sprężarek powietrza ładującego i ich napędu (turbin</a:t>
            </a:r>
            <a:r>
              <a:rPr lang="pl-PL" sz="2800" b="1" dirty="0" smtClean="0"/>
              <a:t>)</a:t>
            </a:r>
            <a:endParaRPr lang="pl-PL" sz="2800" dirty="0" smtClean="0"/>
          </a:p>
          <a:p>
            <a:r>
              <a:rPr lang="pl-PL" sz="2800" dirty="0"/>
              <a:t>	</a:t>
            </a:r>
            <a:r>
              <a:rPr lang="pl-PL" sz="2800" dirty="0" smtClean="0"/>
              <a:t>Kontrolę </a:t>
            </a:r>
            <a:r>
              <a:rPr lang="pl-PL" sz="2800" dirty="0"/>
              <a:t>i ocenę pracy TS dokonuje się na podstawie następujących parametrów (dla danego obciążenia silnika i prędkości obrotowej</a:t>
            </a:r>
            <a:r>
              <a:rPr lang="pl-PL" sz="2800" dirty="0" smtClean="0"/>
              <a:t>):</a:t>
            </a:r>
            <a:endParaRPr lang="pl-PL" sz="28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temperatury powietrza zasysanego [ºC],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spadku ciśnienia na filtrze powietrza [mmH</a:t>
            </a:r>
            <a:r>
              <a:rPr lang="pl-PL" sz="2800" baseline="-25000" dirty="0"/>
              <a:t>2</a:t>
            </a:r>
            <a:r>
              <a:rPr lang="pl-PL" sz="2800" dirty="0"/>
              <a:t>O],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ciśnienia powietrza za sprężarką i w zasobniku powietrza [mm Hg] [</a:t>
            </a:r>
            <a:r>
              <a:rPr lang="pl-PL" sz="2800" dirty="0" err="1"/>
              <a:t>MPa</a:t>
            </a:r>
            <a:r>
              <a:rPr lang="pl-PL" sz="2800" dirty="0"/>
              <a:t>],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temperatury powietrza za sprężarką i za chłodnicą [ºC],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temperatury wody chłodzącej na wlocie/wylocie do/z chłodnicy powietrza [ºC],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temperatury spalin na wlocie do turbiny [ºC],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ilości i częstotliwości uzupełniania oleju smarowego.</a:t>
            </a:r>
          </a:p>
          <a:p>
            <a:r>
              <a:rPr lang="pl-PL" sz="2800" dirty="0"/>
              <a:t>	Parametry te należy porównać z odpowiednimi wartościami parametrów wzorco­wych. W przypadku istotnych różnic między nimi należy ustalić i usunąć przyczynę tych różnic.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7136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313" y="100013"/>
            <a:ext cx="117729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i="1" dirty="0"/>
              <a:t>Obsługa okresowa</a:t>
            </a:r>
            <a:r>
              <a:rPr lang="pl-PL" sz="2600" b="1" dirty="0"/>
              <a:t> </a:t>
            </a:r>
            <a:r>
              <a:rPr lang="pl-PL" sz="2600" dirty="0"/>
              <a:t>zalecana przez producenta TS, obejmuje następujące przeglądy i czynności konserwacyjne</a:t>
            </a:r>
            <a:r>
              <a:rPr lang="pl-PL" sz="2600" dirty="0" smtClean="0"/>
              <a:t>:</a:t>
            </a:r>
            <a:endParaRPr lang="pl-PL" sz="26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600" dirty="0"/>
              <a:t>wymianę oleju i kontrolę jego stanu jakościowego,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600" dirty="0"/>
              <a:t>ocenę stanu czystości filtra powietrza i jeżeli zachodzi taka potrzeba – jego czyszczenie,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600" dirty="0"/>
              <a:t>sprawdzenie stanu czystości przestrzeni chłodzonych TS i ich czyszczenie w miarę potrzeby,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600" dirty="0"/>
              <a:t>sprawdzenie stopnia zużycia płyt cynkowych ochrony korozji galwanicznej,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600" dirty="0"/>
              <a:t>czyszczenie wirnika i przestrzeni sprężarki,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600" dirty="0"/>
              <a:t>czyszczenie siatki lub kraty ochronnej turbiny, wirnika i przestrzeni turbiny,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600" dirty="0"/>
              <a:t>wymianę łożysk tocznych i zawieszonych pomp olejowych zgodnie z ITR (średnio dla łożysk po 12 000 godzinach pracy, dla pomp – po 16 000 godzinach).</a:t>
            </a:r>
          </a:p>
          <a:p>
            <a:pPr algn="just"/>
            <a:r>
              <a:rPr lang="pl-PL" sz="2600" dirty="0"/>
              <a:t>	Olej smarowy należy wymienić po okresie zalecanym przez producenta TS. W normalnych warunkach pracy okres ten wynosi średnio około 1500 godzin pracy. Dotyczy to tych rozwiązań, w których przestrzenie korpusu TS są jednocześnie zbiornikiem oleju. W TS smarowanych z oddzielnego obiegu, okres do wymiany oleju jest 2</a:t>
            </a:r>
            <a:r>
              <a:rPr lang="pl-PL" sz="2600" dirty="0">
                <a:sym typeface="Symbol" panose="05050102010706020507" pitchFamily="18" charset="2"/>
              </a:rPr>
              <a:t></a:t>
            </a:r>
            <a:r>
              <a:rPr lang="pl-PL" sz="2600" dirty="0"/>
              <a:t>3 krotnie dłuższy.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793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0025" y="142875"/>
            <a:ext cx="117729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i="1" dirty="0"/>
              <a:t>Czyszczenie TS.</a:t>
            </a:r>
            <a:r>
              <a:rPr lang="pl-PL" sz="2800" dirty="0"/>
              <a:t> Podczas pracy turbosprężarki zanieczyszczeniu ulegają zarówno sprę­żarka – strona powietrza ładującego, jak i turbina – strona gazowa.</a:t>
            </a:r>
          </a:p>
          <a:p>
            <a:pPr algn="just"/>
            <a:r>
              <a:rPr lang="pl-PL" sz="2800" dirty="0"/>
              <a:t>	Czyszczenie turbosprężarki podczas ruchu silnika musi odbywać się w regular­nych odstępach czasu, przez co unika się nawarstwiania zanieczyszczeń, które trudno w tym stanie równomiernie usunąć</a:t>
            </a:r>
            <a:r>
              <a:rPr lang="pl-PL" sz="2800" dirty="0" smtClean="0"/>
              <a:t>.</a:t>
            </a:r>
            <a:endParaRPr lang="pl-PL" sz="2800" dirty="0"/>
          </a:p>
          <a:p>
            <a:pPr algn="just"/>
            <a:r>
              <a:rPr lang="pl-PL" sz="2800" dirty="0"/>
              <a:t> </a:t>
            </a:r>
          </a:p>
          <a:p>
            <a:pPr algn="just"/>
            <a:r>
              <a:rPr lang="pl-PL" sz="2800" b="1" dirty="0"/>
              <a:t>Obsługa chłodnicy powietrza ładującego</a:t>
            </a:r>
          </a:p>
          <a:p>
            <a:pPr algn="just"/>
            <a:r>
              <a:rPr lang="pl-PL" sz="2800" b="1" i="1" dirty="0"/>
              <a:t>Czyszczenie chłodnicy powietrza.</a:t>
            </a:r>
            <a:r>
              <a:rPr lang="pl-PL" sz="2800" b="1" dirty="0"/>
              <a:t> </a:t>
            </a:r>
            <a:r>
              <a:rPr lang="pl-PL" sz="2800" dirty="0"/>
              <a:t>W trakcie eksploatacji chłodnica ulega zanieczysz­czeniu po stronie wewnętrznej (rury przepływu wody) i zewnętrznej (powietrznej). Objawem zanieczyszczenia chłodnicy jest stopniowy spadek różnicy temperatur między wlotem a wylotem wody chłodzącej do i z chłodnicy, a także wlotem i wylotem powietrza ładującego. Ponadto następuje stopniowy wzrost oporów przepływu po­wietrza przez chłodnicę, powodowany zanieczyszczeniem zewnętrznych powierzchni rur. Miarą tego zjawiska jest spadek ciśnienia powietrza podczas przepływu przez chłodnicę.</a:t>
            </a:r>
          </a:p>
          <a:p>
            <a:pPr algn="just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016120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2888" y="285750"/>
            <a:ext cx="1170146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 smtClean="0"/>
              <a:t>	Okresowe </a:t>
            </a:r>
            <a:r>
              <a:rPr lang="pl-PL" sz="2800" dirty="0"/>
              <a:t>czyszczenie chłodnicy zapobiega występowaniu tych niekorzystnych zja­wisk. Zaniedbanie tego obowiązku może spowodować całkowitą niedrożność chłodnicy.</a:t>
            </a:r>
          </a:p>
          <a:p>
            <a:pPr algn="just"/>
            <a:r>
              <a:rPr lang="pl-PL" sz="2800" dirty="0"/>
              <a:t> </a:t>
            </a:r>
          </a:p>
          <a:p>
            <a:pPr algn="just"/>
            <a:r>
              <a:rPr lang="pl-PL" sz="2800" dirty="0"/>
              <a:t>	W zależności od konstrukcji i wyposażenia stronę powietrzną chłodnicy można czyścić w ruchu silnika (np.: silniki SULZER typu R) lub po jego zatrzymaniu (np. silniki  MAN-B&amp;W  typu MC).  W obu przypadkach czyszczenie polega na </a:t>
            </a:r>
            <a:r>
              <a:rPr lang="pl-PL" sz="2800" dirty="0" smtClean="0"/>
              <a:t>płukaniu-wtryskiwaniu </a:t>
            </a:r>
            <a:r>
              <a:rPr lang="pl-PL" sz="2800" dirty="0"/>
              <a:t>pod ciśnieniem sprężonego powietrza zalecanej przez producenta silnika określonej ilości cieczy chemicznej poprzez dysze do wnętrza chłodnicy. W  każdym przypadku po czyszczeniu chłodnicy roztworem chemicznym należy chłodnicę wypłukać skutecznie wodą słodką. Z uwagi na różnorodność stosowanych metod i urządzeń czyszczących, celowe jest szczegółowe zapoznanie się z zaleceniami producenta silnika dotyczącymi postępowania przy czyszczeniu chłodnicy.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37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5738" y="0"/>
            <a:ext cx="117729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i="1" dirty="0"/>
              <a:t>Czyszczenie strony wodnej chłodnicy</a:t>
            </a:r>
            <a:r>
              <a:rPr lang="pl-PL" sz="2800" b="1" dirty="0"/>
              <a:t> </a:t>
            </a:r>
            <a:r>
              <a:rPr lang="pl-PL" sz="2800" dirty="0"/>
              <a:t>przeprowadza się po zamknięciu zaworów dolotu i odlotu wody chłodzącej, spuszczeniu wody z chłodnicy i otwarciu pokryw. Przeważnie rury czyści się ręcznie szczotką metalową, jednak skuteczniejsze jest użycie do tego celu wiertarki wolnoobrotowej, co znacznie skraca czas czyszczenia, zwiększając jednocześnie jego efektywność. </a:t>
            </a:r>
          </a:p>
          <a:p>
            <a:pPr algn="just"/>
            <a:r>
              <a:rPr lang="pl-PL" sz="2800" dirty="0"/>
              <a:t>	Przy obsłudze chłodnicy bardzo istotne jest przestrzeganie również niżej podanych uwag eksploatacyjnych.</a:t>
            </a:r>
          </a:p>
          <a:p>
            <a:pPr marL="442913" indent="-442913" algn="just"/>
            <a:r>
              <a:rPr lang="pl-PL" sz="2800" dirty="0" smtClean="0"/>
              <a:t>1. Odwadniając </a:t>
            </a:r>
            <a:r>
              <a:rPr lang="pl-PL" sz="2800" dirty="0"/>
              <a:t>chłodnicę powietrza należy sprawdzić, czy wypływająca woda jest słodka, czy słona. Obecność wody słonej świadczy o nieszczelności chłodnicy. W przypadku stwierdzenia przecieków wody słonej do przestrzeni powietrznej należy doraźnie pozostawić otwarte zawory odwadniające, kontrolując stale wypływ wody i przy najbliższej okazji usunąć zaistniałą nieszczelność. </a:t>
            </a:r>
          </a:p>
          <a:p>
            <a:pPr marL="442913" indent="-442913" algn="just"/>
            <a:r>
              <a:rPr lang="pl-PL" sz="2800" dirty="0" smtClean="0"/>
              <a:t>2. Jeżeli </a:t>
            </a:r>
            <a:r>
              <a:rPr lang="pl-PL" sz="2800" dirty="0"/>
              <a:t>po otwarciu kurków odwadniających nie będzie wypływała woda lub powietrze, to znaczy, że kurki są niedrożne, co wymaga ich natychmiastowego udrożnienia.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046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83" y="820102"/>
            <a:ext cx="270637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5210" y="783147"/>
            <a:ext cx="3494723" cy="577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trzałka w prawo 3"/>
          <p:cNvSpPr/>
          <p:nvPr/>
        </p:nvSpPr>
        <p:spPr>
          <a:xfrm rot="10800000">
            <a:off x="4607607" y="1288815"/>
            <a:ext cx="4777692" cy="3505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 rot="16200000">
            <a:off x="3020324" y="548901"/>
            <a:ext cx="810768" cy="3208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168103" y="4919888"/>
            <a:ext cx="1917700" cy="105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307803" y="5029773"/>
            <a:ext cx="163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Chłodnica</a:t>
            </a:r>
          </a:p>
          <a:p>
            <a:pPr algn="ctr"/>
            <a:r>
              <a:rPr lang="pl-PL" b="1" dirty="0" smtClean="0"/>
              <a:t>powietrza</a:t>
            </a:r>
            <a:endParaRPr lang="pl-PL" b="1" dirty="0"/>
          </a:p>
        </p:txBody>
      </p:sp>
      <p:sp>
        <p:nvSpPr>
          <p:cNvPr id="8" name="Strzałka w prawo 7"/>
          <p:cNvSpPr/>
          <p:nvPr/>
        </p:nvSpPr>
        <p:spPr>
          <a:xfrm rot="3971591">
            <a:off x="2757351" y="3274442"/>
            <a:ext cx="29735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 rot="19455133">
            <a:off x="5391684" y="3410391"/>
            <a:ext cx="393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1149723" y="2090738"/>
            <a:ext cx="978408" cy="433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3593983" y="62971"/>
            <a:ext cx="26543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Verdana" panose="020B0604030504040204" pitchFamily="34" charset="0"/>
              </a:rPr>
              <a:t>Ciśnienie: </a:t>
            </a:r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1.02 bar</a:t>
            </a:r>
          </a:p>
          <a:p>
            <a:r>
              <a:rPr lang="pl-PL" dirty="0" smtClean="0">
                <a:solidFill>
                  <a:srgbClr val="000000"/>
                </a:solidFill>
                <a:latin typeface="Verdana" panose="020B0604030504040204" pitchFamily="34" charset="0"/>
              </a:rPr>
              <a:t>Temperatura: </a:t>
            </a:r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315 C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ostokąt 11"/>
              <p:cNvSpPr/>
              <p:nvPr/>
            </p:nvSpPr>
            <p:spPr>
              <a:xfrm>
                <a:off x="56781" y="3188327"/>
                <a:ext cx="3013965" cy="830997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pl-PL" sz="1600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Ciśnienie: 1.02 bar</a:t>
                </a:r>
              </a:p>
              <a:p>
                <a:r>
                  <a:rPr lang="pl-PL" sz="1600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Temperatura</a:t>
                </a:r>
                <a:r>
                  <a:rPr lang="pl-PL" sz="160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: </a:t>
                </a:r>
                <a:r>
                  <a:rPr lang="pl-PL" sz="1600" smtClean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30 </a:t>
                </a:r>
                <a:r>
                  <a:rPr lang="pl-PL" sz="1600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C</a:t>
                </a:r>
              </a:p>
              <a:p>
                <a:r>
                  <a:rPr lang="pl-PL" sz="1600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Gęstość pow.: 1,225 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pl-PL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pl-PL" sz="1600" dirty="0"/>
              </a:p>
            </p:txBody>
          </p:sp>
        </mc:Choice>
        <mc:Fallback xmlns="">
          <p:sp>
            <p:nvSpPr>
              <p:cNvPr id="12" name="Prostoką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1" y="3188327"/>
                <a:ext cx="3013965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805" t="-1449" b="-724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Łącznik prosty ze strzałką 13"/>
          <p:cNvCxnSpPr>
            <a:endCxn id="10" idx="1"/>
          </p:cNvCxnSpPr>
          <p:nvPr/>
        </p:nvCxnSpPr>
        <p:spPr>
          <a:xfrm flipV="1">
            <a:off x="647700" y="2307654"/>
            <a:ext cx="502023" cy="880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6438900" y="606077"/>
            <a:ext cx="26555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Ciśnienie: </a:t>
            </a:r>
            <a:r>
              <a:rPr lang="pl-PL" dirty="0" smtClean="0">
                <a:solidFill>
                  <a:srgbClr val="000000"/>
                </a:solidFill>
                <a:latin typeface="Verdana" panose="020B0604030504040204" pitchFamily="34" charset="0"/>
              </a:rPr>
              <a:t>3.0 </a:t>
            </a:r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bar</a:t>
            </a:r>
          </a:p>
          <a:p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Temperatura: </a:t>
            </a:r>
            <a:r>
              <a:rPr lang="pl-PL" dirty="0" smtClean="0">
                <a:solidFill>
                  <a:srgbClr val="000000"/>
                </a:solidFill>
                <a:latin typeface="Verdana" panose="020B0604030504040204" pitchFamily="34" charset="0"/>
              </a:rPr>
              <a:t>460 </a:t>
            </a:r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rostokąt 15"/>
              <p:cNvSpPr/>
              <p:nvPr/>
            </p:nvSpPr>
            <p:spPr>
              <a:xfrm>
                <a:off x="74371" y="4826000"/>
                <a:ext cx="3027030" cy="929550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pl-PL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Ciśnienie: </a:t>
                </a:r>
                <a:r>
                  <a:rPr lang="pl-PL" dirty="0" smtClean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3.75 </a:t>
                </a:r>
                <a:r>
                  <a:rPr lang="pl-PL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bar</a:t>
                </a:r>
              </a:p>
              <a:p>
                <a:r>
                  <a:rPr lang="pl-PL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Temperatura: </a:t>
                </a:r>
                <a:r>
                  <a:rPr lang="pl-PL" dirty="0" smtClean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200 </a:t>
                </a:r>
                <a:r>
                  <a:rPr lang="pl-PL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C</a:t>
                </a:r>
              </a:p>
              <a:p>
                <a:r>
                  <a:rPr lang="pl-PL" dirty="0" smtClean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Gęstość pow.: 2,7 </a:t>
                </a:r>
                <a:r>
                  <a:rPr lang="pl-PL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pl-PL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6" name="Prostoką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1" y="4826000"/>
                <a:ext cx="3027030" cy="929550"/>
              </a:xfrm>
              <a:prstGeom prst="rect">
                <a:avLst/>
              </a:prstGeom>
              <a:blipFill rotWithShape="0">
                <a:blip r:embed="rId5"/>
                <a:stretch>
                  <a:fillRect l="-1403" t="-3247" b="-77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Łącznik prosty ze strzałką 17"/>
          <p:cNvCxnSpPr>
            <a:stCxn id="16" idx="3"/>
          </p:cNvCxnSpPr>
          <p:nvPr/>
        </p:nvCxnSpPr>
        <p:spPr>
          <a:xfrm flipV="1">
            <a:off x="3101401" y="4267200"/>
            <a:ext cx="1330899" cy="1023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rostokąt 18"/>
              <p:cNvSpPr/>
              <p:nvPr/>
            </p:nvSpPr>
            <p:spPr>
              <a:xfrm>
                <a:off x="6248283" y="5698156"/>
                <a:ext cx="3137017" cy="929550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pl-PL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Ciśnienie: </a:t>
                </a:r>
                <a:r>
                  <a:rPr lang="pl-PL" dirty="0" smtClean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3.73 </a:t>
                </a:r>
                <a:r>
                  <a:rPr lang="pl-PL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bar</a:t>
                </a:r>
              </a:p>
              <a:p>
                <a:r>
                  <a:rPr lang="pl-PL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Temperatura: </a:t>
                </a:r>
                <a:r>
                  <a:rPr lang="pl-PL" dirty="0" smtClean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45 </a:t>
                </a:r>
                <a:r>
                  <a:rPr lang="pl-PL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C</a:t>
                </a:r>
              </a:p>
              <a:p>
                <a:r>
                  <a:rPr lang="pl-PL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Gęstość pow.: </a:t>
                </a:r>
                <a:r>
                  <a:rPr lang="pl-PL" dirty="0" smtClean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4,2 </a:t>
                </a:r>
                <a:r>
                  <a:rPr lang="pl-PL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pl-PL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9" name="Prostoką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283" y="5698156"/>
                <a:ext cx="3137017" cy="929550"/>
              </a:xfrm>
              <a:prstGeom prst="rect">
                <a:avLst/>
              </a:prstGeom>
              <a:blipFill rotWithShape="0">
                <a:blip r:embed="rId6"/>
                <a:stretch>
                  <a:fillRect l="-1547" t="-3247" b="-77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Łącznik prosty ze strzałką 20"/>
          <p:cNvCxnSpPr>
            <a:stCxn id="19" idx="0"/>
          </p:cNvCxnSpPr>
          <p:nvPr/>
        </p:nvCxnSpPr>
        <p:spPr>
          <a:xfrm flipH="1" flipV="1">
            <a:off x="7150100" y="3911600"/>
            <a:ext cx="666692" cy="1786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15" idx="3"/>
          </p:cNvCxnSpPr>
          <p:nvPr/>
        </p:nvCxnSpPr>
        <p:spPr>
          <a:xfrm>
            <a:off x="9094400" y="929243"/>
            <a:ext cx="290900" cy="323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5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625" y="400050"/>
            <a:ext cx="114871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just"/>
            <a:r>
              <a:rPr lang="pl-PL" sz="2800" dirty="0" smtClean="0"/>
              <a:t>4. Okresowo, a w warunkach sztormowych co dobę, należy odpowietrzać instalację wody zaburtowej. Chłodnice powietrza ładującego umieszczone są bowiem w naj­wyżej położonej części instalacji, gdzie gromadzone powietrze tworzy „korki” zakłócające pracę chłodnicy, a tym samym całego układu ładującego. W celu zmniejszenia prawdopodobieństwa uszkodzenia chłodnicy wskutek nagłego schło­dzenia przegrzanych fragmentów w obszarze „korka powietrznego”, odpowietrze­nie chłodnicy musi następować stopniowo, przez powoli otwierany zawór odpo­wietrzający.</a:t>
            </a:r>
          </a:p>
          <a:p>
            <a:pPr marL="442913" indent="-442913" algn="just"/>
            <a:r>
              <a:rPr lang="pl-PL" sz="2800" dirty="0" smtClean="0"/>
              <a:t>5. Przy obciążeniach częściowych nie wolno dopuścić do spadku temperatury powietrza ładującego poniżej temperatury punktu rosy.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48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7" y="264778"/>
            <a:ext cx="6914759" cy="520638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87680" y="5299115"/>
            <a:ext cx="11704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Turbosprężarka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typu NA firmy MAN: </a:t>
            </a:r>
            <a:endParaRPr lang="pl-PL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– filtr z tłumikiem, 2 – obudowa dolotu, 3 – wirnik sprężarki, 4 – wirnik turbiny, 5 – łożyska, 6 – obudowa łożyska (niechłodzona), 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7-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dolot spalin, 8 – palisada kierownic, 9 – dyfuzor, 10 – zasobnik spalin, 11 – wylot spalin, 12 – zasobnik powietrza, 13 – zbiornik grawitacyjny oleju 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64778"/>
            <a:ext cx="3992880" cy="369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8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nalezione obrazy dla zapytania turbosprężąrka NR firmy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15" y="114617"/>
            <a:ext cx="8496748" cy="660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0" y="500332"/>
            <a:ext cx="6814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Przekrój turbosprężarki </a:t>
            </a:r>
          </a:p>
          <a:p>
            <a:r>
              <a:rPr lang="pl-PL" sz="2000" dirty="0" smtClean="0"/>
              <a:t>typu radialnego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4624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809625"/>
            <a:ext cx="65532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172528" y="638355"/>
            <a:ext cx="264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Przykład turbosprężarki o bardzo dużej wydajności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46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ospodarkamorska.pl/_upload/catalog_positions_images/1654/thumbs3/turbocharger_(resized)_m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335280"/>
            <a:ext cx="7372985" cy="63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0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3764" y="157164"/>
            <a:ext cx="532447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327804" y="586596"/>
            <a:ext cx="3105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Przykłady łożyskowania wirników turbosprężarek: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Łożyskowanie „</a:t>
            </a:r>
            <a:r>
              <a:rPr lang="pl-PL" dirty="0" err="1" smtClean="0"/>
              <a:t>wewętrzne</a:t>
            </a:r>
            <a:r>
              <a:rPr lang="pl-PL" dirty="0" smtClean="0"/>
              <a:t>”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Łożyskowanie „zewnętrzne”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71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10" y="2786058"/>
            <a:ext cx="29527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39" y="142852"/>
            <a:ext cx="20859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0280" y="642918"/>
            <a:ext cx="4557720" cy="366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81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996" y="1825874"/>
            <a:ext cx="6270208" cy="4359026"/>
          </a:xfrm>
          <a:prstGeom prst="rect">
            <a:avLst/>
          </a:prstGeom>
        </p:spPr>
      </p:pic>
      <p:sp>
        <p:nvSpPr>
          <p:cNvPr id="3" name="Strzałka w prawo 2"/>
          <p:cNvSpPr/>
          <p:nvPr/>
        </p:nvSpPr>
        <p:spPr>
          <a:xfrm rot="21016144">
            <a:off x="2536151" y="39789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 w dół 3"/>
          <p:cNvSpPr/>
          <p:nvPr/>
        </p:nvSpPr>
        <p:spPr>
          <a:xfrm rot="10800000">
            <a:off x="6003039" y="977900"/>
            <a:ext cx="486659" cy="946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 rot="16200000">
            <a:off x="7971221" y="136867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 rot="4363606">
            <a:off x="10043437" y="26416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48574" y="977899"/>
            <a:ext cx="4123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Przykład wirnika współczesnej turbosprężarki </a:t>
            </a:r>
            <a:r>
              <a:rPr lang="pl-PL" dirty="0" err="1" smtClean="0"/>
              <a:t>axialnej</a:t>
            </a:r>
            <a:r>
              <a:rPr lang="pl-PL" dirty="0" smtClean="0"/>
              <a:t>, wirnik łożyskowany „wewnętrznie”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48946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449</Words>
  <Application>Microsoft Office PowerPoint</Application>
  <PresentationFormat>Panoramiczny</PresentationFormat>
  <Paragraphs>63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Kazek</dc:creator>
  <cp:lastModifiedBy>Kazek</cp:lastModifiedBy>
  <cp:revision>4</cp:revision>
  <dcterms:created xsi:type="dcterms:W3CDTF">2020-03-18T12:41:17Z</dcterms:created>
  <dcterms:modified xsi:type="dcterms:W3CDTF">2020-03-19T09:56:05Z</dcterms:modified>
</cp:coreProperties>
</file>