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80" r:id="rId3"/>
    <p:sldId id="257" r:id="rId4"/>
    <p:sldId id="256" r:id="rId5"/>
    <p:sldId id="258" r:id="rId6"/>
    <p:sldId id="282" r:id="rId7"/>
    <p:sldId id="259" r:id="rId8"/>
    <p:sldId id="265" r:id="rId9"/>
    <p:sldId id="260" r:id="rId1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6" d="100"/>
          <a:sy n="56" d="100"/>
        </p:scale>
        <p:origin x="33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32C3C-2FF8-4658-80B4-B5C91062119D}" type="datetimeFigureOut">
              <a:rPr lang="pl-PL" smtClean="0"/>
              <a:t>2020-03-19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8D6D-6EAE-4C55-91E4-DF59B00A43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9500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32C3C-2FF8-4658-80B4-B5C91062119D}" type="datetimeFigureOut">
              <a:rPr lang="pl-PL" smtClean="0"/>
              <a:t>2020-03-19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8D6D-6EAE-4C55-91E4-DF59B00A43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4238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32C3C-2FF8-4658-80B4-B5C91062119D}" type="datetimeFigureOut">
              <a:rPr lang="pl-PL" smtClean="0"/>
              <a:t>2020-03-19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8D6D-6EAE-4C55-91E4-DF59B00A43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0740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32C3C-2FF8-4658-80B4-B5C91062119D}" type="datetimeFigureOut">
              <a:rPr lang="pl-PL" smtClean="0"/>
              <a:t>2020-03-19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8D6D-6EAE-4C55-91E4-DF59B00A43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6088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32C3C-2FF8-4658-80B4-B5C91062119D}" type="datetimeFigureOut">
              <a:rPr lang="pl-PL" smtClean="0"/>
              <a:t>2020-03-19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8D6D-6EAE-4C55-91E4-DF59B00A43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3440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32C3C-2FF8-4658-80B4-B5C91062119D}" type="datetimeFigureOut">
              <a:rPr lang="pl-PL" smtClean="0"/>
              <a:t>2020-03-19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8D6D-6EAE-4C55-91E4-DF59B00A43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6974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32C3C-2FF8-4658-80B4-B5C91062119D}" type="datetimeFigureOut">
              <a:rPr lang="pl-PL" smtClean="0"/>
              <a:t>2020-03-19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8D6D-6EAE-4C55-91E4-DF59B00A43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9957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32C3C-2FF8-4658-80B4-B5C91062119D}" type="datetimeFigureOut">
              <a:rPr lang="pl-PL" smtClean="0"/>
              <a:t>2020-03-19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8D6D-6EAE-4C55-91E4-DF59B00A43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6046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32C3C-2FF8-4658-80B4-B5C91062119D}" type="datetimeFigureOut">
              <a:rPr lang="pl-PL" smtClean="0"/>
              <a:t>2020-03-19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8D6D-6EAE-4C55-91E4-DF59B00A43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3664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32C3C-2FF8-4658-80B4-B5C91062119D}" type="datetimeFigureOut">
              <a:rPr lang="pl-PL" smtClean="0"/>
              <a:t>2020-03-19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8D6D-6EAE-4C55-91E4-DF59B00A43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0079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32C3C-2FF8-4658-80B4-B5C91062119D}" type="datetimeFigureOut">
              <a:rPr lang="pl-PL" smtClean="0"/>
              <a:t>2020-03-19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8D6D-6EAE-4C55-91E4-DF59B00A43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6170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32C3C-2FF8-4658-80B4-B5C91062119D}" type="datetimeFigureOut">
              <a:rPr lang="pl-PL" smtClean="0"/>
              <a:t>2020-03-19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F8D6D-6EAE-4C55-91E4-DF59B00A43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9862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79894" y="672860"/>
            <a:ext cx="1061049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Szanowni Studenci VI semestru</a:t>
            </a:r>
            <a:r>
              <a:rPr lang="pl-PL" sz="2000" dirty="0" smtClean="0"/>
              <a:t>, przekazuję konspekt wykładu a przedmiotu Okrętowe silniki tłokowe.</a:t>
            </a:r>
          </a:p>
          <a:p>
            <a:r>
              <a:rPr lang="pl-PL" sz="2000" dirty="0" smtClean="0"/>
              <a:t>Szczegółowe treści programu obowiązującego w semestrze VI znajdziecie na stronie Wydziału w zakładce Kształcenie – Programy. </a:t>
            </a:r>
          </a:p>
          <a:p>
            <a:r>
              <a:rPr lang="pl-PL" sz="2000" dirty="0" smtClean="0"/>
              <a:t>Poniżej skrótowo najważniejsze informacje: 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000" dirty="0" smtClean="0"/>
              <a:t>Przedmiot realizowany jest w formie wykładu (20 H), laboratorium (15 h) i seminarium (10 h) i kończy się egzaminem.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000" dirty="0" smtClean="0"/>
              <a:t>Aktualną pozostaje podana Wam w poprzednich semestrach literatura, przede wszystkim: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/>
              <a:t>Piotrowski </a:t>
            </a:r>
            <a:r>
              <a:rPr lang="pl-PL" sz="2000" dirty="0"/>
              <a:t>I., Witkowski K.: Okrętowe silniki spalinowe. TRADEMAR, Gdynia 2003.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/>
              <a:t>Włodarski </a:t>
            </a:r>
            <a:r>
              <a:rPr lang="pl-PL" sz="2000" dirty="0"/>
              <a:t>J.K., Witkowski K.: Okrętowe silniki spalinowe. Podstawy teoretyczne. Akademia Morska w Gdyni, Gdynia 2006</a:t>
            </a:r>
            <a:r>
              <a:rPr lang="pl-PL" sz="2000" dirty="0" smtClean="0"/>
              <a:t>.</a:t>
            </a:r>
          </a:p>
          <a:p>
            <a:r>
              <a:rPr lang="pl-PL" sz="2000" dirty="0" smtClean="0"/>
              <a:t>3. Główne treści programowe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Instalacje smarowania </a:t>
            </a:r>
            <a:r>
              <a:rPr lang="pl-PL" sz="2000" dirty="0" smtClean="0"/>
              <a:t>silnika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Instalacja powietrza </a:t>
            </a:r>
            <a:r>
              <a:rPr lang="pl-PL" sz="2000" dirty="0" smtClean="0"/>
              <a:t>doładowującego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Mechanika układu </a:t>
            </a:r>
            <a:r>
              <a:rPr lang="pl-PL" sz="2000" dirty="0" smtClean="0"/>
              <a:t>korbowego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System rozruchu i sterowanie pracą </a:t>
            </a:r>
            <a:r>
              <a:rPr lang="pl-PL" sz="2000" dirty="0" smtClean="0"/>
              <a:t>silnika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Czynności obsługowe silnika spalinowego </a:t>
            </a:r>
            <a:endParaRPr lang="pl-PL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Awaryjne stany pracy silnika okrętowego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610929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52423" y="621102"/>
            <a:ext cx="101619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Układy smarne okrętowych silników tłokowych:</a:t>
            </a:r>
          </a:p>
          <a:p>
            <a:r>
              <a:rPr lang="pl-PL" sz="3200" b="1" dirty="0" smtClean="0"/>
              <a:t>1) obiegowo-ciśnieniowy układ smarny </a:t>
            </a:r>
          </a:p>
          <a:p>
            <a:r>
              <a:rPr lang="pl-PL" sz="3200" b="1" dirty="0" smtClean="0"/>
              <a:t>2) przepływowo-kroplowy (lubrykatorowy) układ smarny</a:t>
            </a:r>
          </a:p>
          <a:p>
            <a:endParaRPr lang="pl-PL" sz="3200" b="1" dirty="0"/>
          </a:p>
        </p:txBody>
      </p:sp>
    </p:spTree>
    <p:extLst>
      <p:ext uri="{BB962C8B-B14F-4D97-AF65-F5344CB8AC3E}">
        <p14:creationId xmlns:p14="http://schemas.microsoft.com/office/powerpoint/2010/main" val="1724633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0"/>
            <a:ext cx="4622800" cy="6666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876925" y="433777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  <a:tabLst>
                <a:tab pos="270510" algn="l"/>
                <a:tab pos="501015" algn="l"/>
              </a:tabLst>
            </a:pPr>
            <a:r>
              <a:rPr lang="pl-PL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Schemat obiegowego układu smarnego silnika okrętowego z karterem „mokrym” : </a:t>
            </a:r>
          </a:p>
          <a:p>
            <a:pPr algn="just">
              <a:spcAft>
                <a:spcPts val="0"/>
              </a:spcAft>
              <a:tabLst>
                <a:tab pos="270510" algn="l"/>
                <a:tab pos="501015" algn="l"/>
              </a:tabLst>
            </a:pPr>
            <a:r>
              <a:rPr lang="pl-PL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 – sztucer smarny, 2 – chłodnica, 3 – filtr, 4 – zawór bezpieczeństwa, 5 – kolektor zbiorczy, 6 – zawór regulacyjny, 7 – pompa, 8 – filtr na ssaniu pomy, 9 – doprowadzenie oleju do smarowania napędu zaworów</a:t>
            </a:r>
            <a:endParaRPr lang="pl-PL" sz="20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304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" y="184410"/>
            <a:ext cx="5153025" cy="667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5819775" y="450047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Schemat przepływu oleju smarnego w silniku wodzikowym MAN: </a:t>
            </a:r>
          </a:p>
          <a:p>
            <a:r>
              <a:rPr lang="pl-PL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 – prowadnice wodzika, 2 – kolektor zbiorczy, 3 – łożyska główne, 4 – łożyska korbowe, 5 – korbowód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77996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032" y="157162"/>
            <a:ext cx="7454322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14350" y="5241102"/>
            <a:ext cx="112156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l-PL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System ideowy układu smarnego tulei cylindrowej:</a:t>
            </a:r>
            <a:endParaRPr lang="pl-PL" sz="1600" dirty="0" smtClean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pl-PL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  – lubrykator, 2 – przewód olejowy, 3  – króciec wraz z zaworem zwrotnym, 4  – zbiornik rozchodowy, 5  – pompa transportowa oleju cylindrowego, 6  – zbiornik zapasowy oleju cylindrowego</a:t>
            </a:r>
            <a:endParaRPr lang="pl-PL" sz="20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009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45389" y="1052423"/>
            <a:ext cx="106449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Obecnie powszechnie w okrętowych silnikach wolnoobrotowych, dwusuwowych, wodzikowych stosuje się niezależny od silnika napęd zespołu lubrykatorów.</a:t>
            </a:r>
          </a:p>
          <a:p>
            <a:r>
              <a:rPr lang="pl-PL" sz="2400" dirty="0" smtClean="0"/>
              <a:t>Powyższe pozwoliło  na realizację procesu smarowania elektronicznie sterowanego, z możliwością synchronizacji podawania oleju cylindrowego w funkcji położenia tłoka w danym cylindrze.</a:t>
            </a:r>
          </a:p>
          <a:p>
            <a:endParaRPr lang="pl-PL" sz="2400" dirty="0" smtClean="0"/>
          </a:p>
          <a:p>
            <a:r>
              <a:rPr lang="pl-PL" sz="2400" dirty="0" smtClean="0"/>
              <a:t>Na ostatnim slajdzie pokazano animację związaną z takim rozwiązaniem, stosowanym w silnikach firmy MAN, określanym jako „Alfa </a:t>
            </a:r>
            <a:r>
              <a:rPr lang="pl-PL" sz="2400" dirty="0" err="1" smtClean="0"/>
              <a:t>lubricator</a:t>
            </a:r>
            <a:r>
              <a:rPr lang="pl-PL" sz="2400" dirty="0" smtClean="0"/>
              <a:t> system”.</a:t>
            </a:r>
          </a:p>
          <a:p>
            <a:r>
              <a:rPr lang="pl-PL" sz="2400" dirty="0" smtClean="0"/>
              <a:t>Olej cylindrowy podawany jest na gładź tulei cylindrowej co drugi suw.  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885879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772025" y="2247900"/>
            <a:ext cx="731043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l-PL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System smarny tulei cylindrowej silnika Sulzer RTA:</a:t>
            </a:r>
            <a:endParaRPr lang="pl-PL" sz="1600" dirty="0" smtClean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l-PL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 - zbiornik rozchodowy, 2 - rurociąg dolotowy, 3 - rura powrotna, 4 - zawór odcinający,</a:t>
            </a:r>
            <a:r>
              <a:rPr lang="pl-PL" sz="20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l-PL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5 – pompa smarna (lubrykator), 6 - kontrolka przepływu, 7 - podwójny czujnik indukcyjny, 8 - tuleja cylindrowa 9 – akumulator, 10- zawór zwrotny, 11 - króćce smarne, 12 - rura oleju smarnego łożysk, 13 - pompa zębata oleju, 14 - zawór regulacji przepływu, 15 - śruba nastawcza dla minimalnych obrotów, 16 - czop nastawy, 17 - pośredni wałek regulacyjny, 18 - dźwignia nastawy, 19 - powrót do skrzyni korbowej, 20 - silnik hydrauliczny, 21 - z systemu oleju smarowego wodzików, 22 - zawór przesmarowania przed rozruchem i po zatrzymaniu, 23 - wałek napędowy pomp smarnych, 24 – sprzęgło, 25 - licznik obrotów, 26 – dźwignia, 27 - zawór wydechowy, 28 - trzon zaworu wydechowego, 29 - rozdzielacz oleju, 30 - rozdzielacz oleju dla zaworu wydechowego</a:t>
            </a:r>
            <a:endParaRPr lang="pl-PL" sz="20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206375"/>
            <a:ext cx="4451022" cy="646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8375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752" y="427791"/>
            <a:ext cx="3659485" cy="6215897"/>
          </a:xfrm>
          <a:prstGeom prst="rect">
            <a:avLst/>
          </a:prstGeom>
        </p:spPr>
      </p:pic>
      <p:graphicFrame>
        <p:nvGraphicFramePr>
          <p:cNvPr id="3" name="Obi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1089832"/>
              </p:ext>
            </p:extLst>
          </p:nvPr>
        </p:nvGraphicFramePr>
        <p:xfrm>
          <a:off x="5091113" y="1404938"/>
          <a:ext cx="6982699" cy="3767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Obraz - mapa bitowa" r:id="rId4" imgW="5668166" imgH="3057143" progId="Paint.Picture">
                  <p:embed/>
                </p:oleObj>
              </mc:Choice>
              <mc:Fallback>
                <p:oleObj name="Obraz - mapa bitowa" r:id="rId4" imgW="5668166" imgH="3057143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1113" y="1404938"/>
                        <a:ext cx="6982699" cy="37671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7579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ner anim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5225" y="449263"/>
            <a:ext cx="6858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09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549</Words>
  <Application>Microsoft Office PowerPoint</Application>
  <PresentationFormat>Panoramiczny</PresentationFormat>
  <Paragraphs>30</Paragraphs>
  <Slides>9</Slides>
  <Notes>0</Notes>
  <HiddenSlides>0</HiddenSlides>
  <MMClips>1</MMClips>
  <ScaleCrop>false</ScaleCrop>
  <HeadingPairs>
    <vt:vector size="8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Motyw pakietu Office</vt:lpstr>
      <vt:lpstr>Obraz - mapa bitowa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Kazek</dc:creator>
  <cp:lastModifiedBy>Kazek</cp:lastModifiedBy>
  <cp:revision>18</cp:revision>
  <dcterms:created xsi:type="dcterms:W3CDTF">2014-08-06T08:16:35Z</dcterms:created>
  <dcterms:modified xsi:type="dcterms:W3CDTF">2020-03-19T09:49:15Z</dcterms:modified>
</cp:coreProperties>
</file>