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85" r:id="rId3"/>
    <p:sldId id="480" r:id="rId4"/>
    <p:sldId id="486" r:id="rId5"/>
    <p:sldId id="491" r:id="rId6"/>
    <p:sldId id="492" r:id="rId7"/>
    <p:sldId id="493" r:id="rId8"/>
    <p:sldId id="494" r:id="rId9"/>
    <p:sldId id="264" r:id="rId10"/>
    <p:sldId id="495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550F54-C5C1-4901-A8F9-B720E716E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5BA769B-1C87-4A7B-993C-79AC97D9FD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839303-10B1-4FE0-9A7E-0EA43066A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9EC2A0A-B4EC-493E-B428-F0695B367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B315F9D-4EF5-4555-83EF-D2DBAE21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836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212C61-65F6-4F5E-9277-77D0046A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FC53146-40A8-433A-88F5-EFE44728B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E3CD7FE-9AEE-48D2-8A2F-9F78A3EC7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0727AA-9B53-4FE5-B83C-D843784E6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05701FF-3F2B-48D9-A0CC-178F1D16B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00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42F85E3-92A0-4BE2-BA07-25941DEA99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E15E45C-3904-4A42-96FE-11B9997FC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A90CE2-3FA9-4461-84CB-34A218C8C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1939C8-F36C-4880-A462-79876300D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87844BD-3C78-4EA7-88F0-3B533FD9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080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F2DD47-C303-413C-A911-5BEACC510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BEF95C-A789-4628-A993-75ADB4725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E30D194-DAB7-4F18-89A2-C6C5E8E8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D569EC-666C-4818-AF03-C47E0D1D9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194811-CDCE-44F3-9AB4-08058ADF9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421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E19ADD-F5A4-4AD6-9CDA-A739B52E7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D8EC842-6248-4B2C-AD02-684489630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D80CBED-BF42-4D84-8475-8C516AE37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B8518E-7D56-46B9-B0C9-9D69E206B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D00D2E4-3AB4-4065-8C58-EBC9A88A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635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A2C91A-EC4B-46D1-ACCB-A0125F226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51B100-4566-4FC2-9A24-02217BBA5D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89D855A-9E3F-4137-A63C-25F564BBA3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D7B0968-70F9-4F58-B9B8-AB7844C34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30E51C-B13A-4FD2-9438-2B0820280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33E40BF-1A05-4455-905B-41E68ACD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022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9F5072-394D-485E-8650-CD1C737BE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7D4DAA-0A57-4277-8D55-00818C643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B31EFE1-AEFE-40FC-95BF-D61189458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573D5BA-3893-436B-9B85-73414DFF93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7CC61C1-1798-4FD5-A7E1-85FE0DC98A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B4DB6CA-00E1-43F8-88E1-A561006E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B3E31E4-F267-4473-8772-CB1C67DE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34F8524-443D-4AC0-8237-7E4F85872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396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8033C7-31DB-4280-A4C0-D09B229F8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1AD0337-EB56-482B-A715-505CD08E5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F11E620-B613-4E06-A127-6CA222A25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0B9798D-235B-49CD-8FF8-5F5569F5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561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CAA132A-CEF7-4178-AE62-78A89AD8D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2F294A5-4E6B-4496-93B0-2F262D285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689BEB-C24A-40E7-81AE-1B2358BD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303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09FDEA-225B-4418-8BAA-6CBF58278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CFC178-B98F-4CFE-A60A-DF7C65D3A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5B73AA1-47B1-4417-B7D9-FE5651C8E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BDDB03-E163-4FC1-8113-4FC92980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69CD809-79AE-428F-BAED-33FABFDD0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441B8AF-D109-4FAE-8BD8-EC1834A6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02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E92A3A-B5FC-463B-92BD-102971AA8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8A4CACA-5442-4643-B054-1C0118CC5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A08329C-77B9-4E7C-9397-C61AF7769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10FC4A2-522E-465A-A07E-7117BAA2E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DADB181-8E10-4FFE-AA14-F40C8EE2B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C2CA697-9944-42ED-9968-71DC33657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357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D6EB38C-1033-4CF9-8B9A-36C5B7125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BD6D630-9B4B-47E3-836A-59CC517ED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B35D9D1-6A63-4B50-A8D2-DC177C580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3E31E-7581-4875-8901-EBE13EBBB732}" type="datetimeFigureOut">
              <a:rPr lang="pl-PL" smtClean="0"/>
              <a:t>18.03.2020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29C41C-E894-4539-961C-F021B197A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C7AD543-58B0-4A4C-860A-872B932CE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B2809-32D1-4333-B371-FCCBCF60D6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805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1CFF6D6D-A0CA-45F6-8807-C671A6A12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42934"/>
            <a:ext cx="9144000" cy="5605574"/>
          </a:xfrm>
        </p:spPr>
        <p:txBody>
          <a:bodyPr>
            <a:normAutofit/>
          </a:bodyPr>
          <a:lstStyle/>
          <a:p>
            <a:endParaRPr lang="pl-PL" sz="4000" dirty="0"/>
          </a:p>
          <a:p>
            <a:r>
              <a:rPr lang="pl-PL" sz="4000" dirty="0"/>
              <a:t>Bezpieczna eksploatacja statku</a:t>
            </a:r>
          </a:p>
          <a:p>
            <a:r>
              <a:rPr lang="pl-PL" sz="4000" dirty="0"/>
              <a:t>wykład</a:t>
            </a:r>
          </a:p>
          <a:p>
            <a:r>
              <a:rPr lang="pl-PL" sz="4000" dirty="0" err="1"/>
              <a:t>sem</a:t>
            </a:r>
            <a:r>
              <a:rPr lang="pl-PL" sz="4000" dirty="0"/>
              <a:t>. 8 st. I st. </a:t>
            </a:r>
            <a:r>
              <a:rPr lang="pl-PL" sz="4000" dirty="0" err="1"/>
              <a:t>ESOiOO</a:t>
            </a:r>
            <a:endParaRPr lang="pl-PL" sz="4000" dirty="0"/>
          </a:p>
          <a:p>
            <a:endParaRPr lang="pl-PL" sz="4000" dirty="0"/>
          </a:p>
          <a:p>
            <a:r>
              <a:rPr lang="pl-PL" sz="4000" dirty="0"/>
              <a:t>Zajęcia 4-5</a:t>
            </a:r>
          </a:p>
        </p:txBody>
      </p:sp>
    </p:spTree>
    <p:extLst>
      <p:ext uri="{BB962C8B-B14F-4D97-AF65-F5344CB8AC3E}">
        <p14:creationId xmlns:p14="http://schemas.microsoft.com/office/powerpoint/2010/main" val="305476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5FE3E006-5D30-43D2-90F9-A90E9E7B065C}"/>
              </a:ext>
            </a:extLst>
          </p:cNvPr>
          <p:cNvSpPr txBox="1"/>
          <p:nvPr/>
        </p:nvSpPr>
        <p:spPr>
          <a:xfrm>
            <a:off x="1033670" y="675861"/>
            <a:ext cx="106547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/>
              <a:t>Pytania szczegółowe:</a:t>
            </a:r>
          </a:p>
          <a:p>
            <a:pPr marL="342900" indent="-342900">
              <a:buAutoNum type="arabicPeriod"/>
            </a:pPr>
            <a:r>
              <a:rPr lang="pl-PL" sz="2400" dirty="0"/>
              <a:t>Co to jest PMS?</a:t>
            </a:r>
          </a:p>
          <a:p>
            <a:pPr marL="342900" indent="-342900">
              <a:buAutoNum type="arabicPeriod"/>
            </a:pPr>
            <a:r>
              <a:rPr lang="pl-PL" sz="2400" dirty="0"/>
              <a:t>W jakim celu wykorzystuje się system PMS?</a:t>
            </a:r>
          </a:p>
          <a:p>
            <a:pPr marL="342900" indent="-342900">
              <a:buAutoNum type="arabicPeriod"/>
            </a:pPr>
            <a:r>
              <a:rPr lang="pl-PL" sz="2400" dirty="0"/>
              <a:t>Co należy zrobić, kiedy w danym momencie nie można dokonać przeglądu wg PMS?</a:t>
            </a:r>
          </a:p>
          <a:p>
            <a:pPr marL="342900" indent="-342900">
              <a:buAutoNum type="arabicPeriod"/>
            </a:pPr>
            <a:r>
              <a:rPr lang="pl-PL" sz="2400" dirty="0"/>
              <a:t>Kto ma wgląd do systemu PMS?</a:t>
            </a:r>
          </a:p>
          <a:p>
            <a:pPr marL="342900" indent="-342900">
              <a:buAutoNum type="arabicPeriod"/>
            </a:pPr>
            <a:r>
              <a:rPr lang="pl-PL" sz="2400" dirty="0"/>
              <a:t>Kto sprawuje nadzór techniczny nad statkiem? Czy jest to konieczne?</a:t>
            </a:r>
          </a:p>
          <a:p>
            <a:pPr marL="342900" indent="-342900">
              <a:buAutoNum type="arabicPeriod"/>
            </a:pPr>
            <a:r>
              <a:rPr lang="pl-PL" sz="2400" dirty="0"/>
              <a:t>Co to jest „</a:t>
            </a:r>
            <a:r>
              <a:rPr lang="pl-PL" sz="2400" dirty="0" err="1"/>
              <a:t>safe</a:t>
            </a:r>
            <a:r>
              <a:rPr lang="pl-PL" sz="2400" dirty="0"/>
              <a:t> </a:t>
            </a:r>
            <a:r>
              <a:rPr lang="pl-PL" sz="2400" dirty="0" err="1"/>
              <a:t>manning</a:t>
            </a:r>
            <a:r>
              <a:rPr lang="pl-PL" sz="2400" dirty="0"/>
              <a:t>”?</a:t>
            </a:r>
          </a:p>
          <a:p>
            <a:pPr marL="342900" indent="-342900">
              <a:buAutoNum type="arabicPeriod"/>
            </a:pPr>
            <a:r>
              <a:rPr lang="pl-PL" sz="2400" dirty="0"/>
              <a:t>W jakim celu wprowadzono „</a:t>
            </a:r>
            <a:r>
              <a:rPr lang="pl-PL" sz="2400" dirty="0" err="1"/>
              <a:t>safe</a:t>
            </a:r>
            <a:r>
              <a:rPr lang="pl-PL" sz="2400" dirty="0"/>
              <a:t> </a:t>
            </a:r>
            <a:r>
              <a:rPr lang="pl-PL" sz="2400" dirty="0" err="1"/>
              <a:t>manning</a:t>
            </a:r>
            <a:r>
              <a:rPr lang="pl-PL" sz="2400" dirty="0"/>
              <a:t>”??</a:t>
            </a:r>
          </a:p>
          <a:p>
            <a:pPr marL="342900" indent="-342900">
              <a:buAutoNum type="arabicPeriod"/>
            </a:pPr>
            <a:r>
              <a:rPr lang="pl-PL" sz="2400" dirty="0"/>
              <a:t>Kto decyduje o liczbie członków załogi na statku?</a:t>
            </a:r>
          </a:p>
          <a:p>
            <a:pPr marL="342900" indent="-342900">
              <a:buAutoNum type="arabicPeriod"/>
            </a:pPr>
            <a:r>
              <a:rPr lang="pl-PL" sz="2400" dirty="0"/>
              <a:t>Skąd wynikają wymagania posiadania odpowiednich uprawnień dla załogi oficerskiej?</a:t>
            </a:r>
          </a:p>
          <a:p>
            <a:pPr marL="342900" indent="-342900">
              <a:buAutoNum type="arabicPeriod"/>
            </a:pPr>
            <a:r>
              <a:rPr lang="pl-PL" sz="2400" dirty="0"/>
              <a:t>Czy możliwe jest zajmowanie wyższego stanowiska na statku w stosunku do posiadanych uprawnień?</a:t>
            </a:r>
          </a:p>
          <a:p>
            <a:pPr marL="342900" indent="-342900">
              <a:buAutoNum type="arabicPeriod"/>
            </a:pPr>
            <a:r>
              <a:rPr lang="pl-PL" sz="2400" dirty="0"/>
              <a:t>Skąd mam wiedzieć, jakie uprawnienia posiada określony dyplom oficerski?</a:t>
            </a:r>
          </a:p>
        </p:txBody>
      </p:sp>
    </p:spTree>
    <p:extLst>
      <p:ext uri="{BB962C8B-B14F-4D97-AF65-F5344CB8AC3E}">
        <p14:creationId xmlns:p14="http://schemas.microsoft.com/office/powerpoint/2010/main" val="245351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82594"/>
          </a:xfrm>
        </p:spPr>
        <p:txBody>
          <a:bodyPr>
            <a:normAutofit/>
          </a:bodyPr>
          <a:lstStyle/>
          <a:p>
            <a:r>
              <a:rPr lang="pl-PL" sz="1400" dirty="0"/>
              <a:t>Zarządzanie bezpieczną eksploatacją statku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857233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en-US" dirty="0"/>
              <a:t>System PMS ( planned maintenance system).</a:t>
            </a: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System planowych przeglądów ma potwierdzać dobry stan techniczny elementów, wykrywać niesprawności na wczesnym etapie oraz przeciwdziałać wystąpieniu awarii.</a:t>
            </a:r>
          </a:p>
          <a:p>
            <a:pPr>
              <a:buNone/>
            </a:pPr>
            <a:r>
              <a:rPr lang="pl-PL" dirty="0"/>
              <a:t>System ten jest przygotowany najczęściej przez producenta urządzenia.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368280"/>
          </a:xfrm>
        </p:spPr>
        <p:txBody>
          <a:bodyPr>
            <a:normAutofit/>
          </a:bodyPr>
          <a:lstStyle/>
          <a:p>
            <a:r>
              <a:rPr lang="pl-PL" sz="1400" dirty="0"/>
              <a:t>Zarządzanie bezpieczną eksploatacją statku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714357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pl-PL" dirty="0"/>
              <a:t>Reguły dotyczące planowych i  awaryjnych przeglądów technicznych maszyn i urządzeń  okrętowych.</a:t>
            </a:r>
          </a:p>
          <a:p>
            <a:pPr>
              <a:buNone/>
            </a:pPr>
            <a:r>
              <a:rPr lang="pl-PL" dirty="0"/>
              <a:t>W systemie PMS występuje informacja o czasokresie przeprowadzania przeglądów, remontów czy wymian filtrów lub oleju smarowego. </a:t>
            </a:r>
          </a:p>
          <a:p>
            <a:pPr>
              <a:buNone/>
            </a:pPr>
            <a:r>
              <a:rPr lang="pl-PL" dirty="0"/>
              <a:t>Wprowadzanie i aktualizowanie czasu pracy urządzeń, pozwala informować o zbliżającym się terminie przeglądu danego urządzenia.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11156"/>
          </a:xfrm>
        </p:spPr>
        <p:txBody>
          <a:bodyPr>
            <a:normAutofit/>
          </a:bodyPr>
          <a:lstStyle/>
          <a:p>
            <a:r>
              <a:rPr lang="pl-PL" sz="1400" dirty="0"/>
              <a:t>Zarządzanie bezpieczną eksploatacją statku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857233"/>
            <a:ext cx="8229600" cy="5268931"/>
          </a:xfrm>
        </p:spPr>
        <p:txBody>
          <a:bodyPr/>
          <a:lstStyle/>
          <a:p>
            <a:pPr>
              <a:buNone/>
            </a:pPr>
            <a:r>
              <a:rPr lang="pl-PL" dirty="0"/>
              <a:t>Zasady nadzoru instytucji klasyfikacyjnych nad techniczną eksploatacją statku.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Każdy statek musi być w nadzorze towarzystwa klasyfikacyjnego. Certyfikaty wydawane są na okres 5 lat. Wymagane jest potwierdzanie certyfikatów w okresach rocznych.</a:t>
            </a:r>
          </a:p>
          <a:p>
            <a:pPr>
              <a:buNone/>
            </a:pPr>
            <a:r>
              <a:rPr lang="pl-PL" dirty="0"/>
              <a:t>Statek co 5 lat przechodzi remont i przegląd dla odnowienia klasy, po 3 latach przechodzi remont i przegląd dla potwierdzenia klasy.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pl-PL" dirty="0" err="1"/>
              <a:t>Safe</a:t>
            </a:r>
            <a:r>
              <a:rPr lang="pl-PL" dirty="0"/>
              <a:t> </a:t>
            </a:r>
            <a:r>
              <a:rPr lang="pl-PL" dirty="0" err="1"/>
              <a:t>manning</a:t>
            </a:r>
            <a:br>
              <a:rPr lang="pl-PL" dirty="0"/>
            </a:br>
            <a:r>
              <a:rPr lang="pl-PL" b="1" dirty="0"/>
              <a:t>RESOLUTION A.890(21)</a:t>
            </a:r>
            <a:br>
              <a:rPr lang="pl-PL" b="1" dirty="0"/>
            </a:br>
            <a:r>
              <a:rPr lang="en-US" b="1" dirty="0"/>
              <a:t>adopted on 25 November 1999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47528" y="2420889"/>
            <a:ext cx="8363272" cy="3705275"/>
          </a:xfrm>
        </p:spPr>
        <p:txBody>
          <a:bodyPr/>
          <a:lstStyle/>
          <a:p>
            <a:pPr>
              <a:buNone/>
            </a:pPr>
            <a:r>
              <a:rPr lang="pl-PL" dirty="0"/>
              <a:t>W zależności od typu statku, wielkości, rodzaju żeglugi itd. wymieniona jest </a:t>
            </a:r>
            <a:r>
              <a:rPr lang="pl-PL" b="1" dirty="0"/>
              <a:t>w dokumencie bezpieczeństwa</a:t>
            </a:r>
            <a:r>
              <a:rPr lang="pl-PL" dirty="0"/>
              <a:t> informacja o:</a:t>
            </a:r>
          </a:p>
          <a:p>
            <a:pPr>
              <a:buNone/>
            </a:pPr>
            <a:r>
              <a:rPr lang="pl-PL" dirty="0"/>
              <a:t>minimalnej liczbie członków załogi, o minimalnych kwalifikacjach, które umożliwią bezpieczną eksploatację statku.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en-US" dirty="0"/>
              <a:t>1.1 These guidelines should be used in applying the principles of safe manning set out</a:t>
            </a:r>
          </a:p>
          <a:p>
            <a:r>
              <a:rPr lang="en-US" dirty="0"/>
              <a:t>in Annex 1 to this resolution to ensure the safe operation of, and the prevention of</a:t>
            </a:r>
            <a:r>
              <a:rPr lang="pl-PL" dirty="0"/>
              <a:t> </a:t>
            </a:r>
            <a:r>
              <a:rPr lang="en-US" dirty="0"/>
              <a:t>pollution from, ships to which article III of the 1978 STCW Convention, as amended,</a:t>
            </a:r>
          </a:p>
          <a:p>
            <a:r>
              <a:rPr lang="en-US" dirty="0"/>
              <a:t>applies and to ensure the security of ships to which chapter XI-2 of 1974 SOLAS</a:t>
            </a:r>
            <a:r>
              <a:rPr lang="pl-PL" dirty="0"/>
              <a:t> </a:t>
            </a:r>
            <a:r>
              <a:rPr lang="pl-PL" dirty="0" err="1"/>
              <a:t>Convention</a:t>
            </a:r>
            <a:r>
              <a:rPr lang="pl-PL" dirty="0"/>
              <a:t>, as </a:t>
            </a:r>
            <a:r>
              <a:rPr lang="pl-PL" dirty="0" err="1"/>
              <a:t>amended</a:t>
            </a:r>
            <a:r>
              <a:rPr lang="pl-PL" dirty="0"/>
              <a:t>, </a:t>
            </a:r>
            <a:r>
              <a:rPr lang="pl-PL" dirty="0" err="1"/>
              <a:t>applies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548681"/>
            <a:ext cx="8229600" cy="55774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.1.2 moor and unmoor the ship safely;</a:t>
            </a:r>
          </a:p>
          <a:p>
            <a:pPr>
              <a:buNone/>
            </a:pPr>
            <a:r>
              <a:rPr lang="en-US" dirty="0"/>
              <a:t>.1.3 manage the safety functions of the ship when employed in a stationary or</a:t>
            </a:r>
            <a:r>
              <a:rPr lang="pl-PL" dirty="0"/>
              <a:t> </a:t>
            </a:r>
            <a:r>
              <a:rPr lang="pl-PL" dirty="0" err="1"/>
              <a:t>near-stationary</a:t>
            </a:r>
            <a:r>
              <a:rPr lang="pl-PL" dirty="0"/>
              <a:t> </a:t>
            </a:r>
            <a:r>
              <a:rPr lang="pl-PL" dirty="0" err="1"/>
              <a:t>mode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</a:t>
            </a:r>
            <a:r>
              <a:rPr lang="pl-PL" dirty="0" err="1"/>
              <a:t>sea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en-US" dirty="0"/>
              <a:t>.1.4 perform operations, as appropriate, for the prevention of damage to the marine</a:t>
            </a:r>
            <a:r>
              <a:rPr lang="pl-PL" dirty="0"/>
              <a:t> environment;</a:t>
            </a:r>
          </a:p>
          <a:p>
            <a:pPr>
              <a:buNone/>
            </a:pPr>
            <a:r>
              <a:rPr lang="en-US" dirty="0"/>
              <a:t>.1.5 maintain the safety arrangements and the cleanliness of all accessible spaces to</a:t>
            </a:r>
            <a:r>
              <a:rPr lang="pl-PL" dirty="0"/>
              <a:t> </a:t>
            </a:r>
            <a:r>
              <a:rPr lang="en-US" dirty="0"/>
              <a:t>minimize the risk of fire;</a:t>
            </a:r>
          </a:p>
          <a:p>
            <a:pPr>
              <a:buNone/>
            </a:pPr>
            <a:r>
              <a:rPr lang="en-US" dirty="0"/>
              <a:t>.1.6 provide for medical care on board ship;</a:t>
            </a:r>
          </a:p>
          <a:p>
            <a:pPr>
              <a:buNone/>
            </a:pPr>
            <a:r>
              <a:rPr lang="en-US" dirty="0"/>
              <a:t>.1.7 ensure safe carriage of cargo during transit; and</a:t>
            </a:r>
          </a:p>
          <a:p>
            <a:pPr>
              <a:buNone/>
            </a:pPr>
            <a:r>
              <a:rPr lang="en-US" dirty="0"/>
              <a:t>.1.8 inspect and maintain, as appropriate, the structural integrity of the ship; and</a:t>
            </a:r>
            <a:endParaRPr lang="pl-PL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2 </a:t>
            </a:r>
            <a:r>
              <a:rPr lang="pl-PL" dirty="0" err="1"/>
              <a:t>the</a:t>
            </a:r>
            <a:r>
              <a:rPr lang="pl-PL" dirty="0"/>
              <a:t> </a:t>
            </a:r>
            <a:r>
              <a:rPr lang="pl-PL" dirty="0" err="1"/>
              <a:t>ability</a:t>
            </a:r>
            <a:r>
              <a:rPr lang="pl-PL" dirty="0"/>
              <a:t> to: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en-US" dirty="0"/>
              <a:t>.2.1 operate all watertight closing arrangements and maintain them in effective</a:t>
            </a:r>
            <a:r>
              <a:rPr lang="pl-PL" dirty="0"/>
              <a:t> </a:t>
            </a:r>
            <a:r>
              <a:rPr lang="en-US" dirty="0"/>
              <a:t>condition, and also deploy a competent damage control party;</a:t>
            </a:r>
          </a:p>
          <a:p>
            <a:pPr>
              <a:buNone/>
            </a:pPr>
            <a:r>
              <a:rPr lang="en-US" dirty="0"/>
              <a:t>.2.2 operate all on-board fire-fighting and emergency equipment and life-saving</a:t>
            </a:r>
            <a:r>
              <a:rPr lang="pl-PL" dirty="0"/>
              <a:t> </a:t>
            </a:r>
            <a:r>
              <a:rPr lang="en-US" dirty="0"/>
              <a:t>appliances, carry out such maintenance of this equipment as is required to be</a:t>
            </a:r>
            <a:r>
              <a:rPr lang="pl-PL" dirty="0"/>
              <a:t> </a:t>
            </a:r>
            <a:r>
              <a:rPr lang="en-US" dirty="0"/>
              <a:t>done at sea, and muster and disembark all persons on board; and</a:t>
            </a:r>
          </a:p>
          <a:p>
            <a:pPr>
              <a:buNone/>
            </a:pPr>
            <a:r>
              <a:rPr lang="en-US" dirty="0"/>
              <a:t>.2.3 operate the main propulsion and auxiliary machinery and maintain them in a</a:t>
            </a:r>
            <a:r>
              <a:rPr lang="pl-PL" dirty="0"/>
              <a:t> </a:t>
            </a:r>
            <a:r>
              <a:rPr lang="en-US" dirty="0"/>
              <a:t>safe condition to enable the ship to overcome the foreseeable perils of the</a:t>
            </a:r>
            <a:r>
              <a:rPr lang="pl-PL" dirty="0"/>
              <a:t> </a:t>
            </a:r>
            <a:r>
              <a:rPr lang="pl-PL" dirty="0" err="1"/>
              <a:t>voyage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847528" y="404664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dirty="0">
                <a:latin typeface="Arial" pitchFamily="34" charset="0"/>
                <a:cs typeface="Arial" pitchFamily="34" charset="0"/>
              </a:rPr>
              <a:t>Najważniejszym komponentem systemu bezpieczeństwa są międzynarodowe konwencje morskie,  w szczególności o: </a:t>
            </a:r>
          </a:p>
          <a:p>
            <a:pPr algn="just"/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 bezpieczeństwie życia na morzu (SOLAS 1974). </a:t>
            </a:r>
          </a:p>
          <a:p>
            <a:pPr lvl="0" algn="just">
              <a:buFont typeface="Arial" pitchFamily="34" charset="0"/>
              <a:buChar char="•"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 liniach ładunkowych (LL 1966),</a:t>
            </a:r>
          </a:p>
          <a:p>
            <a:pPr lvl="0" algn="just">
              <a:buFont typeface="Arial" pitchFamily="34" charset="0"/>
              <a:buChar char="•"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 zapobieganiu zderzeniom na morzu (COLREG 1972),</a:t>
            </a:r>
          </a:p>
          <a:p>
            <a:pPr lvl="0" algn="just">
              <a:buFont typeface="Arial" pitchFamily="34" charset="0"/>
              <a:buChar char="•"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 wymaganiach w zakresie wyszkolenia marynarzy,  wydawania im świadectw oraz pełnienia wacht (STCW 1978/95/2010),</a:t>
            </a:r>
          </a:p>
          <a:p>
            <a:pPr lvl="0" algn="just">
              <a:buFont typeface="Arial" pitchFamily="34" charset="0"/>
              <a:buChar char="•"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 bezpiecznych kontenerach (CSC 1972),</a:t>
            </a:r>
          </a:p>
          <a:p>
            <a:pPr lvl="0" algn="just">
              <a:buFont typeface="Arial" pitchFamily="34" charset="0"/>
              <a:buChar char="•"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 poszukiwaniu i ratownictwie (SAR 1979).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668</Words>
  <Application>Microsoft Office PowerPoint</Application>
  <PresentationFormat>Panoramiczny</PresentationFormat>
  <Paragraphs>58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Motyw pakietu Office</vt:lpstr>
      <vt:lpstr>Prezentacja programu PowerPoint</vt:lpstr>
      <vt:lpstr>Zarządzanie bezpieczną eksploatacją statku</vt:lpstr>
      <vt:lpstr>Zarządzanie bezpieczną eksploatacją statku</vt:lpstr>
      <vt:lpstr>Zarządzanie bezpieczną eksploatacją statku</vt:lpstr>
      <vt:lpstr>Safe manning RESOLUTION A.890(21) adopted on 25 November 1999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Jurek</dc:creator>
  <cp:lastModifiedBy>Jurek</cp:lastModifiedBy>
  <cp:revision>2</cp:revision>
  <dcterms:created xsi:type="dcterms:W3CDTF">2020-03-18T12:16:07Z</dcterms:created>
  <dcterms:modified xsi:type="dcterms:W3CDTF">2020-03-18T12:27:35Z</dcterms:modified>
</cp:coreProperties>
</file>