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</p:sldIdLst>
  <p:sldSz cx="9144000" cy="6858000" type="screen4x3"/>
  <p:notesSz cx="6858000" cy="9144000"/>
  <p:custDataLst>
    <p:tags r:id="rId38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3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95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90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443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272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2328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9762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745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93515"/>
      </p:ext>
    </p:extLst>
  </p:cSld>
  <p:clrMapOvr>
    <a:masterClrMapping/>
  </p:clrMapOvr>
  <p:transition spd="med"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69815939"/>
      </p:ext>
    </p:extLst>
  </p:cSld>
  <p:clrMapOvr>
    <a:masterClrMapping/>
  </p:clrMapOvr>
  <p:transition spd="med"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28071646"/>
      </p:ext>
    </p:extLst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20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5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23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396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794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2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15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B501A-F9EC-449B-8798-61B749805CE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84BDDB-3E41-4B18-B193-CFDC090EF3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3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1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9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61.wmf"/><Relationship Id="rId9" Type="http://schemas.openxmlformats.org/officeDocument/2006/relationships/image" Target="../media/image64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5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152400" y="457200"/>
            <a:ext cx="883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6248" tIns="48124" rIns="96248" bIns="48124" anchor="ctr"/>
          <a:lstStyle/>
          <a:p>
            <a:pPr algn="ctr">
              <a:buClrTx/>
              <a:buFontTx/>
              <a:buNone/>
            </a:pPr>
            <a:r>
              <a:rPr lang="pl-PL" sz="6000" b="1" smtClean="0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Automatyka i Robotyka</a:t>
            </a:r>
            <a:endParaRPr lang="pl-PL" sz="6000" b="1" dirty="0">
              <a:solidFill>
                <a:srgbClr val="0082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228600" y="2209800"/>
            <a:ext cx="8686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lIns="92075" tIns="46038" rIns="92075" bIns="46038" anchor="ctr"/>
          <a:lstStyle/>
          <a:p>
            <a:pPr algn="ctr">
              <a:buClrTx/>
              <a:buFontTx/>
              <a:buNone/>
            </a:pPr>
            <a:r>
              <a:rPr lang="pl-PL" sz="3600" b="1" dirty="0">
                <a:solidFill>
                  <a:srgbClr val="DC34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Wykład 3</a:t>
            </a:r>
            <a:r>
              <a:rPr lang="pl-PL" sz="3600" b="1" dirty="0">
                <a:effectLst/>
                <a:latin typeface="Arial" charset="0"/>
              </a:rPr>
              <a:t/>
            </a:r>
            <a:br>
              <a:rPr lang="pl-PL" sz="3600" b="1" dirty="0">
                <a:effectLst/>
                <a:latin typeface="Arial" charset="0"/>
              </a:rPr>
            </a:br>
            <a:r>
              <a:rPr lang="pl-PL" sz="1600" b="1" dirty="0">
                <a:effectLst/>
                <a:latin typeface="Arial" charset="0"/>
              </a:rPr>
              <a:t/>
            </a:r>
            <a:br>
              <a:rPr lang="pl-PL" sz="1600" b="1" dirty="0">
                <a:effectLst/>
                <a:latin typeface="Arial" charset="0"/>
              </a:rPr>
            </a:br>
            <a:r>
              <a:rPr lang="pl-PL" sz="1600" b="1" dirty="0">
                <a:effectLst/>
                <a:latin typeface="Arial" charset="0"/>
              </a:rPr>
              <a:t> </a:t>
            </a:r>
            <a:r>
              <a:rPr lang="pl-PL" sz="4400" b="1" dirty="0">
                <a:effectLst/>
                <a:latin typeface="Arial" charset="0"/>
              </a:rPr>
              <a:t>Opis układów automatyki</a:t>
            </a:r>
            <a:br>
              <a:rPr lang="pl-PL" sz="4400" b="1" dirty="0">
                <a:effectLst/>
                <a:latin typeface="Arial" charset="0"/>
              </a:rPr>
            </a:br>
            <a:r>
              <a:rPr lang="pl-PL" sz="4400" b="1" dirty="0">
                <a:effectLst/>
                <a:latin typeface="Arial" charset="0"/>
              </a:rPr>
              <a:t>za pomocą schematów</a:t>
            </a:r>
            <a:br>
              <a:rPr lang="pl-PL" sz="4400" b="1" dirty="0">
                <a:effectLst/>
                <a:latin typeface="Arial" charset="0"/>
              </a:rPr>
            </a:br>
            <a:r>
              <a:rPr lang="pl-PL" sz="4400" b="1" dirty="0" smtClean="0">
                <a:effectLst/>
                <a:latin typeface="Arial" charset="0"/>
              </a:rPr>
              <a:t>strukturalnych (blokowych)</a:t>
            </a:r>
            <a:endParaRPr lang="pl-PL" sz="4400" b="1" dirty="0"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autoUpdateAnimBg="0"/>
      <p:bldP spid="9319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381000" y="1524000"/>
            <a:ext cx="84582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11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Po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łą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czenie szeregowe (kaskadowe, 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a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ń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cuchowe)</a:t>
            </a:r>
            <a:r>
              <a:rPr lang="pl-PL" i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– jest to takie po</a:t>
            </a:r>
            <a:r>
              <a:rPr lang="pl-PL">
                <a:effectLst/>
                <a:latin typeface="Arial" charset="0"/>
              </a:rPr>
              <a:t>łą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czenie, w kt</a:t>
            </a:r>
            <a:r>
              <a:rPr lang="pl-PL">
                <a:effectLst/>
                <a:latin typeface="Arial" charset="0"/>
              </a:rPr>
              <a:t>ó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rym sygna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ciowy jednego bloku jest jednocze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nie sygna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em wej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ciowym do nast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pnego</a:t>
            </a:r>
            <a:r>
              <a:rPr lang="pl-PL">
                <a:effectLst/>
                <a:latin typeface="Arial" charset="0"/>
              </a:rPr>
              <a:t> bloku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.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1524000" y="5105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a) schemat pierwotny</a:t>
            </a:r>
            <a:r>
              <a:rPr lang="pl-PL" sz="1800">
                <a:effectLst/>
                <a:latin typeface="Arial" charset="0"/>
              </a:rPr>
              <a:t>                                             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5638800" y="51054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b) schemat równowa</a:t>
            </a:r>
            <a:r>
              <a:rPr lang="pl-PL" sz="1800">
                <a:effectLst/>
                <a:latin typeface="Arial" charset="0"/>
              </a:rPr>
              <a:t>ż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ny</a:t>
            </a:r>
            <a:r>
              <a:rPr lang="pl-PL" sz="1800">
                <a:effectLst/>
                <a:latin typeface="Arial" charset="0"/>
              </a:rPr>
              <a:t> </a:t>
            </a:r>
          </a:p>
        </p:txBody>
      </p:sp>
      <p:pic>
        <p:nvPicPr>
          <p:cNvPr id="2140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652838"/>
            <a:ext cx="78835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381000" y="914400"/>
            <a:ext cx="769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Przekształcenia schematów blokowych </a:t>
            </a:r>
          </a:p>
        </p:txBody>
      </p:sp>
    </p:spTree>
    <p:extLst>
      <p:ext uri="{BB962C8B-B14F-4D97-AF65-F5344CB8AC3E}">
        <p14:creationId xmlns:p14="http://schemas.microsoft.com/office/powerpoint/2010/main" val="3158046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14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 autoUpdateAnimBg="0"/>
      <p:bldP spid="214019" grpId="0" autoUpdateAnimBg="0"/>
      <p:bldP spid="214020" grpId="0" autoUpdateAnimBg="0"/>
      <p:bldP spid="21402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ext Box 2"/>
          <p:cNvSpPr txBox="1">
            <a:spLocks noChangeArrowheads="1"/>
          </p:cNvSpPr>
          <p:nvPr/>
        </p:nvSpPr>
        <p:spPr bwMode="auto">
          <a:xfrm>
            <a:off x="685800" y="1363663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Zak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15043" name="Object 3"/>
          <p:cNvGraphicFramePr>
            <a:graphicFrameLocks noChangeAspect="1"/>
          </p:cNvGraphicFramePr>
          <p:nvPr/>
        </p:nvGraphicFramePr>
        <p:xfrm>
          <a:off x="3327400" y="1404938"/>
          <a:ext cx="240347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Równanie" r:id="rId3" imgW="1346040" imgH="457200" progId="Equation.3">
                  <p:embed/>
                </p:oleObj>
              </mc:Choice>
              <mc:Fallback>
                <p:oleObj name="Równanie" r:id="rId3" imgW="1346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1404938"/>
                        <a:ext cx="2403475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609600" y="2373313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Otrzymujemy</a:t>
            </a:r>
          </a:p>
        </p:txBody>
      </p:sp>
      <p:graphicFrame>
        <p:nvGraphicFramePr>
          <p:cNvPr id="215045" name="Object 5"/>
          <p:cNvGraphicFramePr>
            <a:graphicFrameLocks noChangeAspect="1"/>
          </p:cNvGraphicFramePr>
          <p:nvPr/>
        </p:nvGraphicFramePr>
        <p:xfrm>
          <a:off x="3271838" y="2397125"/>
          <a:ext cx="302418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" name="Równanie" r:id="rId5" imgW="1612800" imgH="228600" progId="Equation.3">
                  <p:embed/>
                </p:oleObj>
              </mc:Choice>
              <mc:Fallback>
                <p:oleObj name="Równanie" r:id="rId5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2397125"/>
                        <a:ext cx="3024187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6" name="Object 6"/>
          <p:cNvGraphicFramePr>
            <a:graphicFrameLocks noChangeAspect="1"/>
          </p:cNvGraphicFramePr>
          <p:nvPr/>
        </p:nvGraphicFramePr>
        <p:xfrm>
          <a:off x="2551113" y="2982913"/>
          <a:ext cx="4078287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Równanie" r:id="rId7" imgW="1688760" imgH="431640" progId="Equation.3">
                  <p:embed/>
                </p:oleObj>
              </mc:Choice>
              <mc:Fallback>
                <p:oleObj name="Równanie" r:id="rId7" imgW="1688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3" y="2982913"/>
                        <a:ext cx="4078287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304800" y="84931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Połączenie szeregowe – cd </a:t>
            </a: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381000" y="4095750"/>
            <a:ext cx="838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Transmitancja wypadkowa członów połączonych </a:t>
            </a:r>
            <a:r>
              <a:rPr lang="pl-PL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szeregowo</a:t>
            </a:r>
            <a:r>
              <a:rPr lang="pl-PL" sz="2000">
                <a:effectLst/>
                <a:latin typeface="Arial" charset="0"/>
              </a:rPr>
              <a:t> jest równa </a:t>
            </a:r>
            <a:r>
              <a:rPr lang="pl-PL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iloczynowi transmitancji</a:t>
            </a:r>
            <a:r>
              <a:rPr lang="pl-PL" sz="2000">
                <a:effectLst/>
                <a:latin typeface="Arial" charset="0"/>
              </a:rPr>
              <a:t> tych członów. Zależność ta jest słuszna, gdy przy przepływie sygnałów przez poszczególne bloki nie występuje oddziaływanie wsteczne.</a:t>
            </a: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381000" y="5470525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Dla liczby „n” członów transmitancja zastępcza wynosi</a:t>
            </a:r>
          </a:p>
        </p:txBody>
      </p:sp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3757613" y="5899150"/>
          <a:ext cx="18811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Równanie" r:id="rId9" imgW="1002960" imgH="431640" progId="Equation.3">
                  <p:embed/>
                </p:oleObj>
              </mc:Choice>
              <mc:Fallback>
                <p:oleObj name="Równanie" r:id="rId9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5899150"/>
                        <a:ext cx="1881187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005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5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autoUpdateAnimBg="0"/>
      <p:bldP spid="215044" grpId="0" autoUpdateAnimBg="0"/>
      <p:bldP spid="215047" grpId="0" autoUpdateAnimBg="0"/>
      <p:bldP spid="215048" grpId="0" autoUpdateAnimBg="0"/>
      <p:bldP spid="21504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Text Box 2"/>
          <p:cNvSpPr txBox="1">
            <a:spLocks noChangeArrowheads="1"/>
          </p:cNvSpPr>
          <p:nvPr/>
        </p:nvSpPr>
        <p:spPr bwMode="auto">
          <a:xfrm>
            <a:off x="381000" y="1511300"/>
            <a:ext cx="84582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11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Po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łą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czenie r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ó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wnoleg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e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– jest to takie po</a:t>
            </a:r>
            <a:r>
              <a:rPr lang="pl-PL">
                <a:effectLst/>
                <a:latin typeface="Arial" charset="0"/>
              </a:rPr>
              <a:t>łą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czenie, w kt</a:t>
            </a:r>
            <a:r>
              <a:rPr lang="pl-PL">
                <a:effectLst/>
                <a:latin typeface="Arial" charset="0"/>
              </a:rPr>
              <a:t>ó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rym ten sam sygna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wej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ciowy dzia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a równocze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nie na kilka bloków, a sygna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ciowy jest sum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algebraiczn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sygna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ów wyj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ciowych z poszczególnych bloków. </a:t>
            </a:r>
            <a:endParaRPr lang="pl-PL">
              <a:effectLst/>
              <a:latin typeface="Arial" charset="0"/>
            </a:endParaRPr>
          </a:p>
        </p:txBody>
      </p:sp>
      <p:pic>
        <p:nvPicPr>
          <p:cNvPr id="2160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613150"/>
            <a:ext cx="632460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0" y="58816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a) schemat pierwotny</a:t>
            </a:r>
            <a:endParaRPr lang="pl-PL" sz="1800">
              <a:effectLst/>
              <a:latin typeface="Arial" charset="0"/>
            </a:endParaRPr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5105400" y="5881688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b) schemat równowa</a:t>
            </a:r>
            <a:r>
              <a:rPr lang="pl-PL" sz="1800">
                <a:effectLst/>
                <a:latin typeface="Arial" charset="0"/>
              </a:rPr>
              <a:t>ż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ny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381000" y="914400"/>
            <a:ext cx="769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Przekształcenia schematów blokowych </a:t>
            </a:r>
          </a:p>
        </p:txBody>
      </p:sp>
    </p:spTree>
    <p:extLst>
      <p:ext uri="{BB962C8B-B14F-4D97-AF65-F5344CB8AC3E}">
        <p14:creationId xmlns:p14="http://schemas.microsoft.com/office/powerpoint/2010/main" val="785951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6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 autoUpdateAnimBg="0"/>
      <p:bldP spid="216068" grpId="0" autoUpdateAnimBg="0"/>
      <p:bldP spid="216069" grpId="0" autoUpdateAnimBg="0"/>
      <p:bldP spid="21607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2"/>
          <p:cNvSpPr txBox="1">
            <a:spLocks noChangeArrowheads="1"/>
          </p:cNvSpPr>
          <p:nvPr/>
        </p:nvSpPr>
        <p:spPr bwMode="auto">
          <a:xfrm>
            <a:off x="685800" y="1447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Zak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17091" name="Object 3"/>
          <p:cNvGraphicFramePr>
            <a:graphicFrameLocks noChangeAspect="1"/>
          </p:cNvGraphicFramePr>
          <p:nvPr/>
        </p:nvGraphicFramePr>
        <p:xfrm>
          <a:off x="3122613" y="1565275"/>
          <a:ext cx="2636837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Równanie" r:id="rId3" imgW="1714320" imgH="685800" progId="Equation.3">
                  <p:embed/>
                </p:oleObj>
              </mc:Choice>
              <mc:Fallback>
                <p:oleObj name="Równanie" r:id="rId3" imgW="17143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1565275"/>
                        <a:ext cx="2636837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685800" y="28035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Otrzymujemy</a:t>
            </a:r>
          </a:p>
        </p:txBody>
      </p:sp>
      <p:graphicFrame>
        <p:nvGraphicFramePr>
          <p:cNvPr id="217093" name="Object 5"/>
          <p:cNvGraphicFramePr>
            <a:graphicFrameLocks noChangeAspect="1"/>
          </p:cNvGraphicFramePr>
          <p:nvPr/>
        </p:nvGraphicFramePr>
        <p:xfrm>
          <a:off x="3124200" y="2860675"/>
          <a:ext cx="3186113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Równanie" r:id="rId5" imgW="1853396" imgH="215806" progId="Equation.3">
                  <p:embed/>
                </p:oleObj>
              </mc:Choice>
              <mc:Fallback>
                <p:oleObj name="Równanie" r:id="rId5" imgW="185339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60675"/>
                        <a:ext cx="3186113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4" name="Object 6"/>
          <p:cNvGraphicFramePr>
            <a:graphicFrameLocks noChangeAspect="1"/>
          </p:cNvGraphicFramePr>
          <p:nvPr/>
        </p:nvGraphicFramePr>
        <p:xfrm>
          <a:off x="2573338" y="3341688"/>
          <a:ext cx="44958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Równanie" r:id="rId7" imgW="1879600" imgH="444500" progId="Equation.3">
                  <p:embed/>
                </p:oleObj>
              </mc:Choice>
              <mc:Fallback>
                <p:oleObj name="Równanie" r:id="rId7" imgW="18796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338" y="3341688"/>
                        <a:ext cx="44958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095" name="Text Box 7"/>
          <p:cNvSpPr txBox="1">
            <a:spLocks noChangeArrowheads="1"/>
          </p:cNvSpPr>
          <p:nvPr/>
        </p:nvSpPr>
        <p:spPr bwMode="auto">
          <a:xfrm>
            <a:off x="304800" y="914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Połączenie równoległe – cd </a:t>
            </a:r>
          </a:p>
        </p:txBody>
      </p:sp>
      <p:sp>
        <p:nvSpPr>
          <p:cNvPr id="217096" name="Text Box 8"/>
          <p:cNvSpPr txBox="1">
            <a:spLocks noChangeArrowheads="1"/>
          </p:cNvSpPr>
          <p:nvPr/>
        </p:nvSpPr>
        <p:spPr bwMode="auto">
          <a:xfrm>
            <a:off x="381000" y="4449763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Transmitancja wypadkowa członów połączonych </a:t>
            </a:r>
            <a:r>
              <a:rPr lang="pl-PL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równolegle</a:t>
            </a:r>
            <a:r>
              <a:rPr lang="pl-PL" sz="2000">
                <a:effectLst/>
                <a:latin typeface="Arial" charset="0"/>
              </a:rPr>
              <a:t> jest równa </a:t>
            </a:r>
            <a:r>
              <a:rPr lang="pl-PL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sumie transmitancji</a:t>
            </a:r>
            <a:r>
              <a:rPr lang="pl-PL" sz="2000">
                <a:effectLst/>
                <a:latin typeface="Arial" charset="0"/>
              </a:rPr>
              <a:t> tych członów</a:t>
            </a: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381000" y="53340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Dla liczby „n” członów transmitancja zastępcza wynosi</a:t>
            </a:r>
          </a:p>
        </p:txBody>
      </p:sp>
      <p:graphicFrame>
        <p:nvGraphicFramePr>
          <p:cNvPr id="217098" name="Object 10"/>
          <p:cNvGraphicFramePr>
            <a:graphicFrameLocks noChangeAspect="1"/>
          </p:cNvGraphicFramePr>
          <p:nvPr/>
        </p:nvGraphicFramePr>
        <p:xfrm>
          <a:off x="3781425" y="5830888"/>
          <a:ext cx="183356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Równanie" r:id="rId9" imgW="977760" imgH="431640" progId="Equation.3">
                  <p:embed/>
                </p:oleObj>
              </mc:Choice>
              <mc:Fallback>
                <p:oleObj name="Równanie" r:id="rId9" imgW="977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425" y="5830888"/>
                        <a:ext cx="1833563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140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7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 autoUpdateAnimBg="0"/>
      <p:bldP spid="217092" grpId="0" autoUpdateAnimBg="0"/>
      <p:bldP spid="217095" grpId="0" autoUpdateAnimBg="0"/>
      <p:bldP spid="217096" grpId="0" autoUpdateAnimBg="0"/>
      <p:bldP spid="2170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ext Box 2"/>
          <p:cNvSpPr txBox="1">
            <a:spLocks noChangeArrowheads="1"/>
          </p:cNvSpPr>
          <p:nvPr/>
        </p:nvSpPr>
        <p:spPr bwMode="auto">
          <a:xfrm>
            <a:off x="415925" y="1479550"/>
            <a:ext cx="8408988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93688" indent="-293688" algn="just">
              <a:lnSpc>
                <a:spcPct val="11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Po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łą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czenie ze sprz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ęż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eniem zwrotnym</a:t>
            </a:r>
            <a:r>
              <a:rPr lang="pl-PL" i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- jest to takie po</a:t>
            </a:r>
            <a:r>
              <a:rPr lang="pl-PL">
                <a:effectLst/>
                <a:latin typeface="Arial" charset="0"/>
              </a:rPr>
              <a:t>łą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czenie, w którym 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sygna</a:t>
            </a:r>
            <a:r>
              <a:rPr lang="pl-PL" u="sng">
                <a:effectLst/>
                <a:latin typeface="Arial" charset="0"/>
              </a:rPr>
              <a:t>ł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 u="sng">
                <a:effectLst/>
                <a:latin typeface="Arial" charset="0"/>
              </a:rPr>
              <a:t>ś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ciowy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z bloku w torze g</a:t>
            </a:r>
            <a:r>
              <a:rPr lang="pl-PL">
                <a:effectLst/>
                <a:latin typeface="Arial" charset="0"/>
              </a:rPr>
              <a:t>łó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wnym 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oddzia</a:t>
            </a:r>
            <a:r>
              <a:rPr lang="pl-PL" u="sng">
                <a:effectLst/>
                <a:latin typeface="Arial" charset="0"/>
              </a:rPr>
              <a:t>ł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uje wstecznie na sygna</a:t>
            </a:r>
            <a:r>
              <a:rPr lang="pl-PL" u="sng">
                <a:effectLst/>
                <a:latin typeface="Arial" charset="0"/>
              </a:rPr>
              <a:t>ł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 wej</a:t>
            </a:r>
            <a:r>
              <a:rPr lang="pl-PL" u="sng">
                <a:effectLst/>
                <a:latin typeface="Arial" charset="0"/>
              </a:rPr>
              <a:t>ś</a:t>
            </a:r>
            <a:r>
              <a:rPr lang="pl-PL" u="sng">
                <a:effectLst/>
                <a:latin typeface="Arial" charset="0"/>
                <a:cs typeface="Times New Roman" pitchFamily="18" charset="0"/>
              </a:rPr>
              <a:t>ciowy</a:t>
            </a:r>
            <a:r>
              <a:rPr lang="pl-PL" u="sng">
                <a:effectLst/>
                <a:latin typeface="Arial" charset="0"/>
              </a:rPr>
              <a:t> tego bloku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.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446463"/>
            <a:ext cx="6400800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769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Przekształcenia schematów blokowych </a:t>
            </a:r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1752600" y="58816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a) schemat pierwotny</a:t>
            </a:r>
            <a:endParaRPr lang="pl-PL" sz="1800">
              <a:effectLst/>
              <a:latin typeface="Arial" charset="0"/>
            </a:endParaRPr>
          </a:p>
        </p:txBody>
      </p:sp>
      <p:sp>
        <p:nvSpPr>
          <p:cNvPr id="218118" name="Text Box 6"/>
          <p:cNvSpPr txBox="1">
            <a:spLocks noChangeArrowheads="1"/>
          </p:cNvSpPr>
          <p:nvPr/>
        </p:nvSpPr>
        <p:spPr bwMode="auto">
          <a:xfrm>
            <a:off x="5105400" y="5881688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b) schemat równowa</a:t>
            </a:r>
            <a:r>
              <a:rPr lang="pl-PL" sz="1800">
                <a:effectLst/>
                <a:latin typeface="Arial" charset="0"/>
              </a:rPr>
              <a:t>ż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ny</a:t>
            </a:r>
          </a:p>
        </p:txBody>
      </p:sp>
    </p:spTree>
    <p:extLst>
      <p:ext uri="{BB962C8B-B14F-4D97-AF65-F5344CB8AC3E}">
        <p14:creationId xmlns:p14="http://schemas.microsoft.com/office/powerpoint/2010/main" val="3317813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8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 autoUpdateAnimBg="0"/>
      <p:bldP spid="218116" grpId="0" autoUpdateAnimBg="0"/>
      <p:bldP spid="218117" grpId="0" autoUpdateAnimBg="0"/>
      <p:bldP spid="21811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138" name="Object 2"/>
          <p:cNvGraphicFramePr>
            <a:graphicFrameLocks noChangeAspect="1"/>
          </p:cNvGraphicFramePr>
          <p:nvPr/>
        </p:nvGraphicFramePr>
        <p:xfrm>
          <a:off x="2873375" y="1555750"/>
          <a:ext cx="4695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Równanie" r:id="rId3" imgW="3009600" imgH="457200" progId="Equation.3">
                  <p:embed/>
                </p:oleObj>
              </mc:Choice>
              <mc:Fallback>
                <p:oleObj name="Równanie" r:id="rId3" imgW="300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1555750"/>
                        <a:ext cx="469582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685800" y="2422525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Otrzymujemy </a:t>
            </a:r>
          </a:p>
        </p:txBody>
      </p:sp>
      <p:graphicFrame>
        <p:nvGraphicFramePr>
          <p:cNvPr id="219140" name="Object 4"/>
          <p:cNvGraphicFramePr>
            <a:graphicFrameLocks noChangeAspect="1"/>
          </p:cNvGraphicFramePr>
          <p:nvPr/>
        </p:nvGraphicFramePr>
        <p:xfrm>
          <a:off x="2846388" y="2479675"/>
          <a:ext cx="38862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Równanie" r:id="rId5" imgW="2476500" imgH="457200" progId="Equation.3">
                  <p:embed/>
                </p:oleObj>
              </mc:Choice>
              <mc:Fallback>
                <p:oleObj name="Równanie" r:id="rId5" imgW="2476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2479675"/>
                        <a:ext cx="38862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41" name="Object 5"/>
          <p:cNvGraphicFramePr>
            <a:graphicFrameLocks noChangeAspect="1"/>
          </p:cNvGraphicFramePr>
          <p:nvPr/>
        </p:nvGraphicFramePr>
        <p:xfrm>
          <a:off x="2887663" y="3429000"/>
          <a:ext cx="3513137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Równanie" r:id="rId7" imgW="2171520" imgH="660240" progId="Equation.3">
                  <p:embed/>
                </p:oleObj>
              </mc:Choice>
              <mc:Fallback>
                <p:oleObj name="Równanie" r:id="rId7" imgW="2171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3" y="3429000"/>
                        <a:ext cx="3513137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42" name="Object 6"/>
          <p:cNvGraphicFramePr>
            <a:graphicFrameLocks noChangeAspect="1"/>
          </p:cNvGraphicFramePr>
          <p:nvPr/>
        </p:nvGraphicFramePr>
        <p:xfrm>
          <a:off x="2209800" y="4665663"/>
          <a:ext cx="4652963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Równanie" r:id="rId9" imgW="1955520" imgH="444240" progId="Equation.3">
                  <p:embed/>
                </p:oleObj>
              </mc:Choice>
              <mc:Fallback>
                <p:oleObj name="Równanie" r:id="rId9" imgW="1955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65663"/>
                        <a:ext cx="4652963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143" name="Text Box 7"/>
          <p:cNvSpPr txBox="1">
            <a:spLocks noChangeArrowheads="1"/>
          </p:cNvSpPr>
          <p:nvPr/>
        </p:nvSpPr>
        <p:spPr bwMode="auto">
          <a:xfrm>
            <a:off x="2193925" y="5870575"/>
            <a:ext cx="6035675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674688" algn="l"/>
              </a:tabLst>
            </a:pPr>
            <a:r>
              <a:rPr lang="pl-PL" sz="1800" i="1">
                <a:effectLst/>
                <a:latin typeface="Arial" charset="0"/>
              </a:rPr>
              <a:t>gdzie:	</a:t>
            </a: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G</a:t>
            </a:r>
            <a:r>
              <a:rPr lang="pl-PL" sz="1800" i="1" baseline="-30000">
                <a:effectLst/>
                <a:latin typeface="Arial" charset="0"/>
                <a:cs typeface="Times New Roman" pitchFamily="18" charset="0"/>
              </a:rPr>
              <a:t>1</a:t>
            </a: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(s)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- transmitancja w torze g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ównym</a:t>
            </a:r>
            <a:endParaRPr lang="pl-PL" sz="1800">
              <a:effectLst/>
              <a:latin typeface="Arial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674688" algn="l"/>
              </a:tabLst>
            </a:pPr>
            <a:r>
              <a:rPr lang="pl-PL" sz="1800" i="1">
                <a:effectLst/>
                <a:latin typeface="Arial" charset="0"/>
              </a:rPr>
              <a:t>	</a:t>
            </a: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G</a:t>
            </a:r>
            <a:r>
              <a:rPr lang="pl-PL" sz="1800" i="1" baseline="-3000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(s)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- transmitancja w torze sprz</a:t>
            </a:r>
            <a:r>
              <a:rPr lang="pl-PL" sz="1800">
                <a:effectLst/>
                <a:latin typeface="Arial" charset="0"/>
              </a:rPr>
              <a:t>ęż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enia zwrotnego</a:t>
            </a:r>
            <a:r>
              <a:rPr lang="pl-PL" sz="1800">
                <a:effectLst/>
                <a:latin typeface="Arial" charset="0"/>
              </a:rPr>
              <a:t> </a:t>
            </a:r>
          </a:p>
        </p:txBody>
      </p: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304800" y="9144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Połączenie ze sprzężeniem zwrotnym – cd </a:t>
            </a: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685800" y="1447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Zak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111625" y="1600200"/>
            <a:ext cx="1028700" cy="4000500"/>
            <a:chOff x="2590" y="1008"/>
            <a:chExt cx="648" cy="2520"/>
          </a:xfrm>
        </p:grpSpPr>
        <p:sp>
          <p:nvSpPr>
            <p:cNvPr id="219146" name="Rectangle 10"/>
            <p:cNvSpPr>
              <a:spLocks noChangeArrowheads="1"/>
            </p:cNvSpPr>
            <p:nvPr/>
          </p:nvSpPr>
          <p:spPr bwMode="auto">
            <a:xfrm>
              <a:off x="2590" y="1008"/>
              <a:ext cx="158" cy="158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pl-PL"/>
            </a:p>
          </p:txBody>
        </p:sp>
        <p:sp>
          <p:nvSpPr>
            <p:cNvPr id="219148" name="Rectangle 12"/>
            <p:cNvSpPr>
              <a:spLocks noChangeArrowheads="1"/>
            </p:cNvSpPr>
            <p:nvPr/>
          </p:nvSpPr>
          <p:spPr bwMode="auto">
            <a:xfrm>
              <a:off x="3012" y="3302"/>
              <a:ext cx="226" cy="22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288050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1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9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autoUpdateAnimBg="0"/>
      <p:bldP spid="219143" grpId="0" autoUpdateAnimBg="0"/>
      <p:bldP spid="219144" grpId="0" autoUpdateAnimBg="0"/>
      <p:bldP spid="21914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ext Box 2"/>
          <p:cNvSpPr txBox="1">
            <a:spLocks noChangeArrowheads="1"/>
          </p:cNvSpPr>
          <p:nvPr/>
        </p:nvSpPr>
        <p:spPr bwMode="auto">
          <a:xfrm>
            <a:off x="381000" y="1479550"/>
            <a:ext cx="8375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j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e</a:t>
            </a:r>
            <a:r>
              <a:rPr lang="pl-PL">
                <a:effectLst/>
                <a:latin typeface="Arial" charset="0"/>
              </a:rPr>
              <a:t>ż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eli </a:t>
            </a:r>
            <a:r>
              <a:rPr lang="pl-PL" i="1">
                <a:effectLst/>
                <a:latin typeface="Arial" charset="0"/>
                <a:cs typeface="Times New Roman" pitchFamily="18" charset="0"/>
              </a:rPr>
              <a:t>G</a:t>
            </a:r>
            <a:r>
              <a:rPr lang="pl-PL" i="1" baseline="-3000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pl-PL" i="1">
                <a:effectLst/>
                <a:latin typeface="Arial" charset="0"/>
                <a:cs typeface="Times New Roman" pitchFamily="18" charset="0"/>
              </a:rPr>
              <a:t>(s)</a:t>
            </a:r>
            <a:r>
              <a:rPr lang="pl-PL" i="1">
                <a:effectLst/>
                <a:latin typeface="Arial" charset="0"/>
              </a:rPr>
              <a:t> = 1</a:t>
            </a:r>
            <a:r>
              <a:rPr lang="pl-PL">
                <a:effectLst/>
                <a:cs typeface="Times New Roman" pitchFamily="18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i ca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y sygna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ciowy jest podawany na wej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cie, to takie sprz</a:t>
            </a:r>
            <a:r>
              <a:rPr lang="pl-PL">
                <a:effectLst/>
                <a:latin typeface="Arial" charset="0"/>
              </a:rPr>
              <a:t>ęż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enie nazywamy sprz</a:t>
            </a:r>
            <a:r>
              <a:rPr lang="pl-PL">
                <a:effectLst/>
                <a:latin typeface="Arial" charset="0"/>
              </a:rPr>
              <a:t>ęż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eniem </a:t>
            </a:r>
            <a:r>
              <a:rPr lang="pl-PL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bezpo</a:t>
            </a:r>
            <a:r>
              <a:rPr lang="pl-PL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ś</a:t>
            </a:r>
            <a:r>
              <a:rPr lang="pl-PL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rednim (jednostkowym)</a:t>
            </a:r>
            <a:endParaRPr lang="pl-PL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220163" name="Object 3"/>
          <p:cNvGraphicFramePr>
            <a:graphicFrameLocks noChangeAspect="1"/>
          </p:cNvGraphicFramePr>
          <p:nvPr/>
        </p:nvGraphicFramePr>
        <p:xfrm>
          <a:off x="2971800" y="2638425"/>
          <a:ext cx="2590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Równanie" r:id="rId3" imgW="1054100" imgH="444500" progId="Equation.3">
                  <p:embed/>
                </p:oleObj>
              </mc:Choice>
              <mc:Fallback>
                <p:oleObj name="Równanie" r:id="rId3" imgW="10541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638425"/>
                        <a:ext cx="2590800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381000" y="3810000"/>
            <a:ext cx="8482013" cy="171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dirty="0">
                <a:effectLst/>
                <a:latin typeface="Arial" charset="0"/>
              </a:rPr>
              <a:t>j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e</a:t>
            </a:r>
            <a:r>
              <a:rPr lang="pl-PL" dirty="0">
                <a:effectLst/>
                <a:latin typeface="Arial" charset="0"/>
              </a:rPr>
              <a:t>ś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li w torze sprz</a:t>
            </a:r>
            <a:r>
              <a:rPr lang="pl-PL" dirty="0">
                <a:effectLst/>
                <a:latin typeface="Arial" charset="0"/>
              </a:rPr>
              <a:t>ęż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enia zwrotnego wyst</a:t>
            </a:r>
            <a:r>
              <a:rPr lang="pl-PL" dirty="0">
                <a:effectLst/>
                <a:latin typeface="Arial" charset="0"/>
              </a:rPr>
              <a:t>ę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puje cz</a:t>
            </a:r>
            <a:r>
              <a:rPr lang="pl-PL" dirty="0">
                <a:effectLst/>
                <a:latin typeface="Arial" charset="0"/>
              </a:rPr>
              <a:t>ł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on proporcjonalny</a:t>
            </a:r>
            <a:r>
              <a:rPr lang="pl-PL" dirty="0">
                <a:effectLst/>
                <a:latin typeface="Arial" charset="0"/>
              </a:rPr>
              <a:t> </a:t>
            </a:r>
            <a:r>
              <a:rPr lang="pl-PL" i="1" dirty="0">
                <a:effectLst/>
                <a:latin typeface="Arial" charset="0"/>
                <a:cs typeface="Times New Roman" pitchFamily="18" charset="0"/>
              </a:rPr>
              <a:t>G</a:t>
            </a:r>
            <a:r>
              <a:rPr lang="pl-PL" i="1" baseline="-30000" dirty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pl-PL" i="1" dirty="0">
                <a:effectLst/>
                <a:latin typeface="Arial" charset="0"/>
                <a:cs typeface="Times New Roman" pitchFamily="18" charset="0"/>
              </a:rPr>
              <a:t>(s)</a:t>
            </a:r>
            <a:r>
              <a:rPr lang="pl-PL" i="1" dirty="0">
                <a:effectLst/>
                <a:latin typeface="Arial" charset="0"/>
              </a:rPr>
              <a:t> = K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, to sprz</a:t>
            </a:r>
            <a:r>
              <a:rPr lang="pl-PL" dirty="0">
                <a:effectLst/>
                <a:latin typeface="Arial" charset="0"/>
              </a:rPr>
              <a:t>ęż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enie takie nazywamy </a:t>
            </a:r>
            <a:r>
              <a:rPr lang="pl-PL" b="1" dirty="0">
                <a:solidFill>
                  <a:srgbClr val="007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sztywnym</a:t>
            </a:r>
            <a:endParaRPr lang="pl-PL" i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285750" indent="-285750" algn="just">
              <a:lnSpc>
                <a:spcPct val="60000"/>
              </a:lnSpc>
              <a:spcBef>
                <a:spcPct val="50000"/>
              </a:spcBef>
              <a:buClrTx/>
              <a:buFont typeface="Wingdings" pitchFamily="2" charset="2"/>
              <a:buChar char="ü"/>
            </a:pPr>
            <a:endParaRPr lang="pl-PL" sz="1400" i="1" dirty="0">
              <a:effectLst/>
              <a:latin typeface="Arial" charset="0"/>
            </a:endParaRPr>
          </a:p>
          <a:p>
            <a:pPr marL="285750" indent="-285750" algn="just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dirty="0">
                <a:effectLst/>
                <a:latin typeface="Arial" charset="0"/>
              </a:rPr>
              <a:t>j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e</a:t>
            </a:r>
            <a:r>
              <a:rPr lang="pl-PL" dirty="0">
                <a:effectLst/>
                <a:latin typeface="Arial" charset="0"/>
              </a:rPr>
              <a:t>ś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li w torze sprz</a:t>
            </a:r>
            <a:r>
              <a:rPr lang="pl-PL" dirty="0">
                <a:effectLst/>
                <a:latin typeface="Arial" charset="0"/>
              </a:rPr>
              <a:t>ęż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enia zwrotnego wyst</a:t>
            </a:r>
            <a:r>
              <a:rPr lang="pl-PL" dirty="0">
                <a:effectLst/>
                <a:latin typeface="Arial" charset="0"/>
              </a:rPr>
              <a:t>ę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puje cz</a:t>
            </a:r>
            <a:r>
              <a:rPr lang="pl-PL" dirty="0">
                <a:effectLst/>
                <a:latin typeface="Arial" charset="0"/>
              </a:rPr>
              <a:t>ł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on r</a:t>
            </a:r>
            <a:r>
              <a:rPr lang="pl-PL" dirty="0">
                <a:effectLst/>
                <a:latin typeface="Arial" charset="0"/>
              </a:rPr>
              <a:t>óż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niczkuj</a:t>
            </a:r>
            <a:r>
              <a:rPr lang="pl-PL" dirty="0">
                <a:effectLst/>
                <a:latin typeface="Arial" charset="0"/>
              </a:rPr>
              <a:t>ą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cy</a:t>
            </a:r>
            <a:r>
              <a:rPr lang="pl-PL" dirty="0">
                <a:effectLst/>
                <a:latin typeface="Arial" charset="0"/>
              </a:rPr>
              <a:t> </a:t>
            </a:r>
            <a:r>
              <a:rPr lang="pl-PL" i="1" dirty="0">
                <a:effectLst/>
                <a:latin typeface="Arial" charset="0"/>
                <a:cs typeface="Times New Roman" pitchFamily="18" charset="0"/>
              </a:rPr>
              <a:t>G</a:t>
            </a:r>
            <a:r>
              <a:rPr lang="pl-PL" i="1" baseline="-30000" dirty="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pl-PL" i="1" dirty="0">
                <a:effectLst/>
                <a:latin typeface="Arial" charset="0"/>
                <a:cs typeface="Times New Roman" pitchFamily="18" charset="0"/>
              </a:rPr>
              <a:t>(s)</a:t>
            </a:r>
            <a:r>
              <a:rPr lang="pl-PL" i="1" dirty="0">
                <a:effectLst/>
                <a:latin typeface="Arial" charset="0"/>
              </a:rPr>
              <a:t> = </a:t>
            </a:r>
            <a:r>
              <a:rPr lang="pl-PL" i="1" dirty="0" err="1">
                <a:effectLst/>
                <a:latin typeface="Arial" charset="0"/>
              </a:rPr>
              <a:t>Ts</a:t>
            </a:r>
            <a:r>
              <a:rPr lang="pl-PL" dirty="0">
                <a:effectLst/>
                <a:latin typeface="Arial" charset="0"/>
              </a:rPr>
              <a:t>,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 to otrzymujemy uk</a:t>
            </a:r>
            <a:r>
              <a:rPr lang="pl-PL" dirty="0">
                <a:effectLst/>
                <a:latin typeface="Arial" charset="0"/>
              </a:rPr>
              <a:t>ł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ad ze sprz</a:t>
            </a:r>
            <a:r>
              <a:rPr lang="pl-PL" dirty="0">
                <a:effectLst/>
                <a:latin typeface="Arial" charset="0"/>
              </a:rPr>
              <a:t>ęż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eniem </a:t>
            </a:r>
            <a:r>
              <a:rPr lang="pl-PL" b="1" dirty="0">
                <a:solidFill>
                  <a:srgbClr val="007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podatnym (elastycznym)</a:t>
            </a:r>
            <a:r>
              <a:rPr lang="pl-PL" dirty="0">
                <a:solidFill>
                  <a:srgbClr val="007200"/>
                </a:solidFill>
                <a:effectLst/>
                <a:latin typeface="Arial" charset="0"/>
              </a:rPr>
              <a:t> </a:t>
            </a:r>
            <a:r>
              <a:rPr lang="pl-PL" dirty="0">
                <a:effectLst/>
                <a:latin typeface="Arial" charset="0"/>
              </a:rPr>
              <a:t>– ujemne podatne s. z. powoduje spowolnienie procesu a dodatnie przyspieszenie</a:t>
            </a:r>
          </a:p>
        </p:txBody>
      </p:sp>
      <p:sp>
        <p:nvSpPr>
          <p:cNvPr id="220165" name="Text Box 5"/>
          <p:cNvSpPr txBox="1">
            <a:spLocks noChangeArrowheads="1"/>
          </p:cNvSpPr>
          <p:nvPr/>
        </p:nvSpPr>
        <p:spPr bwMode="auto">
          <a:xfrm>
            <a:off x="304800" y="9144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Połączenie ze sprzężeniem zwrotnym – cd </a:t>
            </a:r>
          </a:p>
        </p:txBody>
      </p:sp>
    </p:spTree>
    <p:extLst>
      <p:ext uri="{BB962C8B-B14F-4D97-AF65-F5344CB8AC3E}">
        <p14:creationId xmlns:p14="http://schemas.microsoft.com/office/powerpoint/2010/main" val="4111978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autoUpdateAnimBg="0"/>
      <p:bldP spid="220164" grpId="0" build="p" autoUpdateAnimBg="0"/>
      <p:bldP spid="22016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Reguły przekształceń schematów blokowych </a:t>
            </a: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8375650" cy="289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dirty="0">
                <a:effectLst/>
                <a:latin typeface="Arial" charset="0"/>
              </a:rPr>
              <a:t>analiza schematów blokowych i wyznaczenie transmitancji zastępczej możliwe jest w przypadkach, gdy schemat blokowy układu </a:t>
            </a:r>
            <a:r>
              <a:rPr lang="pl-PL" b="1" dirty="0">
                <a:effectLst/>
                <a:latin typeface="Arial" charset="0"/>
              </a:rPr>
              <a:t>nie zawiera</a:t>
            </a:r>
            <a:r>
              <a:rPr lang="pl-PL" dirty="0">
                <a:effectLst/>
                <a:latin typeface="Arial" charset="0"/>
              </a:rPr>
              <a:t> krzyżujących się pętli sprzężenia zwrotnego i gałęzi równoległych,</a:t>
            </a: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endParaRPr lang="pl-PL" sz="1400" dirty="0">
              <a:effectLst/>
              <a:latin typeface="Arial" charset="0"/>
            </a:endParaRP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dirty="0">
                <a:effectLst/>
                <a:latin typeface="Arial" charset="0"/>
              </a:rPr>
              <a:t>w sytuacjach, gdy niezbędne staje się przenoszenie węzłów sumacyjnych i zaczepowych, to zmiana położenia węzłów może się odbywać przy zachowaniu warunku, że układ </a:t>
            </a:r>
            <a:r>
              <a:rPr lang="pl-PL" b="1" dirty="0">
                <a:effectLst/>
                <a:latin typeface="Arial" charset="0"/>
              </a:rPr>
              <a:t>musi zachować</a:t>
            </a:r>
            <a:r>
              <a:rPr lang="pl-PL" dirty="0">
                <a:effectLst/>
                <a:latin typeface="Arial" charset="0"/>
              </a:rPr>
              <a:t> te same własności przed i po przeniesieniu węzłów</a:t>
            </a:r>
            <a:endParaRPr lang="pl-PL" b="1" dirty="0"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32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 autoUpdateAnimBg="0"/>
      <p:bldP spid="2211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304800" y="827088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Reguły przekształceń schematów blokowych – tabela </a:t>
            </a:r>
          </a:p>
        </p:txBody>
      </p:sp>
      <p:sp>
        <p:nvSpPr>
          <p:cNvPr id="222415" name="Rectangle 207"/>
          <p:cNvSpPr>
            <a:spLocks noChangeArrowheads="1"/>
          </p:cNvSpPr>
          <p:nvPr/>
        </p:nvSpPr>
        <p:spPr bwMode="auto">
          <a:xfrm>
            <a:off x="5427663" y="2576513"/>
            <a:ext cx="2397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Y(s)</a:t>
            </a:r>
            <a:endParaRPr lang="pl-PL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474" name="Rectangle 266"/>
          <p:cNvSpPr>
            <a:spLocks noChangeArrowheads="1"/>
          </p:cNvSpPr>
          <p:nvPr/>
        </p:nvSpPr>
        <p:spPr bwMode="auto">
          <a:xfrm>
            <a:off x="7386638" y="4591050"/>
            <a:ext cx="2397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Y(s)</a:t>
            </a:r>
            <a:endParaRPr lang="pl-PL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476" name="Rectangle 268"/>
          <p:cNvSpPr>
            <a:spLocks noChangeArrowheads="1"/>
          </p:cNvSpPr>
          <p:nvPr/>
        </p:nvSpPr>
        <p:spPr bwMode="auto">
          <a:xfrm>
            <a:off x="6000750" y="4591050"/>
            <a:ext cx="2397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X(s)</a:t>
            </a:r>
            <a:endParaRPr lang="pl-PL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01" name="Rectangle 293"/>
          <p:cNvSpPr>
            <a:spLocks noChangeArrowheads="1"/>
          </p:cNvSpPr>
          <p:nvPr/>
        </p:nvSpPr>
        <p:spPr bwMode="auto">
          <a:xfrm>
            <a:off x="7251700" y="3781425"/>
            <a:ext cx="428625" cy="22225"/>
          </a:xfrm>
          <a:prstGeom prst="rect">
            <a:avLst/>
          </a:prstGeom>
          <a:solidFill>
            <a:srgbClr val="1F1A1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22502" name="Freeform 294"/>
          <p:cNvSpPr>
            <a:spLocks/>
          </p:cNvSpPr>
          <p:nvPr/>
        </p:nvSpPr>
        <p:spPr bwMode="auto">
          <a:xfrm>
            <a:off x="7596188" y="3722688"/>
            <a:ext cx="112712" cy="79375"/>
          </a:xfrm>
          <a:custGeom>
            <a:avLst/>
            <a:gdLst/>
            <a:ahLst/>
            <a:cxnLst>
              <a:cxn ang="0">
                <a:pos x="71" y="50"/>
              </a:cxn>
              <a:cxn ang="0">
                <a:pos x="71" y="39"/>
              </a:cxn>
              <a:cxn ang="0">
                <a:pos x="9" y="0"/>
              </a:cxn>
              <a:cxn ang="0">
                <a:pos x="0" y="13"/>
              </a:cxn>
              <a:cxn ang="0">
                <a:pos x="61" y="50"/>
              </a:cxn>
              <a:cxn ang="0">
                <a:pos x="61" y="39"/>
              </a:cxn>
              <a:cxn ang="0">
                <a:pos x="71" y="50"/>
              </a:cxn>
            </a:cxnLst>
            <a:rect l="0" t="0" r="r" b="b"/>
            <a:pathLst>
              <a:path w="71" h="50">
                <a:moveTo>
                  <a:pt x="71" y="50"/>
                </a:moveTo>
                <a:lnTo>
                  <a:pt x="71" y="39"/>
                </a:lnTo>
                <a:lnTo>
                  <a:pt x="9" y="0"/>
                </a:lnTo>
                <a:lnTo>
                  <a:pt x="0" y="13"/>
                </a:lnTo>
                <a:lnTo>
                  <a:pt x="61" y="50"/>
                </a:lnTo>
                <a:lnTo>
                  <a:pt x="61" y="39"/>
                </a:lnTo>
                <a:lnTo>
                  <a:pt x="71" y="50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22503" name="Freeform 295"/>
          <p:cNvSpPr>
            <a:spLocks/>
          </p:cNvSpPr>
          <p:nvPr/>
        </p:nvSpPr>
        <p:spPr bwMode="auto">
          <a:xfrm>
            <a:off x="7708900" y="3784600"/>
            <a:ext cx="14288" cy="17463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9" y="5"/>
              </a:cxn>
              <a:cxn ang="0">
                <a:pos x="0" y="0"/>
              </a:cxn>
              <a:cxn ang="0">
                <a:pos x="0" y="11"/>
              </a:cxn>
            </a:cxnLst>
            <a:rect l="0" t="0" r="r" b="b"/>
            <a:pathLst>
              <a:path w="9" h="11">
                <a:moveTo>
                  <a:pt x="0" y="11"/>
                </a:moveTo>
                <a:lnTo>
                  <a:pt x="9" y="5"/>
                </a:lnTo>
                <a:lnTo>
                  <a:pt x="0" y="0"/>
                </a:lnTo>
                <a:lnTo>
                  <a:pt x="0" y="11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22504" name="Freeform 296"/>
          <p:cNvSpPr>
            <a:spLocks/>
          </p:cNvSpPr>
          <p:nvPr/>
        </p:nvSpPr>
        <p:spPr bwMode="auto">
          <a:xfrm>
            <a:off x="7596188" y="3784600"/>
            <a:ext cx="112712" cy="77788"/>
          </a:xfrm>
          <a:custGeom>
            <a:avLst/>
            <a:gdLst/>
            <a:ahLst/>
            <a:cxnLst>
              <a:cxn ang="0">
                <a:pos x="5" y="44"/>
              </a:cxn>
              <a:cxn ang="0">
                <a:pos x="9" y="49"/>
              </a:cxn>
              <a:cxn ang="0">
                <a:pos x="71" y="11"/>
              </a:cxn>
              <a:cxn ang="0">
                <a:pos x="61" y="0"/>
              </a:cxn>
              <a:cxn ang="0">
                <a:pos x="0" y="36"/>
              </a:cxn>
              <a:cxn ang="0">
                <a:pos x="5" y="44"/>
              </a:cxn>
            </a:cxnLst>
            <a:rect l="0" t="0" r="r" b="b"/>
            <a:pathLst>
              <a:path w="71" h="49">
                <a:moveTo>
                  <a:pt x="5" y="44"/>
                </a:moveTo>
                <a:lnTo>
                  <a:pt x="9" y="49"/>
                </a:lnTo>
                <a:lnTo>
                  <a:pt x="71" y="11"/>
                </a:lnTo>
                <a:lnTo>
                  <a:pt x="61" y="0"/>
                </a:lnTo>
                <a:lnTo>
                  <a:pt x="0" y="36"/>
                </a:lnTo>
                <a:lnTo>
                  <a:pt x="5" y="44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22518" name="Rectangle 310"/>
          <p:cNvSpPr>
            <a:spLocks noChangeArrowheads="1"/>
          </p:cNvSpPr>
          <p:nvPr/>
        </p:nvSpPr>
        <p:spPr bwMode="auto">
          <a:xfrm>
            <a:off x="4735513" y="2679700"/>
            <a:ext cx="428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None/>
            </a:pP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400" b="1" baseline="-25000">
                <a:solidFill>
                  <a:srgbClr val="1F1A17"/>
                </a:solidFill>
                <a:effectLst/>
                <a:latin typeface="Arial" charset="0"/>
              </a:rPr>
              <a:t>2</a:t>
            </a: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19" name="Rectangle 311"/>
          <p:cNvSpPr>
            <a:spLocks noChangeArrowheads="1"/>
          </p:cNvSpPr>
          <p:nvPr/>
        </p:nvSpPr>
        <p:spPr bwMode="auto">
          <a:xfrm>
            <a:off x="4168775" y="3338513"/>
            <a:ext cx="428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None/>
            </a:pP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400" b="1" baseline="-25000">
                <a:solidFill>
                  <a:srgbClr val="1F1A17"/>
                </a:solidFill>
                <a:effectLst/>
                <a:latin typeface="Arial" charset="0"/>
              </a:rPr>
              <a:t>1</a:t>
            </a: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22" name="Rectangle 314"/>
          <p:cNvSpPr>
            <a:spLocks noChangeArrowheads="1"/>
          </p:cNvSpPr>
          <p:nvPr/>
        </p:nvSpPr>
        <p:spPr bwMode="auto">
          <a:xfrm>
            <a:off x="6383338" y="2720975"/>
            <a:ext cx="790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1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2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23" name="Rectangle 315"/>
          <p:cNvSpPr>
            <a:spLocks noChangeArrowheads="1"/>
          </p:cNvSpPr>
          <p:nvPr/>
        </p:nvSpPr>
        <p:spPr bwMode="auto">
          <a:xfrm>
            <a:off x="4173538" y="4005263"/>
            <a:ext cx="428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None/>
            </a:pP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400" b="1" baseline="-25000">
                <a:solidFill>
                  <a:srgbClr val="1F1A17"/>
                </a:solidFill>
                <a:effectLst/>
                <a:latin typeface="Arial" charset="0"/>
              </a:rPr>
              <a:t>2</a:t>
            </a: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24" name="Rectangle 316"/>
          <p:cNvSpPr>
            <a:spLocks noChangeArrowheads="1"/>
          </p:cNvSpPr>
          <p:nvPr/>
        </p:nvSpPr>
        <p:spPr bwMode="auto">
          <a:xfrm>
            <a:off x="4389438" y="4662488"/>
            <a:ext cx="428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None/>
            </a:pP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400" b="1" baseline="-25000">
                <a:solidFill>
                  <a:srgbClr val="1F1A17"/>
                </a:solidFill>
                <a:effectLst/>
                <a:latin typeface="Arial" charset="0"/>
              </a:rPr>
              <a:t>1</a:t>
            </a: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25" name="Rectangle 317"/>
          <p:cNvSpPr>
            <a:spLocks noChangeArrowheads="1"/>
          </p:cNvSpPr>
          <p:nvPr/>
        </p:nvSpPr>
        <p:spPr bwMode="auto">
          <a:xfrm>
            <a:off x="4394200" y="5319713"/>
            <a:ext cx="428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buFontTx/>
              <a:buNone/>
            </a:pP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400" b="1" baseline="-25000">
                <a:solidFill>
                  <a:srgbClr val="1F1A17"/>
                </a:solidFill>
                <a:effectLst/>
                <a:latin typeface="Arial" charset="0"/>
              </a:rPr>
              <a:t>2</a:t>
            </a:r>
            <a:r>
              <a:rPr lang="pl-PL" sz="14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22535" name="Object 32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406650" y="2617788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5" name="Równanie" r:id="rId3" imgW="139680" imgH="152280" progId="Equation.3">
                  <p:embed/>
                </p:oleObj>
              </mc:Choice>
              <mc:Fallback>
                <p:oleObj name="Równanie" r:id="rId3" imgW="139680" imgH="1522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2617788"/>
                        <a:ext cx="1397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542" name="Object 33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65688" y="3500438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6" name="Równanie" r:id="rId5" imgW="139680" imgH="152280" progId="Equation.3">
                  <p:embed/>
                </p:oleObj>
              </mc:Choice>
              <mc:Fallback>
                <p:oleObj name="Równanie" r:id="rId5" imgW="139680" imgH="15228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688" y="3500438"/>
                        <a:ext cx="1397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541" name="Rectangle 333"/>
          <p:cNvSpPr>
            <a:spLocks noChangeArrowheads="1"/>
          </p:cNvSpPr>
          <p:nvPr/>
        </p:nvSpPr>
        <p:spPr bwMode="auto">
          <a:xfrm>
            <a:off x="6384925" y="3703638"/>
            <a:ext cx="790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1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   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2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22545" name="Object 337"/>
          <p:cNvGraphicFramePr>
            <a:graphicFrameLocks noChangeAspect="1"/>
          </p:cNvGraphicFramePr>
          <p:nvPr/>
        </p:nvGraphicFramePr>
        <p:xfrm>
          <a:off x="6759575" y="3697288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Równanie" r:id="rId6" imgW="139680" imgH="152280" progId="Equation.3">
                  <p:embed/>
                </p:oleObj>
              </mc:Choice>
              <mc:Fallback>
                <p:oleObj name="Równanie" r:id="rId6" imgW="1396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3697288"/>
                        <a:ext cx="1397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546" name="Object 338"/>
          <p:cNvGraphicFramePr>
            <a:graphicFrameLocks noChangeAspect="1"/>
          </p:cNvGraphicFramePr>
          <p:nvPr/>
        </p:nvGraphicFramePr>
        <p:xfrm>
          <a:off x="4865688" y="3886200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8" name="Równanie" r:id="rId7" imgW="139680" imgH="152280" progId="Equation.3">
                  <p:embed/>
                </p:oleObj>
              </mc:Choice>
              <mc:Fallback>
                <p:oleObj name="Równanie" r:id="rId7" imgW="1396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688" y="3886200"/>
                        <a:ext cx="1397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547" name="Object 339"/>
          <p:cNvGraphicFramePr>
            <a:graphicFrameLocks noChangeAspect="1"/>
          </p:cNvGraphicFramePr>
          <p:nvPr/>
        </p:nvGraphicFramePr>
        <p:xfrm>
          <a:off x="3603625" y="4862513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9" name="Równanie" r:id="rId8" imgW="139680" imgH="152280" progId="Equation.3">
                  <p:embed/>
                </p:oleObj>
              </mc:Choice>
              <mc:Fallback>
                <p:oleObj name="Równanie" r:id="rId8" imgW="1396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25" y="4862513"/>
                        <a:ext cx="1397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548" name="Rectangle 340"/>
          <p:cNvSpPr>
            <a:spLocks noChangeArrowheads="1"/>
          </p:cNvSpPr>
          <p:nvPr/>
        </p:nvSpPr>
        <p:spPr bwMode="auto">
          <a:xfrm>
            <a:off x="6391275" y="4810125"/>
            <a:ext cx="790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1   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1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2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2549" name="Rectangle 341"/>
          <p:cNvSpPr>
            <a:spLocks noChangeArrowheads="1"/>
          </p:cNvSpPr>
          <p:nvPr/>
        </p:nvSpPr>
        <p:spPr bwMode="auto">
          <a:xfrm>
            <a:off x="6397625" y="4556125"/>
            <a:ext cx="7905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FontTx/>
              <a:buNone/>
            </a:pP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G</a:t>
            </a:r>
            <a:r>
              <a:rPr lang="pl-PL" sz="1000" b="1" baseline="-25000">
                <a:solidFill>
                  <a:srgbClr val="1F1A17"/>
                </a:solidFill>
                <a:effectLst/>
                <a:latin typeface="Arial" charset="0"/>
              </a:rPr>
              <a:t>1</a:t>
            </a:r>
            <a:r>
              <a:rPr lang="pl-PL" sz="1000" b="1">
                <a:solidFill>
                  <a:srgbClr val="1F1A17"/>
                </a:solidFill>
                <a:effectLst/>
                <a:latin typeface="Arial" charset="0"/>
              </a:rPr>
              <a:t>(s)</a:t>
            </a:r>
            <a:endParaRPr lang="pl-PL" sz="1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22550" name="Object 342"/>
          <p:cNvGraphicFramePr>
            <a:graphicFrameLocks noChangeAspect="1"/>
          </p:cNvGraphicFramePr>
          <p:nvPr/>
        </p:nvGraphicFramePr>
        <p:xfrm>
          <a:off x="6453188" y="4816475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0" name="Równanie" r:id="rId9" imgW="139680" imgH="152280" progId="Equation.3">
                  <p:embed/>
                </p:oleObj>
              </mc:Choice>
              <mc:Fallback>
                <p:oleObj name="Równanie" r:id="rId9" imgW="13968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188" y="4816475"/>
                        <a:ext cx="139700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61"/>
          <p:cNvGrpSpPr>
            <a:grpSpLocks/>
          </p:cNvGrpSpPr>
          <p:nvPr/>
        </p:nvGrpSpPr>
        <p:grpSpPr bwMode="auto">
          <a:xfrm>
            <a:off x="930275" y="1330325"/>
            <a:ext cx="7354888" cy="5338763"/>
            <a:chOff x="586" y="838"/>
            <a:chExt cx="4633" cy="3363"/>
          </a:xfrm>
        </p:grpSpPr>
        <p:grpSp>
          <p:nvGrpSpPr>
            <p:cNvPr id="3" name="Group 358"/>
            <p:cNvGrpSpPr>
              <a:grpSpLocks/>
            </p:cNvGrpSpPr>
            <p:nvPr/>
          </p:nvGrpSpPr>
          <p:grpSpPr bwMode="auto">
            <a:xfrm>
              <a:off x="1971" y="1611"/>
              <a:ext cx="2887" cy="1956"/>
              <a:chOff x="1971" y="1611"/>
              <a:chExt cx="2887" cy="1956"/>
            </a:xfrm>
          </p:grpSpPr>
          <p:sp>
            <p:nvSpPr>
              <p:cNvPr id="222214" name="Freeform 6"/>
              <p:cNvSpPr>
                <a:spLocks/>
              </p:cNvSpPr>
              <p:nvPr/>
            </p:nvSpPr>
            <p:spPr bwMode="auto">
              <a:xfrm>
                <a:off x="2689" y="3552"/>
                <a:ext cx="441" cy="15"/>
              </a:xfrm>
              <a:custGeom>
                <a:avLst/>
                <a:gdLst/>
                <a:ahLst/>
                <a:cxnLst>
                  <a:cxn ang="0">
                    <a:pos x="441" y="8"/>
                  </a:cxn>
                  <a:cxn ang="0">
                    <a:pos x="434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434" y="15"/>
                  </a:cxn>
                  <a:cxn ang="0">
                    <a:pos x="441" y="8"/>
                  </a:cxn>
                  <a:cxn ang="0">
                    <a:pos x="434" y="15"/>
                  </a:cxn>
                  <a:cxn ang="0">
                    <a:pos x="441" y="15"/>
                  </a:cxn>
                  <a:cxn ang="0">
                    <a:pos x="441" y="8"/>
                  </a:cxn>
                </a:cxnLst>
                <a:rect l="0" t="0" r="r" b="b"/>
                <a:pathLst>
                  <a:path w="441" h="15">
                    <a:moveTo>
                      <a:pt x="441" y="8"/>
                    </a:moveTo>
                    <a:lnTo>
                      <a:pt x="43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434" y="15"/>
                    </a:lnTo>
                    <a:lnTo>
                      <a:pt x="441" y="8"/>
                    </a:lnTo>
                    <a:lnTo>
                      <a:pt x="434" y="15"/>
                    </a:lnTo>
                    <a:lnTo>
                      <a:pt x="441" y="15"/>
                    </a:lnTo>
                    <a:lnTo>
                      <a:pt x="441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15" name="Freeform 7"/>
              <p:cNvSpPr>
                <a:spLocks/>
              </p:cNvSpPr>
              <p:nvPr/>
            </p:nvSpPr>
            <p:spPr bwMode="auto">
              <a:xfrm>
                <a:off x="3113" y="3275"/>
                <a:ext cx="17" cy="28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7"/>
                  </a:cxn>
                  <a:cxn ang="0">
                    <a:pos x="0" y="285"/>
                  </a:cxn>
                  <a:cxn ang="0">
                    <a:pos x="17" y="285"/>
                  </a:cxn>
                  <a:cxn ang="0">
                    <a:pos x="17" y="7"/>
                  </a:cxn>
                  <a:cxn ang="0">
                    <a:pos x="10" y="0"/>
                  </a:cxn>
                  <a:cxn ang="0">
                    <a:pos x="17" y="7"/>
                  </a:cxn>
                  <a:cxn ang="0">
                    <a:pos x="17" y="0"/>
                  </a:cxn>
                  <a:cxn ang="0">
                    <a:pos x="10" y="0"/>
                  </a:cxn>
                </a:cxnLst>
                <a:rect l="0" t="0" r="r" b="b"/>
                <a:pathLst>
                  <a:path w="17" h="285">
                    <a:moveTo>
                      <a:pt x="10" y="0"/>
                    </a:moveTo>
                    <a:lnTo>
                      <a:pt x="0" y="7"/>
                    </a:lnTo>
                    <a:lnTo>
                      <a:pt x="0" y="285"/>
                    </a:lnTo>
                    <a:lnTo>
                      <a:pt x="17" y="285"/>
                    </a:lnTo>
                    <a:lnTo>
                      <a:pt x="17" y="7"/>
                    </a:lnTo>
                    <a:lnTo>
                      <a:pt x="10" y="0"/>
                    </a:lnTo>
                    <a:lnTo>
                      <a:pt x="17" y="7"/>
                    </a:lnTo>
                    <a:lnTo>
                      <a:pt x="17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16" name="Freeform 8"/>
              <p:cNvSpPr>
                <a:spLocks/>
              </p:cNvSpPr>
              <p:nvPr/>
            </p:nvSpPr>
            <p:spPr bwMode="auto">
              <a:xfrm>
                <a:off x="2681" y="3275"/>
                <a:ext cx="442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15"/>
                  </a:cxn>
                  <a:cxn ang="0">
                    <a:pos x="442" y="15"/>
                  </a:cxn>
                  <a:cxn ang="0">
                    <a:pos x="442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442" h="15">
                    <a:moveTo>
                      <a:pt x="0" y="7"/>
                    </a:moveTo>
                    <a:lnTo>
                      <a:pt x="8" y="15"/>
                    </a:lnTo>
                    <a:lnTo>
                      <a:pt x="442" y="15"/>
                    </a:lnTo>
                    <a:lnTo>
                      <a:pt x="442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17" name="Freeform 9"/>
              <p:cNvSpPr>
                <a:spLocks/>
              </p:cNvSpPr>
              <p:nvPr/>
            </p:nvSpPr>
            <p:spPr bwMode="auto">
              <a:xfrm>
                <a:off x="2681" y="3282"/>
                <a:ext cx="16" cy="285"/>
              </a:xfrm>
              <a:custGeom>
                <a:avLst/>
                <a:gdLst/>
                <a:ahLst/>
                <a:cxnLst>
                  <a:cxn ang="0">
                    <a:pos x="8" y="285"/>
                  </a:cxn>
                  <a:cxn ang="0">
                    <a:pos x="16" y="278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278"/>
                  </a:cxn>
                  <a:cxn ang="0">
                    <a:pos x="8" y="285"/>
                  </a:cxn>
                  <a:cxn ang="0">
                    <a:pos x="0" y="278"/>
                  </a:cxn>
                  <a:cxn ang="0">
                    <a:pos x="0" y="285"/>
                  </a:cxn>
                  <a:cxn ang="0">
                    <a:pos x="8" y="285"/>
                  </a:cxn>
                </a:cxnLst>
                <a:rect l="0" t="0" r="r" b="b"/>
                <a:pathLst>
                  <a:path w="16" h="285">
                    <a:moveTo>
                      <a:pt x="8" y="285"/>
                    </a:moveTo>
                    <a:lnTo>
                      <a:pt x="16" y="278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278"/>
                    </a:lnTo>
                    <a:lnTo>
                      <a:pt x="8" y="285"/>
                    </a:lnTo>
                    <a:lnTo>
                      <a:pt x="0" y="278"/>
                    </a:lnTo>
                    <a:lnTo>
                      <a:pt x="0" y="285"/>
                    </a:lnTo>
                    <a:lnTo>
                      <a:pt x="8" y="28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18" name="Freeform 10"/>
              <p:cNvSpPr>
                <a:spLocks/>
              </p:cNvSpPr>
              <p:nvPr/>
            </p:nvSpPr>
            <p:spPr bwMode="auto">
              <a:xfrm>
                <a:off x="2689" y="3138"/>
                <a:ext cx="441" cy="15"/>
              </a:xfrm>
              <a:custGeom>
                <a:avLst/>
                <a:gdLst/>
                <a:ahLst/>
                <a:cxnLst>
                  <a:cxn ang="0">
                    <a:pos x="441" y="8"/>
                  </a:cxn>
                  <a:cxn ang="0">
                    <a:pos x="434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434" y="15"/>
                  </a:cxn>
                  <a:cxn ang="0">
                    <a:pos x="441" y="8"/>
                  </a:cxn>
                  <a:cxn ang="0">
                    <a:pos x="434" y="15"/>
                  </a:cxn>
                  <a:cxn ang="0">
                    <a:pos x="441" y="15"/>
                  </a:cxn>
                  <a:cxn ang="0">
                    <a:pos x="441" y="8"/>
                  </a:cxn>
                </a:cxnLst>
                <a:rect l="0" t="0" r="r" b="b"/>
                <a:pathLst>
                  <a:path w="441" h="15">
                    <a:moveTo>
                      <a:pt x="441" y="8"/>
                    </a:moveTo>
                    <a:lnTo>
                      <a:pt x="43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434" y="15"/>
                    </a:lnTo>
                    <a:lnTo>
                      <a:pt x="441" y="8"/>
                    </a:lnTo>
                    <a:lnTo>
                      <a:pt x="434" y="15"/>
                    </a:lnTo>
                    <a:lnTo>
                      <a:pt x="441" y="15"/>
                    </a:lnTo>
                    <a:lnTo>
                      <a:pt x="441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19" name="Freeform 11"/>
              <p:cNvSpPr>
                <a:spLocks/>
              </p:cNvSpPr>
              <p:nvPr/>
            </p:nvSpPr>
            <p:spPr bwMode="auto">
              <a:xfrm>
                <a:off x="3115" y="2861"/>
                <a:ext cx="15" cy="28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285"/>
                  </a:cxn>
                  <a:cxn ang="0">
                    <a:pos x="15" y="285"/>
                  </a:cxn>
                  <a:cxn ang="0">
                    <a:pos x="15" y="7"/>
                  </a:cxn>
                  <a:cxn ang="0">
                    <a:pos x="8" y="0"/>
                  </a:cxn>
                  <a:cxn ang="0">
                    <a:pos x="15" y="7"/>
                  </a:cxn>
                  <a:cxn ang="0">
                    <a:pos x="15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285">
                    <a:moveTo>
                      <a:pt x="8" y="0"/>
                    </a:moveTo>
                    <a:lnTo>
                      <a:pt x="0" y="7"/>
                    </a:lnTo>
                    <a:lnTo>
                      <a:pt x="0" y="285"/>
                    </a:lnTo>
                    <a:lnTo>
                      <a:pt x="15" y="285"/>
                    </a:lnTo>
                    <a:lnTo>
                      <a:pt x="15" y="7"/>
                    </a:lnTo>
                    <a:lnTo>
                      <a:pt x="8" y="0"/>
                    </a:lnTo>
                    <a:lnTo>
                      <a:pt x="15" y="7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0" name="Freeform 12"/>
              <p:cNvSpPr>
                <a:spLocks/>
              </p:cNvSpPr>
              <p:nvPr/>
            </p:nvSpPr>
            <p:spPr bwMode="auto">
              <a:xfrm>
                <a:off x="2681" y="2861"/>
                <a:ext cx="442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14"/>
                  </a:cxn>
                  <a:cxn ang="0">
                    <a:pos x="442" y="14"/>
                  </a:cxn>
                  <a:cxn ang="0">
                    <a:pos x="442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442" h="14">
                    <a:moveTo>
                      <a:pt x="0" y="7"/>
                    </a:moveTo>
                    <a:lnTo>
                      <a:pt x="8" y="14"/>
                    </a:lnTo>
                    <a:lnTo>
                      <a:pt x="442" y="14"/>
                    </a:lnTo>
                    <a:lnTo>
                      <a:pt x="442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1" name="Freeform 13"/>
              <p:cNvSpPr>
                <a:spLocks/>
              </p:cNvSpPr>
              <p:nvPr/>
            </p:nvSpPr>
            <p:spPr bwMode="auto">
              <a:xfrm>
                <a:off x="2681" y="2868"/>
                <a:ext cx="16" cy="285"/>
              </a:xfrm>
              <a:custGeom>
                <a:avLst/>
                <a:gdLst/>
                <a:ahLst/>
                <a:cxnLst>
                  <a:cxn ang="0">
                    <a:pos x="8" y="285"/>
                  </a:cxn>
                  <a:cxn ang="0">
                    <a:pos x="16" y="278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278"/>
                  </a:cxn>
                  <a:cxn ang="0">
                    <a:pos x="8" y="285"/>
                  </a:cxn>
                  <a:cxn ang="0">
                    <a:pos x="0" y="278"/>
                  </a:cxn>
                  <a:cxn ang="0">
                    <a:pos x="0" y="285"/>
                  </a:cxn>
                  <a:cxn ang="0">
                    <a:pos x="8" y="285"/>
                  </a:cxn>
                </a:cxnLst>
                <a:rect l="0" t="0" r="r" b="b"/>
                <a:pathLst>
                  <a:path w="16" h="285">
                    <a:moveTo>
                      <a:pt x="8" y="285"/>
                    </a:moveTo>
                    <a:lnTo>
                      <a:pt x="16" y="278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278"/>
                    </a:lnTo>
                    <a:lnTo>
                      <a:pt x="8" y="285"/>
                    </a:lnTo>
                    <a:lnTo>
                      <a:pt x="0" y="278"/>
                    </a:lnTo>
                    <a:lnTo>
                      <a:pt x="0" y="285"/>
                    </a:lnTo>
                    <a:lnTo>
                      <a:pt x="8" y="28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2" name="Rectangle 14"/>
              <p:cNvSpPr>
                <a:spLocks noChangeArrowheads="1"/>
              </p:cNvSpPr>
              <p:nvPr/>
            </p:nvSpPr>
            <p:spPr bwMode="auto">
              <a:xfrm>
                <a:off x="2113" y="2998"/>
                <a:ext cx="198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3" name="Freeform 15"/>
              <p:cNvSpPr>
                <a:spLocks/>
              </p:cNvSpPr>
              <p:nvPr/>
            </p:nvSpPr>
            <p:spPr bwMode="auto">
              <a:xfrm>
                <a:off x="2257" y="2961"/>
                <a:ext cx="69" cy="50"/>
              </a:xfrm>
              <a:custGeom>
                <a:avLst/>
                <a:gdLst/>
                <a:ahLst/>
                <a:cxnLst>
                  <a:cxn ang="0">
                    <a:pos x="69" y="50"/>
                  </a:cxn>
                  <a:cxn ang="0">
                    <a:pos x="69" y="38"/>
                  </a:cxn>
                  <a:cxn ang="0">
                    <a:pos x="8" y="0"/>
                  </a:cxn>
                  <a:cxn ang="0">
                    <a:pos x="0" y="13"/>
                  </a:cxn>
                  <a:cxn ang="0">
                    <a:pos x="62" y="50"/>
                  </a:cxn>
                  <a:cxn ang="0">
                    <a:pos x="62" y="38"/>
                  </a:cxn>
                  <a:cxn ang="0">
                    <a:pos x="69" y="50"/>
                  </a:cxn>
                </a:cxnLst>
                <a:rect l="0" t="0" r="r" b="b"/>
                <a:pathLst>
                  <a:path w="69" h="50">
                    <a:moveTo>
                      <a:pt x="69" y="50"/>
                    </a:moveTo>
                    <a:lnTo>
                      <a:pt x="69" y="38"/>
                    </a:lnTo>
                    <a:lnTo>
                      <a:pt x="8" y="0"/>
                    </a:lnTo>
                    <a:lnTo>
                      <a:pt x="0" y="13"/>
                    </a:lnTo>
                    <a:lnTo>
                      <a:pt x="62" y="50"/>
                    </a:lnTo>
                    <a:lnTo>
                      <a:pt x="62" y="38"/>
                    </a:lnTo>
                    <a:lnTo>
                      <a:pt x="69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4" name="Freeform 16"/>
              <p:cNvSpPr>
                <a:spLocks/>
              </p:cNvSpPr>
              <p:nvPr/>
            </p:nvSpPr>
            <p:spPr bwMode="auto">
              <a:xfrm>
                <a:off x="2326" y="2999"/>
                <a:ext cx="12" cy="12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12" y="6"/>
                  </a:cxn>
                  <a:cxn ang="0">
                    <a:pos x="0" y="0"/>
                  </a:cxn>
                  <a:cxn ang="0">
                    <a:pos x="0" y="12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lnTo>
                      <a:pt x="12" y="6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5" name="Freeform 17"/>
              <p:cNvSpPr>
                <a:spLocks/>
              </p:cNvSpPr>
              <p:nvPr/>
            </p:nvSpPr>
            <p:spPr bwMode="auto">
              <a:xfrm>
                <a:off x="2257" y="2999"/>
                <a:ext cx="69" cy="50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8" y="50"/>
                  </a:cxn>
                  <a:cxn ang="0">
                    <a:pos x="69" y="12"/>
                  </a:cxn>
                  <a:cxn ang="0">
                    <a:pos x="62" y="0"/>
                  </a:cxn>
                  <a:cxn ang="0">
                    <a:pos x="0" y="37"/>
                  </a:cxn>
                  <a:cxn ang="0">
                    <a:pos x="4" y="45"/>
                  </a:cxn>
                </a:cxnLst>
                <a:rect l="0" t="0" r="r" b="b"/>
                <a:pathLst>
                  <a:path w="69" h="50">
                    <a:moveTo>
                      <a:pt x="4" y="45"/>
                    </a:moveTo>
                    <a:lnTo>
                      <a:pt x="8" y="50"/>
                    </a:lnTo>
                    <a:lnTo>
                      <a:pt x="69" y="12"/>
                    </a:lnTo>
                    <a:lnTo>
                      <a:pt x="62" y="0"/>
                    </a:lnTo>
                    <a:lnTo>
                      <a:pt x="0" y="37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27" name="Rectangle 19"/>
              <p:cNvSpPr>
                <a:spLocks noChangeArrowheads="1"/>
              </p:cNvSpPr>
              <p:nvPr/>
            </p:nvSpPr>
            <p:spPr bwMode="auto">
              <a:xfrm>
                <a:off x="2906" y="3419"/>
                <a:ext cx="18" cy="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400" b="1">
                    <a:solidFill>
                      <a:srgbClr val="1F1A17"/>
                    </a:solidFill>
                    <a:effectLst/>
                    <a:latin typeface="Arial" charset="0"/>
                  </a:rPr>
                  <a:t>  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231" name="Rectangle 23"/>
              <p:cNvSpPr>
                <a:spLocks noChangeArrowheads="1"/>
              </p:cNvSpPr>
              <p:nvPr/>
            </p:nvSpPr>
            <p:spPr bwMode="auto">
              <a:xfrm>
                <a:off x="2905" y="2995"/>
                <a:ext cx="9" cy="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400" b="1">
                    <a:solidFill>
                      <a:srgbClr val="1F1A17"/>
                    </a:solidFill>
                    <a:effectLst/>
                    <a:latin typeface="Arial" charset="0"/>
                  </a:rPr>
                  <a:t> 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232" name="Rectangle 24"/>
              <p:cNvSpPr>
                <a:spLocks noChangeArrowheads="1"/>
              </p:cNvSpPr>
              <p:nvPr/>
            </p:nvSpPr>
            <p:spPr bwMode="auto">
              <a:xfrm>
                <a:off x="3340" y="2998"/>
                <a:ext cx="193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3" name="Freeform 25"/>
              <p:cNvSpPr>
                <a:spLocks/>
              </p:cNvSpPr>
              <p:nvPr/>
            </p:nvSpPr>
            <p:spPr bwMode="auto">
              <a:xfrm>
                <a:off x="3480" y="2961"/>
                <a:ext cx="69" cy="51"/>
              </a:xfrm>
              <a:custGeom>
                <a:avLst/>
                <a:gdLst/>
                <a:ahLst/>
                <a:cxnLst>
                  <a:cxn ang="0">
                    <a:pos x="69" y="51"/>
                  </a:cxn>
                  <a:cxn ang="0">
                    <a:pos x="69" y="38"/>
                  </a:cxn>
                  <a:cxn ang="0">
                    <a:pos x="7" y="0"/>
                  </a:cxn>
                  <a:cxn ang="0">
                    <a:pos x="0" y="13"/>
                  </a:cxn>
                  <a:cxn ang="0">
                    <a:pos x="61" y="51"/>
                  </a:cxn>
                  <a:cxn ang="0">
                    <a:pos x="61" y="38"/>
                  </a:cxn>
                  <a:cxn ang="0">
                    <a:pos x="69" y="51"/>
                  </a:cxn>
                </a:cxnLst>
                <a:rect l="0" t="0" r="r" b="b"/>
                <a:pathLst>
                  <a:path w="69" h="51">
                    <a:moveTo>
                      <a:pt x="69" y="51"/>
                    </a:moveTo>
                    <a:lnTo>
                      <a:pt x="69" y="38"/>
                    </a:lnTo>
                    <a:lnTo>
                      <a:pt x="7" y="0"/>
                    </a:lnTo>
                    <a:lnTo>
                      <a:pt x="0" y="13"/>
                    </a:lnTo>
                    <a:lnTo>
                      <a:pt x="61" y="51"/>
                    </a:lnTo>
                    <a:lnTo>
                      <a:pt x="61" y="38"/>
                    </a:lnTo>
                    <a:lnTo>
                      <a:pt x="69" y="5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4" name="Freeform 26"/>
              <p:cNvSpPr>
                <a:spLocks/>
              </p:cNvSpPr>
              <p:nvPr/>
            </p:nvSpPr>
            <p:spPr bwMode="auto">
              <a:xfrm>
                <a:off x="3549" y="2999"/>
                <a:ext cx="11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1" y="6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lnTo>
                      <a:pt x="11" y="6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5" name="Freeform 27"/>
              <p:cNvSpPr>
                <a:spLocks/>
              </p:cNvSpPr>
              <p:nvPr/>
            </p:nvSpPr>
            <p:spPr bwMode="auto">
              <a:xfrm>
                <a:off x="3480" y="2999"/>
                <a:ext cx="69" cy="50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7" y="50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4" y="45"/>
                  </a:cxn>
                </a:cxnLst>
                <a:rect l="0" t="0" r="r" b="b"/>
                <a:pathLst>
                  <a:path w="69" h="50">
                    <a:moveTo>
                      <a:pt x="4" y="45"/>
                    </a:moveTo>
                    <a:lnTo>
                      <a:pt x="7" y="50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6" name="Freeform 28"/>
              <p:cNvSpPr>
                <a:spLocks/>
              </p:cNvSpPr>
              <p:nvPr/>
            </p:nvSpPr>
            <p:spPr bwMode="auto">
              <a:xfrm>
                <a:off x="2403" y="2927"/>
                <a:ext cx="81" cy="78"/>
              </a:xfrm>
              <a:custGeom>
                <a:avLst/>
                <a:gdLst/>
                <a:ahLst/>
                <a:cxnLst>
                  <a:cxn ang="0">
                    <a:pos x="81" y="78"/>
                  </a:cxn>
                  <a:cxn ang="0">
                    <a:pos x="81" y="78"/>
                  </a:cxn>
                  <a:cxn ang="0">
                    <a:pos x="79" y="61"/>
                  </a:cxn>
                  <a:cxn ang="0">
                    <a:pos x="75" y="47"/>
                  </a:cxn>
                  <a:cxn ang="0">
                    <a:pos x="67" y="34"/>
                  </a:cxn>
                  <a:cxn ang="0">
                    <a:pos x="58" y="22"/>
                  </a:cxn>
                  <a:cxn ang="0">
                    <a:pos x="46" y="13"/>
                  </a:cxn>
                  <a:cxn ang="0">
                    <a:pos x="33" y="6"/>
                  </a:cxn>
                  <a:cxn ang="0">
                    <a:pos x="17" y="2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14" y="17"/>
                  </a:cxn>
                  <a:cxn ang="0">
                    <a:pos x="25" y="21"/>
                  </a:cxn>
                  <a:cxn ang="0">
                    <a:pos x="37" y="26"/>
                  </a:cxn>
                  <a:cxn ang="0">
                    <a:pos x="46" y="34"/>
                  </a:cxn>
                  <a:cxn ang="0">
                    <a:pos x="54" y="43"/>
                  </a:cxn>
                  <a:cxn ang="0">
                    <a:pos x="60" y="54"/>
                  </a:cxn>
                  <a:cxn ang="0">
                    <a:pos x="63" y="65"/>
                  </a:cxn>
                  <a:cxn ang="0">
                    <a:pos x="65" y="78"/>
                  </a:cxn>
                  <a:cxn ang="0">
                    <a:pos x="65" y="78"/>
                  </a:cxn>
                  <a:cxn ang="0">
                    <a:pos x="81" y="78"/>
                  </a:cxn>
                </a:cxnLst>
                <a:rect l="0" t="0" r="r" b="b"/>
                <a:pathLst>
                  <a:path w="81" h="78">
                    <a:moveTo>
                      <a:pt x="81" y="78"/>
                    </a:moveTo>
                    <a:lnTo>
                      <a:pt x="81" y="78"/>
                    </a:lnTo>
                    <a:lnTo>
                      <a:pt x="79" y="61"/>
                    </a:lnTo>
                    <a:lnTo>
                      <a:pt x="75" y="47"/>
                    </a:lnTo>
                    <a:lnTo>
                      <a:pt x="67" y="34"/>
                    </a:lnTo>
                    <a:lnTo>
                      <a:pt x="58" y="22"/>
                    </a:lnTo>
                    <a:lnTo>
                      <a:pt x="46" y="13"/>
                    </a:lnTo>
                    <a:lnTo>
                      <a:pt x="33" y="6"/>
                    </a:lnTo>
                    <a:lnTo>
                      <a:pt x="17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4" y="17"/>
                    </a:lnTo>
                    <a:lnTo>
                      <a:pt x="25" y="21"/>
                    </a:lnTo>
                    <a:lnTo>
                      <a:pt x="37" y="26"/>
                    </a:lnTo>
                    <a:lnTo>
                      <a:pt x="46" y="34"/>
                    </a:lnTo>
                    <a:lnTo>
                      <a:pt x="54" y="43"/>
                    </a:lnTo>
                    <a:lnTo>
                      <a:pt x="60" y="54"/>
                    </a:lnTo>
                    <a:lnTo>
                      <a:pt x="63" y="65"/>
                    </a:lnTo>
                    <a:lnTo>
                      <a:pt x="65" y="78"/>
                    </a:lnTo>
                    <a:lnTo>
                      <a:pt x="65" y="78"/>
                    </a:lnTo>
                    <a:lnTo>
                      <a:pt x="81" y="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7" name="Freeform 29"/>
              <p:cNvSpPr>
                <a:spLocks/>
              </p:cNvSpPr>
              <p:nvPr/>
            </p:nvSpPr>
            <p:spPr bwMode="auto">
              <a:xfrm>
                <a:off x="2403" y="3005"/>
                <a:ext cx="81" cy="76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0" y="76"/>
                  </a:cxn>
                  <a:cxn ang="0">
                    <a:pos x="17" y="74"/>
                  </a:cxn>
                  <a:cxn ang="0">
                    <a:pos x="33" y="70"/>
                  </a:cxn>
                  <a:cxn ang="0">
                    <a:pos x="46" y="63"/>
                  </a:cxn>
                  <a:cxn ang="0">
                    <a:pos x="58" y="54"/>
                  </a:cxn>
                  <a:cxn ang="0">
                    <a:pos x="67" y="42"/>
                  </a:cxn>
                  <a:cxn ang="0">
                    <a:pos x="75" y="30"/>
                  </a:cxn>
                  <a:cxn ang="0">
                    <a:pos x="79" y="15"/>
                  </a:cxn>
                  <a:cxn ang="0">
                    <a:pos x="81" y="0"/>
                  </a:cxn>
                  <a:cxn ang="0">
                    <a:pos x="65" y="0"/>
                  </a:cxn>
                  <a:cxn ang="0">
                    <a:pos x="63" y="11"/>
                  </a:cxn>
                  <a:cxn ang="0">
                    <a:pos x="60" y="24"/>
                  </a:cxn>
                  <a:cxn ang="0">
                    <a:pos x="54" y="33"/>
                  </a:cxn>
                  <a:cxn ang="0">
                    <a:pos x="46" y="42"/>
                  </a:cxn>
                  <a:cxn ang="0">
                    <a:pos x="37" y="50"/>
                  </a:cxn>
                  <a:cxn ang="0">
                    <a:pos x="25" y="57"/>
                  </a:cxn>
                  <a:cxn ang="0">
                    <a:pos x="14" y="61"/>
                  </a:cxn>
                  <a:cxn ang="0">
                    <a:pos x="0" y="61"/>
                  </a:cxn>
                  <a:cxn ang="0">
                    <a:pos x="0" y="61"/>
                  </a:cxn>
                  <a:cxn ang="0">
                    <a:pos x="0" y="76"/>
                  </a:cxn>
                </a:cxnLst>
                <a:rect l="0" t="0" r="r" b="b"/>
                <a:pathLst>
                  <a:path w="81" h="76">
                    <a:moveTo>
                      <a:pt x="0" y="76"/>
                    </a:moveTo>
                    <a:lnTo>
                      <a:pt x="0" y="76"/>
                    </a:lnTo>
                    <a:lnTo>
                      <a:pt x="17" y="74"/>
                    </a:lnTo>
                    <a:lnTo>
                      <a:pt x="33" y="70"/>
                    </a:lnTo>
                    <a:lnTo>
                      <a:pt x="46" y="63"/>
                    </a:lnTo>
                    <a:lnTo>
                      <a:pt x="58" y="54"/>
                    </a:lnTo>
                    <a:lnTo>
                      <a:pt x="67" y="42"/>
                    </a:lnTo>
                    <a:lnTo>
                      <a:pt x="75" y="30"/>
                    </a:lnTo>
                    <a:lnTo>
                      <a:pt x="79" y="15"/>
                    </a:lnTo>
                    <a:lnTo>
                      <a:pt x="81" y="0"/>
                    </a:lnTo>
                    <a:lnTo>
                      <a:pt x="65" y="0"/>
                    </a:lnTo>
                    <a:lnTo>
                      <a:pt x="63" y="11"/>
                    </a:lnTo>
                    <a:lnTo>
                      <a:pt x="60" y="24"/>
                    </a:lnTo>
                    <a:lnTo>
                      <a:pt x="54" y="33"/>
                    </a:lnTo>
                    <a:lnTo>
                      <a:pt x="46" y="42"/>
                    </a:lnTo>
                    <a:lnTo>
                      <a:pt x="37" y="50"/>
                    </a:lnTo>
                    <a:lnTo>
                      <a:pt x="25" y="57"/>
                    </a:lnTo>
                    <a:lnTo>
                      <a:pt x="14" y="61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8" name="Freeform 30"/>
              <p:cNvSpPr>
                <a:spLocks/>
              </p:cNvSpPr>
              <p:nvPr/>
            </p:nvSpPr>
            <p:spPr bwMode="auto">
              <a:xfrm>
                <a:off x="2324" y="3005"/>
                <a:ext cx="79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15"/>
                  </a:cxn>
                  <a:cxn ang="0">
                    <a:pos x="6" y="30"/>
                  </a:cxn>
                  <a:cxn ang="0">
                    <a:pos x="14" y="42"/>
                  </a:cxn>
                  <a:cxn ang="0">
                    <a:pos x="23" y="54"/>
                  </a:cxn>
                  <a:cxn ang="0">
                    <a:pos x="35" y="63"/>
                  </a:cxn>
                  <a:cxn ang="0">
                    <a:pos x="48" y="70"/>
                  </a:cxn>
                  <a:cxn ang="0">
                    <a:pos x="64" y="74"/>
                  </a:cxn>
                  <a:cxn ang="0">
                    <a:pos x="79" y="76"/>
                  </a:cxn>
                  <a:cxn ang="0">
                    <a:pos x="79" y="61"/>
                  </a:cxn>
                  <a:cxn ang="0">
                    <a:pos x="68" y="61"/>
                  </a:cxn>
                  <a:cxn ang="0">
                    <a:pos x="54" y="57"/>
                  </a:cxn>
                  <a:cxn ang="0">
                    <a:pos x="45" y="50"/>
                  </a:cxn>
                  <a:cxn ang="0">
                    <a:pos x="35" y="42"/>
                  </a:cxn>
                  <a:cxn ang="0">
                    <a:pos x="27" y="33"/>
                  </a:cxn>
                  <a:cxn ang="0">
                    <a:pos x="20" y="24"/>
                  </a:cxn>
                  <a:cxn ang="0">
                    <a:pos x="16" y="11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0" y="0"/>
                  </a:cxn>
                </a:cxnLst>
                <a:rect l="0" t="0" r="r" b="b"/>
                <a:pathLst>
                  <a:path w="79" h="76">
                    <a:moveTo>
                      <a:pt x="0" y="0"/>
                    </a:moveTo>
                    <a:lnTo>
                      <a:pt x="0" y="0"/>
                    </a:lnTo>
                    <a:lnTo>
                      <a:pt x="2" y="15"/>
                    </a:lnTo>
                    <a:lnTo>
                      <a:pt x="6" y="30"/>
                    </a:lnTo>
                    <a:lnTo>
                      <a:pt x="14" y="42"/>
                    </a:lnTo>
                    <a:lnTo>
                      <a:pt x="23" y="54"/>
                    </a:lnTo>
                    <a:lnTo>
                      <a:pt x="35" y="63"/>
                    </a:lnTo>
                    <a:lnTo>
                      <a:pt x="48" y="70"/>
                    </a:lnTo>
                    <a:lnTo>
                      <a:pt x="64" y="74"/>
                    </a:lnTo>
                    <a:lnTo>
                      <a:pt x="79" y="76"/>
                    </a:lnTo>
                    <a:lnTo>
                      <a:pt x="79" y="61"/>
                    </a:lnTo>
                    <a:lnTo>
                      <a:pt x="68" y="61"/>
                    </a:lnTo>
                    <a:lnTo>
                      <a:pt x="54" y="57"/>
                    </a:lnTo>
                    <a:lnTo>
                      <a:pt x="45" y="50"/>
                    </a:lnTo>
                    <a:lnTo>
                      <a:pt x="35" y="42"/>
                    </a:lnTo>
                    <a:lnTo>
                      <a:pt x="27" y="33"/>
                    </a:lnTo>
                    <a:lnTo>
                      <a:pt x="20" y="24"/>
                    </a:lnTo>
                    <a:lnTo>
                      <a:pt x="16" y="1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39" name="Freeform 31"/>
              <p:cNvSpPr>
                <a:spLocks/>
              </p:cNvSpPr>
              <p:nvPr/>
            </p:nvSpPr>
            <p:spPr bwMode="auto">
              <a:xfrm>
                <a:off x="2324" y="2927"/>
                <a:ext cx="79" cy="78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79" y="0"/>
                  </a:cxn>
                  <a:cxn ang="0">
                    <a:pos x="64" y="2"/>
                  </a:cxn>
                  <a:cxn ang="0">
                    <a:pos x="48" y="6"/>
                  </a:cxn>
                  <a:cxn ang="0">
                    <a:pos x="35" y="13"/>
                  </a:cxn>
                  <a:cxn ang="0">
                    <a:pos x="23" y="22"/>
                  </a:cxn>
                  <a:cxn ang="0">
                    <a:pos x="14" y="34"/>
                  </a:cxn>
                  <a:cxn ang="0">
                    <a:pos x="6" y="47"/>
                  </a:cxn>
                  <a:cxn ang="0">
                    <a:pos x="2" y="61"/>
                  </a:cxn>
                  <a:cxn ang="0">
                    <a:pos x="0" y="78"/>
                  </a:cxn>
                  <a:cxn ang="0">
                    <a:pos x="16" y="78"/>
                  </a:cxn>
                  <a:cxn ang="0">
                    <a:pos x="16" y="65"/>
                  </a:cxn>
                  <a:cxn ang="0">
                    <a:pos x="20" y="54"/>
                  </a:cxn>
                  <a:cxn ang="0">
                    <a:pos x="27" y="43"/>
                  </a:cxn>
                  <a:cxn ang="0">
                    <a:pos x="35" y="34"/>
                  </a:cxn>
                  <a:cxn ang="0">
                    <a:pos x="45" y="26"/>
                  </a:cxn>
                  <a:cxn ang="0">
                    <a:pos x="54" y="21"/>
                  </a:cxn>
                  <a:cxn ang="0">
                    <a:pos x="68" y="17"/>
                  </a:cxn>
                  <a:cxn ang="0">
                    <a:pos x="79" y="15"/>
                  </a:cxn>
                  <a:cxn ang="0">
                    <a:pos x="79" y="15"/>
                  </a:cxn>
                  <a:cxn ang="0">
                    <a:pos x="79" y="0"/>
                  </a:cxn>
                </a:cxnLst>
                <a:rect l="0" t="0" r="r" b="b"/>
                <a:pathLst>
                  <a:path w="79" h="78">
                    <a:moveTo>
                      <a:pt x="79" y="0"/>
                    </a:moveTo>
                    <a:lnTo>
                      <a:pt x="79" y="0"/>
                    </a:lnTo>
                    <a:lnTo>
                      <a:pt x="64" y="2"/>
                    </a:lnTo>
                    <a:lnTo>
                      <a:pt x="48" y="6"/>
                    </a:lnTo>
                    <a:lnTo>
                      <a:pt x="35" y="13"/>
                    </a:lnTo>
                    <a:lnTo>
                      <a:pt x="23" y="22"/>
                    </a:lnTo>
                    <a:lnTo>
                      <a:pt x="14" y="34"/>
                    </a:lnTo>
                    <a:lnTo>
                      <a:pt x="6" y="47"/>
                    </a:lnTo>
                    <a:lnTo>
                      <a:pt x="2" y="61"/>
                    </a:lnTo>
                    <a:lnTo>
                      <a:pt x="0" y="78"/>
                    </a:lnTo>
                    <a:lnTo>
                      <a:pt x="16" y="78"/>
                    </a:lnTo>
                    <a:lnTo>
                      <a:pt x="16" y="65"/>
                    </a:lnTo>
                    <a:lnTo>
                      <a:pt x="20" y="54"/>
                    </a:lnTo>
                    <a:lnTo>
                      <a:pt x="27" y="43"/>
                    </a:lnTo>
                    <a:lnTo>
                      <a:pt x="35" y="34"/>
                    </a:lnTo>
                    <a:lnTo>
                      <a:pt x="45" y="26"/>
                    </a:lnTo>
                    <a:lnTo>
                      <a:pt x="54" y="21"/>
                    </a:lnTo>
                    <a:lnTo>
                      <a:pt x="68" y="17"/>
                    </a:lnTo>
                    <a:lnTo>
                      <a:pt x="79" y="15"/>
                    </a:lnTo>
                    <a:lnTo>
                      <a:pt x="79" y="15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0" name="Freeform 32"/>
              <p:cNvSpPr>
                <a:spLocks/>
              </p:cNvSpPr>
              <p:nvPr/>
            </p:nvSpPr>
            <p:spPr bwMode="auto">
              <a:xfrm>
                <a:off x="3123" y="2998"/>
                <a:ext cx="222" cy="16"/>
              </a:xfrm>
              <a:custGeom>
                <a:avLst/>
                <a:gdLst/>
                <a:ahLst/>
                <a:cxnLst>
                  <a:cxn ang="0">
                    <a:pos x="222" y="7"/>
                  </a:cxn>
                  <a:cxn ang="0">
                    <a:pos x="215" y="0"/>
                  </a:cxn>
                  <a:cxn ang="0">
                    <a:pos x="0" y="1"/>
                  </a:cxn>
                  <a:cxn ang="0">
                    <a:pos x="0" y="16"/>
                  </a:cxn>
                  <a:cxn ang="0">
                    <a:pos x="215" y="14"/>
                  </a:cxn>
                  <a:cxn ang="0">
                    <a:pos x="222" y="7"/>
                  </a:cxn>
                  <a:cxn ang="0">
                    <a:pos x="222" y="7"/>
                  </a:cxn>
                  <a:cxn ang="0">
                    <a:pos x="222" y="0"/>
                  </a:cxn>
                  <a:cxn ang="0">
                    <a:pos x="215" y="0"/>
                  </a:cxn>
                  <a:cxn ang="0">
                    <a:pos x="222" y="7"/>
                  </a:cxn>
                </a:cxnLst>
                <a:rect l="0" t="0" r="r" b="b"/>
                <a:pathLst>
                  <a:path w="222" h="16">
                    <a:moveTo>
                      <a:pt x="222" y="7"/>
                    </a:moveTo>
                    <a:lnTo>
                      <a:pt x="215" y="0"/>
                    </a:lnTo>
                    <a:lnTo>
                      <a:pt x="0" y="1"/>
                    </a:lnTo>
                    <a:lnTo>
                      <a:pt x="0" y="16"/>
                    </a:lnTo>
                    <a:lnTo>
                      <a:pt x="215" y="14"/>
                    </a:lnTo>
                    <a:lnTo>
                      <a:pt x="222" y="7"/>
                    </a:lnTo>
                    <a:lnTo>
                      <a:pt x="222" y="7"/>
                    </a:lnTo>
                    <a:lnTo>
                      <a:pt x="222" y="0"/>
                    </a:lnTo>
                    <a:lnTo>
                      <a:pt x="215" y="0"/>
                    </a:lnTo>
                    <a:lnTo>
                      <a:pt x="222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1" name="Freeform 33"/>
              <p:cNvSpPr>
                <a:spLocks/>
              </p:cNvSpPr>
              <p:nvPr/>
            </p:nvSpPr>
            <p:spPr bwMode="auto">
              <a:xfrm>
                <a:off x="3330" y="3005"/>
                <a:ext cx="15" cy="424"/>
              </a:xfrm>
              <a:custGeom>
                <a:avLst/>
                <a:gdLst/>
                <a:ahLst/>
                <a:cxnLst>
                  <a:cxn ang="0">
                    <a:pos x="8" y="424"/>
                  </a:cxn>
                  <a:cxn ang="0">
                    <a:pos x="15" y="416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416"/>
                  </a:cxn>
                  <a:cxn ang="0">
                    <a:pos x="8" y="424"/>
                  </a:cxn>
                  <a:cxn ang="0">
                    <a:pos x="8" y="424"/>
                  </a:cxn>
                  <a:cxn ang="0">
                    <a:pos x="15" y="424"/>
                  </a:cxn>
                  <a:cxn ang="0">
                    <a:pos x="15" y="416"/>
                  </a:cxn>
                  <a:cxn ang="0">
                    <a:pos x="8" y="424"/>
                  </a:cxn>
                </a:cxnLst>
                <a:rect l="0" t="0" r="r" b="b"/>
                <a:pathLst>
                  <a:path w="15" h="424">
                    <a:moveTo>
                      <a:pt x="8" y="424"/>
                    </a:moveTo>
                    <a:lnTo>
                      <a:pt x="15" y="416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416"/>
                    </a:lnTo>
                    <a:lnTo>
                      <a:pt x="8" y="424"/>
                    </a:lnTo>
                    <a:lnTo>
                      <a:pt x="8" y="424"/>
                    </a:lnTo>
                    <a:lnTo>
                      <a:pt x="15" y="424"/>
                    </a:lnTo>
                    <a:lnTo>
                      <a:pt x="15" y="416"/>
                    </a:lnTo>
                    <a:lnTo>
                      <a:pt x="8" y="4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2" name="Rectangle 34"/>
              <p:cNvSpPr>
                <a:spLocks noChangeArrowheads="1"/>
              </p:cNvSpPr>
              <p:nvPr/>
            </p:nvSpPr>
            <p:spPr bwMode="auto">
              <a:xfrm>
                <a:off x="3142" y="3414"/>
                <a:ext cx="196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3" name="Freeform 35"/>
              <p:cNvSpPr>
                <a:spLocks/>
              </p:cNvSpPr>
              <p:nvPr/>
            </p:nvSpPr>
            <p:spPr bwMode="auto">
              <a:xfrm>
                <a:off x="3127" y="3416"/>
                <a:ext cx="69" cy="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"/>
                  </a:cxn>
                  <a:cxn ang="0">
                    <a:pos x="61" y="50"/>
                  </a:cxn>
                  <a:cxn ang="0">
                    <a:pos x="69" y="37"/>
                  </a:cxn>
                  <a:cxn ang="0">
                    <a:pos x="7" y="0"/>
                  </a:cxn>
                  <a:cxn ang="0">
                    <a:pos x="7" y="11"/>
                  </a:cxn>
                  <a:cxn ang="0">
                    <a:pos x="0" y="0"/>
                  </a:cxn>
                </a:cxnLst>
                <a:rect l="0" t="0" r="r" b="b"/>
                <a:pathLst>
                  <a:path w="69" h="50">
                    <a:moveTo>
                      <a:pt x="0" y="0"/>
                    </a:moveTo>
                    <a:lnTo>
                      <a:pt x="0" y="11"/>
                    </a:lnTo>
                    <a:lnTo>
                      <a:pt x="61" y="50"/>
                    </a:lnTo>
                    <a:lnTo>
                      <a:pt x="69" y="37"/>
                    </a:lnTo>
                    <a:lnTo>
                      <a:pt x="7" y="0"/>
                    </a:lnTo>
                    <a:lnTo>
                      <a:pt x="7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4" name="Freeform 36"/>
              <p:cNvSpPr>
                <a:spLocks/>
              </p:cNvSpPr>
              <p:nvPr/>
            </p:nvSpPr>
            <p:spPr bwMode="auto">
              <a:xfrm>
                <a:off x="3117" y="3416"/>
                <a:ext cx="10" cy="11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5"/>
                  </a:cxn>
                  <a:cxn ang="0">
                    <a:pos x="10" y="11"/>
                  </a:cxn>
                  <a:cxn ang="0">
                    <a:pos x="10" y="0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lnTo>
                      <a:pt x="0" y="5"/>
                    </a:lnTo>
                    <a:lnTo>
                      <a:pt x="10" y="1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5" name="Freeform 37"/>
              <p:cNvSpPr>
                <a:spLocks/>
              </p:cNvSpPr>
              <p:nvPr/>
            </p:nvSpPr>
            <p:spPr bwMode="auto">
              <a:xfrm>
                <a:off x="3127" y="3377"/>
                <a:ext cx="69" cy="50"/>
              </a:xfrm>
              <a:custGeom>
                <a:avLst/>
                <a:gdLst/>
                <a:ahLst/>
                <a:cxnLst>
                  <a:cxn ang="0">
                    <a:pos x="65" y="5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7" y="50"/>
                  </a:cxn>
                  <a:cxn ang="0">
                    <a:pos x="69" y="13"/>
                  </a:cxn>
                  <a:cxn ang="0">
                    <a:pos x="65" y="5"/>
                  </a:cxn>
                </a:cxnLst>
                <a:rect l="0" t="0" r="r" b="b"/>
                <a:pathLst>
                  <a:path w="69" h="50">
                    <a:moveTo>
                      <a:pt x="65" y="5"/>
                    </a:moveTo>
                    <a:lnTo>
                      <a:pt x="61" y="0"/>
                    </a:lnTo>
                    <a:lnTo>
                      <a:pt x="0" y="39"/>
                    </a:lnTo>
                    <a:lnTo>
                      <a:pt x="7" y="50"/>
                    </a:lnTo>
                    <a:lnTo>
                      <a:pt x="69" y="13"/>
                    </a:lnTo>
                    <a:lnTo>
                      <a:pt x="65" y="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6" name="Freeform 38"/>
              <p:cNvSpPr>
                <a:spLocks/>
              </p:cNvSpPr>
              <p:nvPr/>
            </p:nvSpPr>
            <p:spPr bwMode="auto">
              <a:xfrm>
                <a:off x="2349" y="2949"/>
                <a:ext cx="112" cy="111"/>
              </a:xfrm>
              <a:custGeom>
                <a:avLst/>
                <a:gdLst/>
                <a:ahLst/>
                <a:cxnLst>
                  <a:cxn ang="0">
                    <a:pos x="12" y="111"/>
                  </a:cxn>
                  <a:cxn ang="0">
                    <a:pos x="112" y="12"/>
                  </a:cxn>
                  <a:cxn ang="0">
                    <a:pos x="100" y="0"/>
                  </a:cxn>
                  <a:cxn ang="0">
                    <a:pos x="0" y="100"/>
                  </a:cxn>
                  <a:cxn ang="0">
                    <a:pos x="12" y="111"/>
                  </a:cxn>
                </a:cxnLst>
                <a:rect l="0" t="0" r="r" b="b"/>
                <a:pathLst>
                  <a:path w="112" h="111">
                    <a:moveTo>
                      <a:pt x="12" y="111"/>
                    </a:moveTo>
                    <a:lnTo>
                      <a:pt x="112" y="12"/>
                    </a:lnTo>
                    <a:lnTo>
                      <a:pt x="100" y="0"/>
                    </a:lnTo>
                    <a:lnTo>
                      <a:pt x="0" y="100"/>
                    </a:lnTo>
                    <a:lnTo>
                      <a:pt x="12" y="1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7" name="Freeform 39"/>
              <p:cNvSpPr>
                <a:spLocks/>
              </p:cNvSpPr>
              <p:nvPr/>
            </p:nvSpPr>
            <p:spPr bwMode="auto">
              <a:xfrm>
                <a:off x="2349" y="2948"/>
                <a:ext cx="112" cy="112"/>
              </a:xfrm>
              <a:custGeom>
                <a:avLst/>
                <a:gdLst/>
                <a:ahLst/>
                <a:cxnLst>
                  <a:cxn ang="0">
                    <a:pos x="112" y="101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100" y="112"/>
                  </a:cxn>
                  <a:cxn ang="0">
                    <a:pos x="112" y="101"/>
                  </a:cxn>
                </a:cxnLst>
                <a:rect l="0" t="0" r="r" b="b"/>
                <a:pathLst>
                  <a:path w="112" h="112">
                    <a:moveTo>
                      <a:pt x="112" y="101"/>
                    </a:moveTo>
                    <a:lnTo>
                      <a:pt x="12" y="0"/>
                    </a:lnTo>
                    <a:lnTo>
                      <a:pt x="0" y="11"/>
                    </a:lnTo>
                    <a:lnTo>
                      <a:pt x="100" y="112"/>
                    </a:lnTo>
                    <a:lnTo>
                      <a:pt x="112" y="10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8" name="Freeform 40"/>
              <p:cNvSpPr>
                <a:spLocks/>
              </p:cNvSpPr>
              <p:nvPr/>
            </p:nvSpPr>
            <p:spPr bwMode="auto">
              <a:xfrm>
                <a:off x="3328" y="2998"/>
                <a:ext cx="19" cy="1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7" y="1"/>
                  </a:cxn>
                  <a:cxn ang="0">
                    <a:pos x="19" y="5"/>
                  </a:cxn>
                  <a:cxn ang="0">
                    <a:pos x="19" y="9"/>
                  </a:cxn>
                  <a:cxn ang="0">
                    <a:pos x="19" y="13"/>
                  </a:cxn>
                  <a:cxn ang="0">
                    <a:pos x="17" y="14"/>
                  </a:cxn>
                  <a:cxn ang="0">
                    <a:pos x="14" y="16"/>
                  </a:cxn>
                  <a:cxn ang="0">
                    <a:pos x="10" y="18"/>
                  </a:cxn>
                  <a:cxn ang="0">
                    <a:pos x="6" y="16"/>
                  </a:cxn>
                  <a:cxn ang="0">
                    <a:pos x="2" y="14"/>
                  </a:cxn>
                  <a:cxn ang="0">
                    <a:pos x="0" y="13"/>
                  </a:cxn>
                  <a:cxn ang="0">
                    <a:pos x="0" y="9"/>
                  </a:cxn>
                  <a:cxn ang="0">
                    <a:pos x="0" y="5"/>
                  </a:cxn>
                  <a:cxn ang="0">
                    <a:pos x="2" y="1"/>
                  </a:cxn>
                  <a:cxn ang="0">
                    <a:pos x="6" y="0"/>
                  </a:cxn>
                  <a:cxn ang="0">
                    <a:pos x="10" y="0"/>
                  </a:cxn>
                </a:cxnLst>
                <a:rect l="0" t="0" r="r" b="b"/>
                <a:pathLst>
                  <a:path w="19" h="18">
                    <a:moveTo>
                      <a:pt x="10" y="0"/>
                    </a:moveTo>
                    <a:lnTo>
                      <a:pt x="14" y="0"/>
                    </a:lnTo>
                    <a:lnTo>
                      <a:pt x="17" y="1"/>
                    </a:lnTo>
                    <a:lnTo>
                      <a:pt x="19" y="5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7" y="14"/>
                    </a:lnTo>
                    <a:lnTo>
                      <a:pt x="14" y="16"/>
                    </a:lnTo>
                    <a:lnTo>
                      <a:pt x="10" y="18"/>
                    </a:lnTo>
                    <a:lnTo>
                      <a:pt x="6" y="16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1"/>
                    </a:lnTo>
                    <a:lnTo>
                      <a:pt x="6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49" name="Freeform 41"/>
              <p:cNvSpPr>
                <a:spLocks/>
              </p:cNvSpPr>
              <p:nvPr/>
            </p:nvSpPr>
            <p:spPr bwMode="auto">
              <a:xfrm>
                <a:off x="3338" y="2990"/>
                <a:ext cx="17" cy="17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17"/>
                  </a:cxn>
                  <a:cxn ang="0">
                    <a:pos x="15" y="9"/>
                  </a:cxn>
                  <a:cxn ang="0">
                    <a:pos x="11" y="4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0" y="15"/>
                  </a:cxn>
                  <a:cxn ang="0">
                    <a:pos x="2" y="15"/>
                  </a:cxn>
                  <a:cxn ang="0">
                    <a:pos x="2" y="15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17" y="17"/>
                  </a:cxn>
                </a:cxnLst>
                <a:rect l="0" t="0" r="r" b="b"/>
                <a:pathLst>
                  <a:path w="17" h="17">
                    <a:moveTo>
                      <a:pt x="17" y="17"/>
                    </a:moveTo>
                    <a:lnTo>
                      <a:pt x="17" y="17"/>
                    </a:lnTo>
                    <a:lnTo>
                      <a:pt x="15" y="9"/>
                    </a:lnTo>
                    <a:lnTo>
                      <a:pt x="11" y="4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0" name="Freeform 42"/>
              <p:cNvSpPr>
                <a:spLocks/>
              </p:cNvSpPr>
              <p:nvPr/>
            </p:nvSpPr>
            <p:spPr bwMode="auto">
              <a:xfrm>
                <a:off x="3338" y="3007"/>
                <a:ext cx="17" cy="1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16"/>
                  </a:cxn>
                  <a:cxn ang="0">
                    <a:pos x="5" y="15"/>
                  </a:cxn>
                  <a:cxn ang="0">
                    <a:pos x="11" y="11"/>
                  </a:cxn>
                  <a:cxn ang="0">
                    <a:pos x="15" y="5"/>
                  </a:cxn>
                  <a:cxn ang="0">
                    <a:pos x="17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6"/>
                  </a:cxn>
                </a:cxnLst>
                <a:rect l="0" t="0" r="r" b="b"/>
                <a:pathLst>
                  <a:path w="17" h="16">
                    <a:moveTo>
                      <a:pt x="0" y="16"/>
                    </a:moveTo>
                    <a:lnTo>
                      <a:pt x="0" y="16"/>
                    </a:lnTo>
                    <a:lnTo>
                      <a:pt x="5" y="15"/>
                    </a:lnTo>
                    <a:lnTo>
                      <a:pt x="11" y="11"/>
                    </a:lnTo>
                    <a:lnTo>
                      <a:pt x="15" y="5"/>
                    </a:lnTo>
                    <a:lnTo>
                      <a:pt x="17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1" name="Freeform 43"/>
              <p:cNvSpPr>
                <a:spLocks/>
              </p:cNvSpPr>
              <p:nvPr/>
            </p:nvSpPr>
            <p:spPr bwMode="auto">
              <a:xfrm>
                <a:off x="3320" y="3007"/>
                <a:ext cx="18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4" y="11"/>
                  </a:cxn>
                  <a:cxn ang="0">
                    <a:pos x="10" y="15"/>
                  </a:cxn>
                  <a:cxn ang="0">
                    <a:pos x="18" y="16"/>
                  </a:cxn>
                  <a:cxn ang="0">
                    <a:pos x="18" y="2"/>
                  </a:cxn>
                  <a:cxn ang="0">
                    <a:pos x="16" y="2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0" y="0"/>
                  </a:cxn>
                </a:cxnLst>
                <a:rect l="0" t="0" r="r" b="b"/>
                <a:pathLst>
                  <a:path w="18" h="16">
                    <a:moveTo>
                      <a:pt x="0" y="0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4" y="11"/>
                    </a:lnTo>
                    <a:lnTo>
                      <a:pt x="10" y="15"/>
                    </a:lnTo>
                    <a:lnTo>
                      <a:pt x="18" y="16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2" name="Freeform 44"/>
              <p:cNvSpPr>
                <a:spLocks/>
              </p:cNvSpPr>
              <p:nvPr/>
            </p:nvSpPr>
            <p:spPr bwMode="auto">
              <a:xfrm>
                <a:off x="3320" y="2990"/>
                <a:ext cx="18" cy="1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8" y="0"/>
                  </a:cxn>
                  <a:cxn ang="0">
                    <a:pos x="10" y="0"/>
                  </a:cxn>
                  <a:cxn ang="0">
                    <a:pos x="4" y="4"/>
                  </a:cxn>
                  <a:cxn ang="0">
                    <a:pos x="0" y="9"/>
                  </a:cxn>
                  <a:cxn ang="0">
                    <a:pos x="0" y="17"/>
                  </a:cxn>
                  <a:cxn ang="0">
                    <a:pos x="16" y="17"/>
                  </a:cxn>
                  <a:cxn ang="0">
                    <a:pos x="16" y="15"/>
                  </a:cxn>
                  <a:cxn ang="0">
                    <a:pos x="16" y="15"/>
                  </a:cxn>
                  <a:cxn ang="0">
                    <a:pos x="16" y="15"/>
                  </a:cxn>
                  <a:cxn ang="0">
                    <a:pos x="18" y="15"/>
                  </a:cxn>
                  <a:cxn ang="0">
                    <a:pos x="18" y="15"/>
                  </a:cxn>
                  <a:cxn ang="0">
                    <a:pos x="18" y="0"/>
                  </a:cxn>
                </a:cxnLst>
                <a:rect l="0" t="0" r="r" b="b"/>
                <a:pathLst>
                  <a:path w="18" h="17">
                    <a:moveTo>
                      <a:pt x="18" y="0"/>
                    </a:moveTo>
                    <a:lnTo>
                      <a:pt x="18" y="0"/>
                    </a:lnTo>
                    <a:lnTo>
                      <a:pt x="10" y="0"/>
                    </a:lnTo>
                    <a:lnTo>
                      <a:pt x="4" y="4"/>
                    </a:lnTo>
                    <a:lnTo>
                      <a:pt x="0" y="9"/>
                    </a:lnTo>
                    <a:lnTo>
                      <a:pt x="0" y="17"/>
                    </a:lnTo>
                    <a:lnTo>
                      <a:pt x="16" y="17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4" name="Rectangle 46"/>
              <p:cNvSpPr>
                <a:spLocks noChangeArrowheads="1"/>
              </p:cNvSpPr>
              <p:nvPr/>
            </p:nvSpPr>
            <p:spPr bwMode="auto">
              <a:xfrm>
                <a:off x="2476" y="2998"/>
                <a:ext cx="192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5" name="Freeform 47"/>
              <p:cNvSpPr>
                <a:spLocks/>
              </p:cNvSpPr>
              <p:nvPr/>
            </p:nvSpPr>
            <p:spPr bwMode="auto">
              <a:xfrm>
                <a:off x="2614" y="2961"/>
                <a:ext cx="71" cy="50"/>
              </a:xfrm>
              <a:custGeom>
                <a:avLst/>
                <a:gdLst/>
                <a:ahLst/>
                <a:cxnLst>
                  <a:cxn ang="0">
                    <a:pos x="71" y="50"/>
                  </a:cxn>
                  <a:cxn ang="0">
                    <a:pos x="71" y="38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62" y="50"/>
                  </a:cxn>
                  <a:cxn ang="0">
                    <a:pos x="62" y="38"/>
                  </a:cxn>
                  <a:cxn ang="0">
                    <a:pos x="71" y="50"/>
                  </a:cxn>
                </a:cxnLst>
                <a:rect l="0" t="0" r="r" b="b"/>
                <a:pathLst>
                  <a:path w="71" h="50">
                    <a:moveTo>
                      <a:pt x="71" y="50"/>
                    </a:moveTo>
                    <a:lnTo>
                      <a:pt x="71" y="38"/>
                    </a:lnTo>
                    <a:lnTo>
                      <a:pt x="10" y="0"/>
                    </a:lnTo>
                    <a:lnTo>
                      <a:pt x="0" y="13"/>
                    </a:lnTo>
                    <a:lnTo>
                      <a:pt x="62" y="50"/>
                    </a:lnTo>
                    <a:lnTo>
                      <a:pt x="62" y="38"/>
                    </a:lnTo>
                    <a:lnTo>
                      <a:pt x="71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6" name="Freeform 48"/>
              <p:cNvSpPr>
                <a:spLocks/>
              </p:cNvSpPr>
              <p:nvPr/>
            </p:nvSpPr>
            <p:spPr bwMode="auto">
              <a:xfrm>
                <a:off x="2685" y="2999"/>
                <a:ext cx="10" cy="12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10" y="6"/>
                  </a:cxn>
                  <a:cxn ang="0">
                    <a:pos x="0" y="0"/>
                  </a:cxn>
                  <a:cxn ang="0">
                    <a:pos x="0" y="12"/>
                  </a:cxn>
                </a:cxnLst>
                <a:rect l="0" t="0" r="r" b="b"/>
                <a:pathLst>
                  <a:path w="10" h="12">
                    <a:moveTo>
                      <a:pt x="0" y="12"/>
                    </a:moveTo>
                    <a:lnTo>
                      <a:pt x="10" y="6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7" name="Freeform 49"/>
              <p:cNvSpPr>
                <a:spLocks/>
              </p:cNvSpPr>
              <p:nvPr/>
            </p:nvSpPr>
            <p:spPr bwMode="auto">
              <a:xfrm>
                <a:off x="2614" y="2999"/>
                <a:ext cx="71" cy="50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10" y="50"/>
                  </a:cxn>
                  <a:cxn ang="0">
                    <a:pos x="71" y="12"/>
                  </a:cxn>
                  <a:cxn ang="0">
                    <a:pos x="62" y="0"/>
                  </a:cxn>
                  <a:cxn ang="0">
                    <a:pos x="0" y="37"/>
                  </a:cxn>
                  <a:cxn ang="0">
                    <a:pos x="4" y="45"/>
                  </a:cxn>
                </a:cxnLst>
                <a:rect l="0" t="0" r="r" b="b"/>
                <a:pathLst>
                  <a:path w="71" h="50">
                    <a:moveTo>
                      <a:pt x="4" y="45"/>
                    </a:moveTo>
                    <a:lnTo>
                      <a:pt x="10" y="50"/>
                    </a:lnTo>
                    <a:lnTo>
                      <a:pt x="71" y="12"/>
                    </a:lnTo>
                    <a:lnTo>
                      <a:pt x="62" y="0"/>
                    </a:lnTo>
                    <a:lnTo>
                      <a:pt x="0" y="37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8" name="Freeform 50"/>
              <p:cNvSpPr>
                <a:spLocks/>
              </p:cNvSpPr>
              <p:nvPr/>
            </p:nvSpPr>
            <p:spPr bwMode="auto">
              <a:xfrm>
                <a:off x="2395" y="3416"/>
                <a:ext cx="294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14"/>
                  </a:cxn>
                  <a:cxn ang="0">
                    <a:pos x="294" y="14"/>
                  </a:cxn>
                  <a:cxn ang="0">
                    <a:pos x="294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8" y="14"/>
                  </a:cxn>
                  <a:cxn ang="0">
                    <a:pos x="0" y="7"/>
                  </a:cxn>
                </a:cxnLst>
                <a:rect l="0" t="0" r="r" b="b"/>
                <a:pathLst>
                  <a:path w="294" h="14">
                    <a:moveTo>
                      <a:pt x="0" y="7"/>
                    </a:moveTo>
                    <a:lnTo>
                      <a:pt x="8" y="14"/>
                    </a:lnTo>
                    <a:lnTo>
                      <a:pt x="294" y="14"/>
                    </a:lnTo>
                    <a:lnTo>
                      <a:pt x="294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8" y="1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59" name="Rectangle 51"/>
              <p:cNvSpPr>
                <a:spLocks noChangeArrowheads="1"/>
              </p:cNvSpPr>
              <p:nvPr/>
            </p:nvSpPr>
            <p:spPr bwMode="auto">
              <a:xfrm>
                <a:off x="2395" y="3096"/>
                <a:ext cx="16" cy="32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0" name="Freeform 52"/>
              <p:cNvSpPr>
                <a:spLocks/>
              </p:cNvSpPr>
              <p:nvPr/>
            </p:nvSpPr>
            <p:spPr bwMode="auto">
              <a:xfrm>
                <a:off x="2357" y="3079"/>
                <a:ext cx="52" cy="68"/>
              </a:xfrm>
              <a:custGeom>
                <a:avLst/>
                <a:gdLst/>
                <a:ahLst/>
                <a:cxnLst>
                  <a:cxn ang="0">
                    <a:pos x="52" y="0"/>
                  </a:cxn>
                  <a:cxn ang="0">
                    <a:pos x="38" y="0"/>
                  </a:cxn>
                  <a:cxn ang="0">
                    <a:pos x="0" y="59"/>
                  </a:cxn>
                  <a:cxn ang="0">
                    <a:pos x="12" y="68"/>
                  </a:cxn>
                  <a:cxn ang="0">
                    <a:pos x="52" y="9"/>
                  </a:cxn>
                  <a:cxn ang="0">
                    <a:pos x="38" y="9"/>
                  </a:cxn>
                  <a:cxn ang="0">
                    <a:pos x="52" y="0"/>
                  </a:cxn>
                </a:cxnLst>
                <a:rect l="0" t="0" r="r" b="b"/>
                <a:pathLst>
                  <a:path w="52" h="68">
                    <a:moveTo>
                      <a:pt x="52" y="0"/>
                    </a:moveTo>
                    <a:lnTo>
                      <a:pt x="38" y="0"/>
                    </a:lnTo>
                    <a:lnTo>
                      <a:pt x="0" y="59"/>
                    </a:lnTo>
                    <a:lnTo>
                      <a:pt x="12" y="68"/>
                    </a:lnTo>
                    <a:lnTo>
                      <a:pt x="52" y="9"/>
                    </a:lnTo>
                    <a:lnTo>
                      <a:pt x="38" y="9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1" name="Freeform 53"/>
              <p:cNvSpPr>
                <a:spLocks/>
              </p:cNvSpPr>
              <p:nvPr/>
            </p:nvSpPr>
            <p:spPr bwMode="auto">
              <a:xfrm>
                <a:off x="2395" y="3070"/>
                <a:ext cx="14" cy="9"/>
              </a:xfrm>
              <a:custGeom>
                <a:avLst/>
                <a:gdLst/>
                <a:ahLst/>
                <a:cxnLst>
                  <a:cxn ang="0">
                    <a:pos x="14" y="9"/>
                  </a:cxn>
                  <a:cxn ang="0">
                    <a:pos x="8" y="0"/>
                  </a:cxn>
                  <a:cxn ang="0">
                    <a:pos x="0" y="9"/>
                  </a:cxn>
                  <a:cxn ang="0">
                    <a:pos x="14" y="9"/>
                  </a:cxn>
                </a:cxnLst>
                <a:rect l="0" t="0" r="r" b="b"/>
                <a:pathLst>
                  <a:path w="14" h="9">
                    <a:moveTo>
                      <a:pt x="14" y="9"/>
                    </a:moveTo>
                    <a:lnTo>
                      <a:pt x="8" y="0"/>
                    </a:lnTo>
                    <a:lnTo>
                      <a:pt x="0" y="9"/>
                    </a:lnTo>
                    <a:lnTo>
                      <a:pt x="14" y="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2" name="Freeform 54"/>
              <p:cNvSpPr>
                <a:spLocks/>
              </p:cNvSpPr>
              <p:nvPr/>
            </p:nvSpPr>
            <p:spPr bwMode="auto">
              <a:xfrm>
                <a:off x="2395" y="3079"/>
                <a:ext cx="54" cy="68"/>
              </a:xfrm>
              <a:custGeom>
                <a:avLst/>
                <a:gdLst/>
                <a:ahLst/>
                <a:cxnLst>
                  <a:cxn ang="0">
                    <a:pos x="46" y="63"/>
                  </a:cxn>
                  <a:cxn ang="0">
                    <a:pos x="54" y="59"/>
                  </a:cxn>
                  <a:cxn ang="0">
                    <a:pos x="14" y="0"/>
                  </a:cxn>
                  <a:cxn ang="0">
                    <a:pos x="0" y="9"/>
                  </a:cxn>
                  <a:cxn ang="0">
                    <a:pos x="41" y="68"/>
                  </a:cxn>
                  <a:cxn ang="0">
                    <a:pos x="46" y="63"/>
                  </a:cxn>
                </a:cxnLst>
                <a:rect l="0" t="0" r="r" b="b"/>
                <a:pathLst>
                  <a:path w="54" h="68">
                    <a:moveTo>
                      <a:pt x="46" y="63"/>
                    </a:moveTo>
                    <a:lnTo>
                      <a:pt x="54" y="59"/>
                    </a:lnTo>
                    <a:lnTo>
                      <a:pt x="14" y="0"/>
                    </a:lnTo>
                    <a:lnTo>
                      <a:pt x="0" y="9"/>
                    </a:lnTo>
                    <a:lnTo>
                      <a:pt x="41" y="68"/>
                    </a:lnTo>
                    <a:lnTo>
                      <a:pt x="46" y="6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4" name="Freeform 56"/>
              <p:cNvSpPr>
                <a:spLocks/>
              </p:cNvSpPr>
              <p:nvPr/>
            </p:nvSpPr>
            <p:spPr bwMode="auto">
              <a:xfrm>
                <a:off x="3992" y="3203"/>
                <a:ext cx="583" cy="15"/>
              </a:xfrm>
              <a:custGeom>
                <a:avLst/>
                <a:gdLst/>
                <a:ahLst/>
                <a:cxnLst>
                  <a:cxn ang="0">
                    <a:pos x="583" y="7"/>
                  </a:cxn>
                  <a:cxn ang="0">
                    <a:pos x="576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576" y="15"/>
                  </a:cxn>
                  <a:cxn ang="0">
                    <a:pos x="583" y="7"/>
                  </a:cxn>
                  <a:cxn ang="0">
                    <a:pos x="576" y="15"/>
                  </a:cxn>
                  <a:cxn ang="0">
                    <a:pos x="583" y="15"/>
                  </a:cxn>
                  <a:cxn ang="0">
                    <a:pos x="583" y="7"/>
                  </a:cxn>
                </a:cxnLst>
                <a:rect l="0" t="0" r="r" b="b"/>
                <a:pathLst>
                  <a:path w="583" h="15">
                    <a:moveTo>
                      <a:pt x="583" y="7"/>
                    </a:moveTo>
                    <a:lnTo>
                      <a:pt x="576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576" y="15"/>
                    </a:lnTo>
                    <a:lnTo>
                      <a:pt x="583" y="7"/>
                    </a:lnTo>
                    <a:lnTo>
                      <a:pt x="576" y="15"/>
                    </a:lnTo>
                    <a:lnTo>
                      <a:pt x="583" y="15"/>
                    </a:lnTo>
                    <a:lnTo>
                      <a:pt x="583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5" name="Freeform 57"/>
              <p:cNvSpPr>
                <a:spLocks/>
              </p:cNvSpPr>
              <p:nvPr/>
            </p:nvSpPr>
            <p:spPr bwMode="auto">
              <a:xfrm>
                <a:off x="4560" y="2785"/>
                <a:ext cx="15" cy="42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425"/>
                  </a:cxn>
                  <a:cxn ang="0">
                    <a:pos x="15" y="425"/>
                  </a:cxn>
                  <a:cxn ang="0">
                    <a:pos x="15" y="7"/>
                  </a:cxn>
                  <a:cxn ang="0">
                    <a:pos x="8" y="0"/>
                  </a:cxn>
                  <a:cxn ang="0">
                    <a:pos x="15" y="7"/>
                  </a:cxn>
                  <a:cxn ang="0">
                    <a:pos x="15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425">
                    <a:moveTo>
                      <a:pt x="8" y="0"/>
                    </a:moveTo>
                    <a:lnTo>
                      <a:pt x="0" y="7"/>
                    </a:lnTo>
                    <a:lnTo>
                      <a:pt x="0" y="425"/>
                    </a:lnTo>
                    <a:lnTo>
                      <a:pt x="15" y="425"/>
                    </a:lnTo>
                    <a:lnTo>
                      <a:pt x="15" y="7"/>
                    </a:lnTo>
                    <a:lnTo>
                      <a:pt x="8" y="0"/>
                    </a:lnTo>
                    <a:lnTo>
                      <a:pt x="15" y="7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6" name="Freeform 58"/>
              <p:cNvSpPr>
                <a:spLocks/>
              </p:cNvSpPr>
              <p:nvPr/>
            </p:nvSpPr>
            <p:spPr bwMode="auto">
              <a:xfrm>
                <a:off x="3984" y="2785"/>
                <a:ext cx="584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15"/>
                  </a:cxn>
                  <a:cxn ang="0">
                    <a:pos x="584" y="15"/>
                  </a:cxn>
                  <a:cxn ang="0">
                    <a:pos x="584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584" h="15">
                    <a:moveTo>
                      <a:pt x="0" y="7"/>
                    </a:moveTo>
                    <a:lnTo>
                      <a:pt x="8" y="15"/>
                    </a:lnTo>
                    <a:lnTo>
                      <a:pt x="584" y="15"/>
                    </a:lnTo>
                    <a:lnTo>
                      <a:pt x="584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7" name="Freeform 59"/>
              <p:cNvSpPr>
                <a:spLocks/>
              </p:cNvSpPr>
              <p:nvPr/>
            </p:nvSpPr>
            <p:spPr bwMode="auto">
              <a:xfrm>
                <a:off x="3984" y="2792"/>
                <a:ext cx="16" cy="426"/>
              </a:xfrm>
              <a:custGeom>
                <a:avLst/>
                <a:gdLst/>
                <a:ahLst/>
                <a:cxnLst>
                  <a:cxn ang="0">
                    <a:pos x="8" y="426"/>
                  </a:cxn>
                  <a:cxn ang="0">
                    <a:pos x="16" y="418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418"/>
                  </a:cxn>
                  <a:cxn ang="0">
                    <a:pos x="8" y="426"/>
                  </a:cxn>
                  <a:cxn ang="0">
                    <a:pos x="0" y="418"/>
                  </a:cxn>
                  <a:cxn ang="0">
                    <a:pos x="0" y="426"/>
                  </a:cxn>
                  <a:cxn ang="0">
                    <a:pos x="8" y="426"/>
                  </a:cxn>
                </a:cxnLst>
                <a:rect l="0" t="0" r="r" b="b"/>
                <a:pathLst>
                  <a:path w="16" h="426">
                    <a:moveTo>
                      <a:pt x="8" y="426"/>
                    </a:moveTo>
                    <a:lnTo>
                      <a:pt x="16" y="418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418"/>
                    </a:lnTo>
                    <a:lnTo>
                      <a:pt x="8" y="426"/>
                    </a:lnTo>
                    <a:lnTo>
                      <a:pt x="0" y="418"/>
                    </a:lnTo>
                    <a:lnTo>
                      <a:pt x="0" y="426"/>
                    </a:lnTo>
                    <a:lnTo>
                      <a:pt x="8" y="42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8" name="Rectangle 60"/>
              <p:cNvSpPr>
                <a:spLocks noChangeArrowheads="1"/>
              </p:cNvSpPr>
              <p:nvPr/>
            </p:nvSpPr>
            <p:spPr bwMode="auto">
              <a:xfrm>
                <a:off x="3702" y="2998"/>
                <a:ext cx="267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69" name="Freeform 61"/>
              <p:cNvSpPr>
                <a:spLocks/>
              </p:cNvSpPr>
              <p:nvPr/>
            </p:nvSpPr>
            <p:spPr bwMode="auto">
              <a:xfrm>
                <a:off x="3915" y="2961"/>
                <a:ext cx="69" cy="50"/>
              </a:xfrm>
              <a:custGeom>
                <a:avLst/>
                <a:gdLst/>
                <a:ahLst/>
                <a:cxnLst>
                  <a:cxn ang="0">
                    <a:pos x="69" y="50"/>
                  </a:cxn>
                  <a:cxn ang="0">
                    <a:pos x="69" y="38"/>
                  </a:cxn>
                  <a:cxn ang="0">
                    <a:pos x="8" y="0"/>
                  </a:cxn>
                  <a:cxn ang="0">
                    <a:pos x="0" y="13"/>
                  </a:cxn>
                  <a:cxn ang="0">
                    <a:pos x="62" y="50"/>
                  </a:cxn>
                  <a:cxn ang="0">
                    <a:pos x="62" y="38"/>
                  </a:cxn>
                  <a:cxn ang="0">
                    <a:pos x="69" y="50"/>
                  </a:cxn>
                </a:cxnLst>
                <a:rect l="0" t="0" r="r" b="b"/>
                <a:pathLst>
                  <a:path w="69" h="50">
                    <a:moveTo>
                      <a:pt x="69" y="50"/>
                    </a:moveTo>
                    <a:lnTo>
                      <a:pt x="69" y="38"/>
                    </a:lnTo>
                    <a:lnTo>
                      <a:pt x="8" y="0"/>
                    </a:lnTo>
                    <a:lnTo>
                      <a:pt x="0" y="13"/>
                    </a:lnTo>
                    <a:lnTo>
                      <a:pt x="62" y="50"/>
                    </a:lnTo>
                    <a:lnTo>
                      <a:pt x="62" y="38"/>
                    </a:lnTo>
                    <a:lnTo>
                      <a:pt x="69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70" name="Freeform 62"/>
              <p:cNvSpPr>
                <a:spLocks/>
              </p:cNvSpPr>
              <p:nvPr/>
            </p:nvSpPr>
            <p:spPr bwMode="auto">
              <a:xfrm>
                <a:off x="3984" y="2999"/>
                <a:ext cx="12" cy="12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12" y="6"/>
                  </a:cxn>
                  <a:cxn ang="0">
                    <a:pos x="0" y="0"/>
                  </a:cxn>
                  <a:cxn ang="0">
                    <a:pos x="0" y="12"/>
                  </a:cxn>
                </a:cxnLst>
                <a:rect l="0" t="0" r="r" b="b"/>
                <a:pathLst>
                  <a:path w="12" h="12">
                    <a:moveTo>
                      <a:pt x="0" y="12"/>
                    </a:moveTo>
                    <a:lnTo>
                      <a:pt x="12" y="6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71" name="Freeform 63"/>
              <p:cNvSpPr>
                <a:spLocks/>
              </p:cNvSpPr>
              <p:nvPr/>
            </p:nvSpPr>
            <p:spPr bwMode="auto">
              <a:xfrm>
                <a:off x="3915" y="2999"/>
                <a:ext cx="69" cy="50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8" y="50"/>
                  </a:cxn>
                  <a:cxn ang="0">
                    <a:pos x="69" y="12"/>
                  </a:cxn>
                  <a:cxn ang="0">
                    <a:pos x="62" y="0"/>
                  </a:cxn>
                  <a:cxn ang="0">
                    <a:pos x="0" y="37"/>
                  </a:cxn>
                  <a:cxn ang="0">
                    <a:pos x="4" y="45"/>
                  </a:cxn>
                </a:cxnLst>
                <a:rect l="0" t="0" r="r" b="b"/>
                <a:pathLst>
                  <a:path w="69" h="50">
                    <a:moveTo>
                      <a:pt x="4" y="45"/>
                    </a:moveTo>
                    <a:lnTo>
                      <a:pt x="8" y="50"/>
                    </a:lnTo>
                    <a:lnTo>
                      <a:pt x="69" y="12"/>
                    </a:lnTo>
                    <a:lnTo>
                      <a:pt x="62" y="0"/>
                    </a:lnTo>
                    <a:lnTo>
                      <a:pt x="0" y="37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78" name="Rectangle 70"/>
              <p:cNvSpPr>
                <a:spLocks noChangeArrowheads="1"/>
              </p:cNvSpPr>
              <p:nvPr/>
            </p:nvSpPr>
            <p:spPr bwMode="auto">
              <a:xfrm>
                <a:off x="4568" y="2994"/>
                <a:ext cx="265" cy="1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79" name="Freeform 71"/>
              <p:cNvSpPr>
                <a:spLocks/>
              </p:cNvSpPr>
              <p:nvPr/>
            </p:nvSpPr>
            <p:spPr bwMode="auto">
              <a:xfrm>
                <a:off x="4779" y="2957"/>
                <a:ext cx="69" cy="52"/>
              </a:xfrm>
              <a:custGeom>
                <a:avLst/>
                <a:gdLst/>
                <a:ahLst/>
                <a:cxnLst>
                  <a:cxn ang="0">
                    <a:pos x="69" y="52"/>
                  </a:cxn>
                  <a:cxn ang="0">
                    <a:pos x="69" y="39"/>
                  </a:cxn>
                  <a:cxn ang="0">
                    <a:pos x="8" y="0"/>
                  </a:cxn>
                  <a:cxn ang="0">
                    <a:pos x="0" y="13"/>
                  </a:cxn>
                  <a:cxn ang="0">
                    <a:pos x="61" y="52"/>
                  </a:cxn>
                  <a:cxn ang="0">
                    <a:pos x="61" y="39"/>
                  </a:cxn>
                  <a:cxn ang="0">
                    <a:pos x="69" y="52"/>
                  </a:cxn>
                </a:cxnLst>
                <a:rect l="0" t="0" r="r" b="b"/>
                <a:pathLst>
                  <a:path w="69" h="52">
                    <a:moveTo>
                      <a:pt x="69" y="52"/>
                    </a:moveTo>
                    <a:lnTo>
                      <a:pt x="69" y="39"/>
                    </a:lnTo>
                    <a:lnTo>
                      <a:pt x="8" y="0"/>
                    </a:lnTo>
                    <a:lnTo>
                      <a:pt x="0" y="13"/>
                    </a:lnTo>
                    <a:lnTo>
                      <a:pt x="61" y="52"/>
                    </a:lnTo>
                    <a:lnTo>
                      <a:pt x="61" y="39"/>
                    </a:ln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80" name="Freeform 72"/>
              <p:cNvSpPr>
                <a:spLocks/>
              </p:cNvSpPr>
              <p:nvPr/>
            </p:nvSpPr>
            <p:spPr bwMode="auto">
              <a:xfrm>
                <a:off x="4848" y="2996"/>
                <a:ext cx="10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0" y="7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10" y="7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81" name="Freeform 73"/>
              <p:cNvSpPr>
                <a:spLocks/>
              </p:cNvSpPr>
              <p:nvPr/>
            </p:nvSpPr>
            <p:spPr bwMode="auto">
              <a:xfrm>
                <a:off x="4779" y="2996"/>
                <a:ext cx="69" cy="51"/>
              </a:xfrm>
              <a:custGeom>
                <a:avLst/>
                <a:gdLst/>
                <a:ahLst/>
                <a:cxnLst>
                  <a:cxn ang="0">
                    <a:pos x="4" y="44"/>
                  </a:cxn>
                  <a:cxn ang="0">
                    <a:pos x="8" y="51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4" y="44"/>
                  </a:cxn>
                </a:cxnLst>
                <a:rect l="0" t="0" r="r" b="b"/>
                <a:pathLst>
                  <a:path w="69" h="51">
                    <a:moveTo>
                      <a:pt x="4" y="44"/>
                    </a:moveTo>
                    <a:lnTo>
                      <a:pt x="8" y="51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4" y="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83" name="Line 75"/>
              <p:cNvSpPr>
                <a:spLocks noChangeShapeType="1"/>
              </p:cNvSpPr>
              <p:nvPr/>
            </p:nvSpPr>
            <p:spPr bwMode="auto">
              <a:xfrm>
                <a:off x="4055" y="3003"/>
                <a:ext cx="448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89" name="Freeform 81"/>
              <p:cNvSpPr>
                <a:spLocks/>
              </p:cNvSpPr>
              <p:nvPr/>
            </p:nvSpPr>
            <p:spPr bwMode="auto">
              <a:xfrm>
                <a:off x="2545" y="2726"/>
                <a:ext cx="441" cy="14"/>
              </a:xfrm>
              <a:custGeom>
                <a:avLst/>
                <a:gdLst/>
                <a:ahLst/>
                <a:cxnLst>
                  <a:cxn ang="0">
                    <a:pos x="441" y="7"/>
                  </a:cxn>
                  <a:cxn ang="0">
                    <a:pos x="434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434" y="14"/>
                  </a:cxn>
                  <a:cxn ang="0">
                    <a:pos x="441" y="7"/>
                  </a:cxn>
                  <a:cxn ang="0">
                    <a:pos x="434" y="14"/>
                  </a:cxn>
                  <a:cxn ang="0">
                    <a:pos x="441" y="14"/>
                  </a:cxn>
                  <a:cxn ang="0">
                    <a:pos x="441" y="7"/>
                  </a:cxn>
                </a:cxnLst>
                <a:rect l="0" t="0" r="r" b="b"/>
                <a:pathLst>
                  <a:path w="441" h="14">
                    <a:moveTo>
                      <a:pt x="441" y="7"/>
                    </a:moveTo>
                    <a:lnTo>
                      <a:pt x="434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434" y="14"/>
                    </a:lnTo>
                    <a:lnTo>
                      <a:pt x="441" y="7"/>
                    </a:lnTo>
                    <a:lnTo>
                      <a:pt x="434" y="14"/>
                    </a:lnTo>
                    <a:lnTo>
                      <a:pt x="441" y="14"/>
                    </a:lnTo>
                    <a:lnTo>
                      <a:pt x="441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0" name="Freeform 82"/>
              <p:cNvSpPr>
                <a:spLocks/>
              </p:cNvSpPr>
              <p:nvPr/>
            </p:nvSpPr>
            <p:spPr bwMode="auto">
              <a:xfrm>
                <a:off x="2971" y="2446"/>
                <a:ext cx="15" cy="28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8"/>
                  </a:cxn>
                  <a:cxn ang="0">
                    <a:pos x="0" y="287"/>
                  </a:cxn>
                  <a:cxn ang="0">
                    <a:pos x="15" y="287"/>
                  </a:cxn>
                  <a:cxn ang="0">
                    <a:pos x="15" y="8"/>
                  </a:cxn>
                  <a:cxn ang="0">
                    <a:pos x="8" y="0"/>
                  </a:cxn>
                  <a:cxn ang="0">
                    <a:pos x="15" y="8"/>
                  </a:cxn>
                  <a:cxn ang="0">
                    <a:pos x="15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287">
                    <a:moveTo>
                      <a:pt x="8" y="0"/>
                    </a:moveTo>
                    <a:lnTo>
                      <a:pt x="0" y="8"/>
                    </a:lnTo>
                    <a:lnTo>
                      <a:pt x="0" y="287"/>
                    </a:lnTo>
                    <a:lnTo>
                      <a:pt x="15" y="287"/>
                    </a:lnTo>
                    <a:lnTo>
                      <a:pt x="15" y="8"/>
                    </a:lnTo>
                    <a:lnTo>
                      <a:pt x="8" y="0"/>
                    </a:lnTo>
                    <a:lnTo>
                      <a:pt x="15" y="8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1" name="Freeform 83"/>
              <p:cNvSpPr>
                <a:spLocks/>
              </p:cNvSpPr>
              <p:nvPr/>
            </p:nvSpPr>
            <p:spPr bwMode="auto">
              <a:xfrm>
                <a:off x="2537" y="2446"/>
                <a:ext cx="442" cy="1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8" y="15"/>
                  </a:cxn>
                  <a:cxn ang="0">
                    <a:pos x="442" y="15"/>
                  </a:cxn>
                  <a:cxn ang="0">
                    <a:pos x="442" y="0"/>
                  </a:cxn>
                  <a:cxn ang="0">
                    <a:pos x="8" y="0"/>
                  </a:cxn>
                  <a:cxn ang="0">
                    <a:pos x="0" y="8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8"/>
                  </a:cxn>
                </a:cxnLst>
                <a:rect l="0" t="0" r="r" b="b"/>
                <a:pathLst>
                  <a:path w="442" h="15">
                    <a:moveTo>
                      <a:pt x="0" y="8"/>
                    </a:moveTo>
                    <a:lnTo>
                      <a:pt x="8" y="15"/>
                    </a:lnTo>
                    <a:lnTo>
                      <a:pt x="442" y="15"/>
                    </a:lnTo>
                    <a:lnTo>
                      <a:pt x="442" y="0"/>
                    </a:lnTo>
                    <a:lnTo>
                      <a:pt x="8" y="0"/>
                    </a:lnTo>
                    <a:lnTo>
                      <a:pt x="0" y="8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2" name="Freeform 84"/>
              <p:cNvSpPr>
                <a:spLocks/>
              </p:cNvSpPr>
              <p:nvPr/>
            </p:nvSpPr>
            <p:spPr bwMode="auto">
              <a:xfrm>
                <a:off x="2537" y="2454"/>
                <a:ext cx="16" cy="286"/>
              </a:xfrm>
              <a:custGeom>
                <a:avLst/>
                <a:gdLst/>
                <a:ahLst/>
                <a:cxnLst>
                  <a:cxn ang="0">
                    <a:pos x="8" y="286"/>
                  </a:cxn>
                  <a:cxn ang="0">
                    <a:pos x="16" y="279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279"/>
                  </a:cxn>
                  <a:cxn ang="0">
                    <a:pos x="8" y="286"/>
                  </a:cxn>
                  <a:cxn ang="0">
                    <a:pos x="0" y="279"/>
                  </a:cxn>
                  <a:cxn ang="0">
                    <a:pos x="0" y="286"/>
                  </a:cxn>
                  <a:cxn ang="0">
                    <a:pos x="8" y="286"/>
                  </a:cxn>
                </a:cxnLst>
                <a:rect l="0" t="0" r="r" b="b"/>
                <a:pathLst>
                  <a:path w="16" h="286">
                    <a:moveTo>
                      <a:pt x="8" y="286"/>
                    </a:moveTo>
                    <a:lnTo>
                      <a:pt x="16" y="279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279"/>
                    </a:lnTo>
                    <a:lnTo>
                      <a:pt x="8" y="286"/>
                    </a:lnTo>
                    <a:lnTo>
                      <a:pt x="0" y="279"/>
                    </a:lnTo>
                    <a:lnTo>
                      <a:pt x="0" y="286"/>
                    </a:lnTo>
                    <a:lnTo>
                      <a:pt x="8" y="28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3" name="Freeform 85"/>
              <p:cNvSpPr>
                <a:spLocks/>
              </p:cNvSpPr>
              <p:nvPr/>
            </p:nvSpPr>
            <p:spPr bwMode="auto">
              <a:xfrm>
                <a:off x="2547" y="2311"/>
                <a:ext cx="439" cy="15"/>
              </a:xfrm>
              <a:custGeom>
                <a:avLst/>
                <a:gdLst/>
                <a:ahLst/>
                <a:cxnLst>
                  <a:cxn ang="0">
                    <a:pos x="439" y="8"/>
                  </a:cxn>
                  <a:cxn ang="0">
                    <a:pos x="432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432" y="15"/>
                  </a:cxn>
                  <a:cxn ang="0">
                    <a:pos x="439" y="8"/>
                  </a:cxn>
                  <a:cxn ang="0">
                    <a:pos x="432" y="15"/>
                  </a:cxn>
                  <a:cxn ang="0">
                    <a:pos x="439" y="15"/>
                  </a:cxn>
                  <a:cxn ang="0">
                    <a:pos x="439" y="8"/>
                  </a:cxn>
                </a:cxnLst>
                <a:rect l="0" t="0" r="r" b="b"/>
                <a:pathLst>
                  <a:path w="439" h="15">
                    <a:moveTo>
                      <a:pt x="439" y="8"/>
                    </a:moveTo>
                    <a:lnTo>
                      <a:pt x="432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432" y="15"/>
                    </a:lnTo>
                    <a:lnTo>
                      <a:pt x="439" y="8"/>
                    </a:lnTo>
                    <a:lnTo>
                      <a:pt x="432" y="15"/>
                    </a:lnTo>
                    <a:lnTo>
                      <a:pt x="439" y="15"/>
                    </a:lnTo>
                    <a:lnTo>
                      <a:pt x="439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4" name="Freeform 86"/>
              <p:cNvSpPr>
                <a:spLocks/>
              </p:cNvSpPr>
              <p:nvPr/>
            </p:nvSpPr>
            <p:spPr bwMode="auto">
              <a:xfrm>
                <a:off x="2971" y="2032"/>
                <a:ext cx="15" cy="28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287"/>
                  </a:cxn>
                  <a:cxn ang="0">
                    <a:pos x="15" y="287"/>
                  </a:cxn>
                  <a:cxn ang="0">
                    <a:pos x="15" y="7"/>
                  </a:cxn>
                  <a:cxn ang="0">
                    <a:pos x="8" y="0"/>
                  </a:cxn>
                  <a:cxn ang="0">
                    <a:pos x="15" y="7"/>
                  </a:cxn>
                  <a:cxn ang="0">
                    <a:pos x="15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287">
                    <a:moveTo>
                      <a:pt x="8" y="0"/>
                    </a:moveTo>
                    <a:lnTo>
                      <a:pt x="0" y="7"/>
                    </a:lnTo>
                    <a:lnTo>
                      <a:pt x="0" y="287"/>
                    </a:lnTo>
                    <a:lnTo>
                      <a:pt x="15" y="287"/>
                    </a:lnTo>
                    <a:lnTo>
                      <a:pt x="15" y="7"/>
                    </a:lnTo>
                    <a:lnTo>
                      <a:pt x="8" y="0"/>
                    </a:lnTo>
                    <a:lnTo>
                      <a:pt x="15" y="7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5" name="Freeform 87"/>
              <p:cNvSpPr>
                <a:spLocks/>
              </p:cNvSpPr>
              <p:nvPr/>
            </p:nvSpPr>
            <p:spPr bwMode="auto">
              <a:xfrm>
                <a:off x="2539" y="2032"/>
                <a:ext cx="440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15"/>
                  </a:cxn>
                  <a:cxn ang="0">
                    <a:pos x="440" y="15"/>
                  </a:cxn>
                  <a:cxn ang="0">
                    <a:pos x="440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440" h="15">
                    <a:moveTo>
                      <a:pt x="0" y="7"/>
                    </a:moveTo>
                    <a:lnTo>
                      <a:pt x="8" y="15"/>
                    </a:lnTo>
                    <a:lnTo>
                      <a:pt x="440" y="15"/>
                    </a:lnTo>
                    <a:lnTo>
                      <a:pt x="440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6" name="Freeform 88"/>
              <p:cNvSpPr>
                <a:spLocks/>
              </p:cNvSpPr>
              <p:nvPr/>
            </p:nvSpPr>
            <p:spPr bwMode="auto">
              <a:xfrm>
                <a:off x="2539" y="2039"/>
                <a:ext cx="16" cy="287"/>
              </a:xfrm>
              <a:custGeom>
                <a:avLst/>
                <a:gdLst/>
                <a:ahLst/>
                <a:cxnLst>
                  <a:cxn ang="0">
                    <a:pos x="8" y="287"/>
                  </a:cxn>
                  <a:cxn ang="0">
                    <a:pos x="16" y="28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280"/>
                  </a:cxn>
                  <a:cxn ang="0">
                    <a:pos x="8" y="287"/>
                  </a:cxn>
                  <a:cxn ang="0">
                    <a:pos x="0" y="280"/>
                  </a:cxn>
                  <a:cxn ang="0">
                    <a:pos x="0" y="287"/>
                  </a:cxn>
                  <a:cxn ang="0">
                    <a:pos x="8" y="287"/>
                  </a:cxn>
                </a:cxnLst>
                <a:rect l="0" t="0" r="r" b="b"/>
                <a:pathLst>
                  <a:path w="16" h="287">
                    <a:moveTo>
                      <a:pt x="8" y="287"/>
                    </a:moveTo>
                    <a:lnTo>
                      <a:pt x="16" y="280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280"/>
                    </a:lnTo>
                    <a:lnTo>
                      <a:pt x="8" y="287"/>
                    </a:lnTo>
                    <a:lnTo>
                      <a:pt x="0" y="280"/>
                    </a:lnTo>
                    <a:lnTo>
                      <a:pt x="0" y="287"/>
                    </a:lnTo>
                    <a:lnTo>
                      <a:pt x="8" y="28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7" name="Rectangle 89"/>
              <p:cNvSpPr>
                <a:spLocks noChangeArrowheads="1"/>
              </p:cNvSpPr>
              <p:nvPr/>
            </p:nvSpPr>
            <p:spPr bwMode="auto">
              <a:xfrm>
                <a:off x="2117" y="2387"/>
                <a:ext cx="276" cy="1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299" name="Rectangle 91"/>
              <p:cNvSpPr>
                <a:spLocks noChangeArrowheads="1"/>
              </p:cNvSpPr>
              <p:nvPr/>
            </p:nvSpPr>
            <p:spPr bwMode="auto">
              <a:xfrm>
                <a:off x="2754" y="2568"/>
                <a:ext cx="18" cy="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400" b="1">
                    <a:solidFill>
                      <a:srgbClr val="1F1A17"/>
                    </a:solidFill>
                    <a:effectLst/>
                    <a:latin typeface="Arial" charset="0"/>
                  </a:rPr>
                  <a:t>  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04" name="Rectangle 96"/>
              <p:cNvSpPr>
                <a:spLocks noChangeArrowheads="1"/>
              </p:cNvSpPr>
              <p:nvPr/>
            </p:nvSpPr>
            <p:spPr bwMode="auto">
              <a:xfrm>
                <a:off x="3263" y="2382"/>
                <a:ext cx="265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05" name="Freeform 97"/>
              <p:cNvSpPr>
                <a:spLocks/>
              </p:cNvSpPr>
              <p:nvPr/>
            </p:nvSpPr>
            <p:spPr bwMode="auto">
              <a:xfrm>
                <a:off x="3476" y="2345"/>
                <a:ext cx="69" cy="50"/>
              </a:xfrm>
              <a:custGeom>
                <a:avLst/>
                <a:gdLst/>
                <a:ahLst/>
                <a:cxnLst>
                  <a:cxn ang="0">
                    <a:pos x="69" y="50"/>
                  </a:cxn>
                  <a:cxn ang="0">
                    <a:pos x="69" y="37"/>
                  </a:cxn>
                  <a:cxn ang="0">
                    <a:pos x="8" y="0"/>
                  </a:cxn>
                  <a:cxn ang="0">
                    <a:pos x="0" y="11"/>
                  </a:cxn>
                  <a:cxn ang="0">
                    <a:pos x="61" y="50"/>
                  </a:cxn>
                  <a:cxn ang="0">
                    <a:pos x="61" y="37"/>
                  </a:cxn>
                  <a:cxn ang="0">
                    <a:pos x="69" y="50"/>
                  </a:cxn>
                </a:cxnLst>
                <a:rect l="0" t="0" r="r" b="b"/>
                <a:pathLst>
                  <a:path w="69" h="50">
                    <a:moveTo>
                      <a:pt x="69" y="50"/>
                    </a:moveTo>
                    <a:lnTo>
                      <a:pt x="69" y="37"/>
                    </a:lnTo>
                    <a:lnTo>
                      <a:pt x="8" y="0"/>
                    </a:lnTo>
                    <a:lnTo>
                      <a:pt x="0" y="11"/>
                    </a:lnTo>
                    <a:lnTo>
                      <a:pt x="61" y="50"/>
                    </a:lnTo>
                    <a:lnTo>
                      <a:pt x="61" y="37"/>
                    </a:lnTo>
                    <a:lnTo>
                      <a:pt x="69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06" name="Freeform 98"/>
              <p:cNvSpPr>
                <a:spLocks/>
              </p:cNvSpPr>
              <p:nvPr/>
            </p:nvSpPr>
            <p:spPr bwMode="auto">
              <a:xfrm>
                <a:off x="3545" y="2382"/>
                <a:ext cx="10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0" y="7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10" y="7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07" name="Freeform 99"/>
              <p:cNvSpPr>
                <a:spLocks/>
              </p:cNvSpPr>
              <p:nvPr/>
            </p:nvSpPr>
            <p:spPr bwMode="auto">
              <a:xfrm>
                <a:off x="3476" y="2382"/>
                <a:ext cx="69" cy="51"/>
              </a:xfrm>
              <a:custGeom>
                <a:avLst/>
                <a:gdLst/>
                <a:ahLst/>
                <a:cxnLst>
                  <a:cxn ang="0">
                    <a:pos x="4" y="44"/>
                  </a:cxn>
                  <a:cxn ang="0">
                    <a:pos x="8" y="51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8"/>
                  </a:cxn>
                  <a:cxn ang="0">
                    <a:pos x="4" y="44"/>
                  </a:cxn>
                </a:cxnLst>
                <a:rect l="0" t="0" r="r" b="b"/>
                <a:pathLst>
                  <a:path w="69" h="51">
                    <a:moveTo>
                      <a:pt x="4" y="44"/>
                    </a:moveTo>
                    <a:lnTo>
                      <a:pt x="8" y="51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8"/>
                    </a:lnTo>
                    <a:lnTo>
                      <a:pt x="4" y="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08" name="Freeform 100"/>
              <p:cNvSpPr>
                <a:spLocks/>
              </p:cNvSpPr>
              <p:nvPr/>
            </p:nvSpPr>
            <p:spPr bwMode="auto">
              <a:xfrm>
                <a:off x="3194" y="2308"/>
                <a:ext cx="78" cy="77"/>
              </a:xfrm>
              <a:custGeom>
                <a:avLst/>
                <a:gdLst/>
                <a:ahLst/>
                <a:cxnLst>
                  <a:cxn ang="0">
                    <a:pos x="78" y="77"/>
                  </a:cxn>
                  <a:cxn ang="0">
                    <a:pos x="78" y="77"/>
                  </a:cxn>
                  <a:cxn ang="0">
                    <a:pos x="76" y="63"/>
                  </a:cxn>
                  <a:cxn ang="0">
                    <a:pos x="73" y="48"/>
                  </a:cxn>
                  <a:cxn ang="0">
                    <a:pos x="65" y="35"/>
                  </a:cxn>
                  <a:cxn ang="0">
                    <a:pos x="55" y="24"/>
                  </a:cxn>
                  <a:cxn ang="0">
                    <a:pos x="44" y="13"/>
                  </a:cxn>
                  <a:cxn ang="0">
                    <a:pos x="30" y="7"/>
                  </a:cxn>
                  <a:cxn ang="0">
                    <a:pos x="15" y="2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11" y="16"/>
                  </a:cxn>
                  <a:cxn ang="0">
                    <a:pos x="25" y="20"/>
                  </a:cxn>
                  <a:cxn ang="0">
                    <a:pos x="34" y="26"/>
                  </a:cxn>
                  <a:cxn ang="0">
                    <a:pos x="44" y="33"/>
                  </a:cxn>
                  <a:cxn ang="0">
                    <a:pos x="52" y="42"/>
                  </a:cxn>
                  <a:cxn ang="0">
                    <a:pos x="59" y="53"/>
                  </a:cxn>
                  <a:cxn ang="0">
                    <a:pos x="63" y="64"/>
                  </a:cxn>
                  <a:cxn ang="0">
                    <a:pos x="63" y="77"/>
                  </a:cxn>
                  <a:cxn ang="0">
                    <a:pos x="63" y="77"/>
                  </a:cxn>
                  <a:cxn ang="0">
                    <a:pos x="78" y="77"/>
                  </a:cxn>
                </a:cxnLst>
                <a:rect l="0" t="0" r="r" b="b"/>
                <a:pathLst>
                  <a:path w="78" h="77">
                    <a:moveTo>
                      <a:pt x="78" y="77"/>
                    </a:moveTo>
                    <a:lnTo>
                      <a:pt x="78" y="77"/>
                    </a:lnTo>
                    <a:lnTo>
                      <a:pt x="76" y="63"/>
                    </a:lnTo>
                    <a:lnTo>
                      <a:pt x="73" y="48"/>
                    </a:lnTo>
                    <a:lnTo>
                      <a:pt x="65" y="35"/>
                    </a:lnTo>
                    <a:lnTo>
                      <a:pt x="55" y="24"/>
                    </a:lnTo>
                    <a:lnTo>
                      <a:pt x="44" y="13"/>
                    </a:lnTo>
                    <a:lnTo>
                      <a:pt x="30" y="7"/>
                    </a:lnTo>
                    <a:lnTo>
                      <a:pt x="15" y="2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1" y="16"/>
                    </a:lnTo>
                    <a:lnTo>
                      <a:pt x="25" y="20"/>
                    </a:lnTo>
                    <a:lnTo>
                      <a:pt x="34" y="26"/>
                    </a:lnTo>
                    <a:lnTo>
                      <a:pt x="44" y="33"/>
                    </a:lnTo>
                    <a:lnTo>
                      <a:pt x="52" y="42"/>
                    </a:lnTo>
                    <a:lnTo>
                      <a:pt x="59" y="53"/>
                    </a:lnTo>
                    <a:lnTo>
                      <a:pt x="63" y="64"/>
                    </a:lnTo>
                    <a:lnTo>
                      <a:pt x="63" y="77"/>
                    </a:lnTo>
                    <a:lnTo>
                      <a:pt x="63" y="77"/>
                    </a:lnTo>
                    <a:lnTo>
                      <a:pt x="78" y="7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09" name="Freeform 101"/>
              <p:cNvSpPr>
                <a:spLocks/>
              </p:cNvSpPr>
              <p:nvPr/>
            </p:nvSpPr>
            <p:spPr bwMode="auto">
              <a:xfrm>
                <a:off x="3194" y="2385"/>
                <a:ext cx="78" cy="78"/>
              </a:xfrm>
              <a:custGeom>
                <a:avLst/>
                <a:gdLst/>
                <a:ahLst/>
                <a:cxnLst>
                  <a:cxn ang="0">
                    <a:pos x="0" y="78"/>
                  </a:cxn>
                  <a:cxn ang="0">
                    <a:pos x="0" y="78"/>
                  </a:cxn>
                  <a:cxn ang="0">
                    <a:pos x="15" y="76"/>
                  </a:cxn>
                  <a:cxn ang="0">
                    <a:pos x="30" y="71"/>
                  </a:cxn>
                  <a:cxn ang="0">
                    <a:pos x="44" y="65"/>
                  </a:cxn>
                  <a:cxn ang="0">
                    <a:pos x="55" y="54"/>
                  </a:cxn>
                  <a:cxn ang="0">
                    <a:pos x="65" y="43"/>
                  </a:cxn>
                  <a:cxn ang="0">
                    <a:pos x="73" y="30"/>
                  </a:cxn>
                  <a:cxn ang="0">
                    <a:pos x="76" y="15"/>
                  </a:cxn>
                  <a:cxn ang="0">
                    <a:pos x="78" y="0"/>
                  </a:cxn>
                  <a:cxn ang="0">
                    <a:pos x="63" y="0"/>
                  </a:cxn>
                  <a:cxn ang="0">
                    <a:pos x="63" y="13"/>
                  </a:cxn>
                  <a:cxn ang="0">
                    <a:pos x="59" y="24"/>
                  </a:cxn>
                  <a:cxn ang="0">
                    <a:pos x="52" y="35"/>
                  </a:cxn>
                  <a:cxn ang="0">
                    <a:pos x="44" y="45"/>
                  </a:cxn>
                  <a:cxn ang="0">
                    <a:pos x="34" y="52"/>
                  </a:cxn>
                  <a:cxn ang="0">
                    <a:pos x="25" y="58"/>
                  </a:cxn>
                  <a:cxn ang="0">
                    <a:pos x="11" y="61"/>
                  </a:cxn>
                  <a:cxn ang="0">
                    <a:pos x="0" y="63"/>
                  </a:cxn>
                  <a:cxn ang="0">
                    <a:pos x="0" y="63"/>
                  </a:cxn>
                  <a:cxn ang="0">
                    <a:pos x="0" y="78"/>
                  </a:cxn>
                </a:cxnLst>
                <a:rect l="0" t="0" r="r" b="b"/>
                <a:pathLst>
                  <a:path w="78" h="78">
                    <a:moveTo>
                      <a:pt x="0" y="78"/>
                    </a:moveTo>
                    <a:lnTo>
                      <a:pt x="0" y="78"/>
                    </a:lnTo>
                    <a:lnTo>
                      <a:pt x="15" y="76"/>
                    </a:lnTo>
                    <a:lnTo>
                      <a:pt x="30" y="71"/>
                    </a:lnTo>
                    <a:lnTo>
                      <a:pt x="44" y="65"/>
                    </a:lnTo>
                    <a:lnTo>
                      <a:pt x="55" y="54"/>
                    </a:lnTo>
                    <a:lnTo>
                      <a:pt x="65" y="43"/>
                    </a:lnTo>
                    <a:lnTo>
                      <a:pt x="73" y="30"/>
                    </a:lnTo>
                    <a:lnTo>
                      <a:pt x="76" y="15"/>
                    </a:lnTo>
                    <a:lnTo>
                      <a:pt x="78" y="0"/>
                    </a:lnTo>
                    <a:lnTo>
                      <a:pt x="63" y="0"/>
                    </a:lnTo>
                    <a:lnTo>
                      <a:pt x="63" y="13"/>
                    </a:lnTo>
                    <a:lnTo>
                      <a:pt x="59" y="24"/>
                    </a:lnTo>
                    <a:lnTo>
                      <a:pt x="52" y="35"/>
                    </a:lnTo>
                    <a:lnTo>
                      <a:pt x="44" y="45"/>
                    </a:lnTo>
                    <a:lnTo>
                      <a:pt x="34" y="52"/>
                    </a:lnTo>
                    <a:lnTo>
                      <a:pt x="25" y="58"/>
                    </a:lnTo>
                    <a:lnTo>
                      <a:pt x="11" y="61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0" name="Freeform 102"/>
              <p:cNvSpPr>
                <a:spLocks/>
              </p:cNvSpPr>
              <p:nvPr/>
            </p:nvSpPr>
            <p:spPr bwMode="auto">
              <a:xfrm>
                <a:off x="3113" y="2385"/>
                <a:ext cx="81" cy="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15"/>
                  </a:cxn>
                  <a:cxn ang="0">
                    <a:pos x="6" y="30"/>
                  </a:cxn>
                  <a:cxn ang="0">
                    <a:pos x="14" y="43"/>
                  </a:cxn>
                  <a:cxn ang="0">
                    <a:pos x="23" y="54"/>
                  </a:cxn>
                  <a:cxn ang="0">
                    <a:pos x="35" y="65"/>
                  </a:cxn>
                  <a:cxn ang="0">
                    <a:pos x="48" y="71"/>
                  </a:cxn>
                  <a:cxn ang="0">
                    <a:pos x="63" y="76"/>
                  </a:cxn>
                  <a:cxn ang="0">
                    <a:pos x="81" y="78"/>
                  </a:cxn>
                  <a:cxn ang="0">
                    <a:pos x="81" y="63"/>
                  </a:cxn>
                  <a:cxn ang="0">
                    <a:pos x="67" y="61"/>
                  </a:cxn>
                  <a:cxn ang="0">
                    <a:pos x="56" y="58"/>
                  </a:cxn>
                  <a:cxn ang="0">
                    <a:pos x="44" y="52"/>
                  </a:cxn>
                  <a:cxn ang="0">
                    <a:pos x="35" y="45"/>
                  </a:cxn>
                  <a:cxn ang="0">
                    <a:pos x="27" y="35"/>
                  </a:cxn>
                  <a:cxn ang="0">
                    <a:pos x="21" y="24"/>
                  </a:cxn>
                  <a:cxn ang="0">
                    <a:pos x="17" y="13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0" y="0"/>
                  </a:cxn>
                </a:cxnLst>
                <a:rect l="0" t="0" r="r" b="b"/>
                <a:pathLst>
                  <a:path w="81" h="78">
                    <a:moveTo>
                      <a:pt x="0" y="0"/>
                    </a:moveTo>
                    <a:lnTo>
                      <a:pt x="0" y="0"/>
                    </a:lnTo>
                    <a:lnTo>
                      <a:pt x="2" y="15"/>
                    </a:lnTo>
                    <a:lnTo>
                      <a:pt x="6" y="30"/>
                    </a:lnTo>
                    <a:lnTo>
                      <a:pt x="14" y="43"/>
                    </a:lnTo>
                    <a:lnTo>
                      <a:pt x="23" y="54"/>
                    </a:lnTo>
                    <a:lnTo>
                      <a:pt x="35" y="65"/>
                    </a:lnTo>
                    <a:lnTo>
                      <a:pt x="48" y="71"/>
                    </a:lnTo>
                    <a:lnTo>
                      <a:pt x="63" y="76"/>
                    </a:lnTo>
                    <a:lnTo>
                      <a:pt x="81" y="78"/>
                    </a:lnTo>
                    <a:lnTo>
                      <a:pt x="81" y="63"/>
                    </a:lnTo>
                    <a:lnTo>
                      <a:pt x="67" y="61"/>
                    </a:lnTo>
                    <a:lnTo>
                      <a:pt x="56" y="58"/>
                    </a:lnTo>
                    <a:lnTo>
                      <a:pt x="44" y="52"/>
                    </a:lnTo>
                    <a:lnTo>
                      <a:pt x="35" y="45"/>
                    </a:lnTo>
                    <a:lnTo>
                      <a:pt x="27" y="35"/>
                    </a:lnTo>
                    <a:lnTo>
                      <a:pt x="21" y="24"/>
                    </a:lnTo>
                    <a:lnTo>
                      <a:pt x="17" y="13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1" name="Freeform 103"/>
              <p:cNvSpPr>
                <a:spLocks/>
              </p:cNvSpPr>
              <p:nvPr/>
            </p:nvSpPr>
            <p:spPr bwMode="auto">
              <a:xfrm>
                <a:off x="3113" y="2308"/>
                <a:ext cx="81" cy="7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81" y="0"/>
                  </a:cxn>
                  <a:cxn ang="0">
                    <a:pos x="63" y="2"/>
                  </a:cxn>
                  <a:cxn ang="0">
                    <a:pos x="48" y="7"/>
                  </a:cxn>
                  <a:cxn ang="0">
                    <a:pos x="35" y="13"/>
                  </a:cxn>
                  <a:cxn ang="0">
                    <a:pos x="23" y="24"/>
                  </a:cxn>
                  <a:cxn ang="0">
                    <a:pos x="14" y="35"/>
                  </a:cxn>
                  <a:cxn ang="0">
                    <a:pos x="6" y="48"/>
                  </a:cxn>
                  <a:cxn ang="0">
                    <a:pos x="2" y="63"/>
                  </a:cxn>
                  <a:cxn ang="0">
                    <a:pos x="0" y="77"/>
                  </a:cxn>
                  <a:cxn ang="0">
                    <a:pos x="15" y="77"/>
                  </a:cxn>
                  <a:cxn ang="0">
                    <a:pos x="17" y="64"/>
                  </a:cxn>
                  <a:cxn ang="0">
                    <a:pos x="21" y="53"/>
                  </a:cxn>
                  <a:cxn ang="0">
                    <a:pos x="27" y="42"/>
                  </a:cxn>
                  <a:cxn ang="0">
                    <a:pos x="35" y="33"/>
                  </a:cxn>
                  <a:cxn ang="0">
                    <a:pos x="44" y="26"/>
                  </a:cxn>
                  <a:cxn ang="0">
                    <a:pos x="56" y="20"/>
                  </a:cxn>
                  <a:cxn ang="0">
                    <a:pos x="67" y="16"/>
                  </a:cxn>
                  <a:cxn ang="0">
                    <a:pos x="81" y="14"/>
                  </a:cxn>
                  <a:cxn ang="0">
                    <a:pos x="81" y="14"/>
                  </a:cxn>
                  <a:cxn ang="0">
                    <a:pos x="81" y="0"/>
                  </a:cxn>
                </a:cxnLst>
                <a:rect l="0" t="0" r="r" b="b"/>
                <a:pathLst>
                  <a:path w="81" h="77">
                    <a:moveTo>
                      <a:pt x="81" y="0"/>
                    </a:moveTo>
                    <a:lnTo>
                      <a:pt x="81" y="0"/>
                    </a:lnTo>
                    <a:lnTo>
                      <a:pt x="63" y="2"/>
                    </a:lnTo>
                    <a:lnTo>
                      <a:pt x="48" y="7"/>
                    </a:lnTo>
                    <a:lnTo>
                      <a:pt x="35" y="13"/>
                    </a:lnTo>
                    <a:lnTo>
                      <a:pt x="23" y="24"/>
                    </a:lnTo>
                    <a:lnTo>
                      <a:pt x="14" y="35"/>
                    </a:lnTo>
                    <a:lnTo>
                      <a:pt x="6" y="48"/>
                    </a:lnTo>
                    <a:lnTo>
                      <a:pt x="2" y="63"/>
                    </a:lnTo>
                    <a:lnTo>
                      <a:pt x="0" y="77"/>
                    </a:lnTo>
                    <a:lnTo>
                      <a:pt x="15" y="77"/>
                    </a:lnTo>
                    <a:lnTo>
                      <a:pt x="17" y="64"/>
                    </a:lnTo>
                    <a:lnTo>
                      <a:pt x="21" y="53"/>
                    </a:lnTo>
                    <a:lnTo>
                      <a:pt x="27" y="42"/>
                    </a:lnTo>
                    <a:lnTo>
                      <a:pt x="35" y="33"/>
                    </a:lnTo>
                    <a:lnTo>
                      <a:pt x="44" y="26"/>
                    </a:lnTo>
                    <a:lnTo>
                      <a:pt x="56" y="20"/>
                    </a:lnTo>
                    <a:lnTo>
                      <a:pt x="67" y="16"/>
                    </a:lnTo>
                    <a:lnTo>
                      <a:pt x="81" y="14"/>
                    </a:lnTo>
                    <a:lnTo>
                      <a:pt x="81" y="14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2" name="Freeform 104"/>
              <p:cNvSpPr>
                <a:spLocks/>
              </p:cNvSpPr>
              <p:nvPr/>
            </p:nvSpPr>
            <p:spPr bwMode="auto">
              <a:xfrm>
                <a:off x="3150" y="2245"/>
                <a:ext cx="51" cy="66"/>
              </a:xfrm>
              <a:custGeom>
                <a:avLst/>
                <a:gdLst/>
                <a:ahLst/>
                <a:cxnLst>
                  <a:cxn ang="0">
                    <a:pos x="51" y="66"/>
                  </a:cxn>
                  <a:cxn ang="0">
                    <a:pos x="40" y="66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51" y="59"/>
                  </a:cxn>
                  <a:cxn ang="0">
                    <a:pos x="40" y="59"/>
                  </a:cxn>
                  <a:cxn ang="0">
                    <a:pos x="51" y="66"/>
                  </a:cxn>
                </a:cxnLst>
                <a:rect l="0" t="0" r="r" b="b"/>
                <a:pathLst>
                  <a:path w="51" h="66">
                    <a:moveTo>
                      <a:pt x="51" y="66"/>
                    </a:moveTo>
                    <a:lnTo>
                      <a:pt x="40" y="66"/>
                    </a:lnTo>
                    <a:lnTo>
                      <a:pt x="0" y="7"/>
                    </a:lnTo>
                    <a:lnTo>
                      <a:pt x="13" y="0"/>
                    </a:lnTo>
                    <a:lnTo>
                      <a:pt x="51" y="59"/>
                    </a:lnTo>
                    <a:lnTo>
                      <a:pt x="40" y="59"/>
                    </a:lnTo>
                    <a:lnTo>
                      <a:pt x="51" y="6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3" name="Freeform 105"/>
              <p:cNvSpPr>
                <a:spLocks/>
              </p:cNvSpPr>
              <p:nvPr/>
            </p:nvSpPr>
            <p:spPr bwMode="auto">
              <a:xfrm>
                <a:off x="3190" y="2311"/>
                <a:ext cx="11" cy="1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6" y="10"/>
                  </a:cxn>
                  <a:cxn ang="0">
                    <a:pos x="0" y="0"/>
                  </a:cxn>
                  <a:cxn ang="0">
                    <a:pos x="11" y="0"/>
                  </a:cxn>
                </a:cxnLst>
                <a:rect l="0" t="0" r="r" b="b"/>
                <a:pathLst>
                  <a:path w="11" h="10">
                    <a:moveTo>
                      <a:pt x="11" y="0"/>
                    </a:moveTo>
                    <a:lnTo>
                      <a:pt x="6" y="10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4" name="Freeform 106"/>
              <p:cNvSpPr>
                <a:spLocks/>
              </p:cNvSpPr>
              <p:nvPr/>
            </p:nvSpPr>
            <p:spPr bwMode="auto">
              <a:xfrm>
                <a:off x="3190" y="2245"/>
                <a:ext cx="52" cy="66"/>
              </a:xfrm>
              <a:custGeom>
                <a:avLst/>
                <a:gdLst/>
                <a:ahLst/>
                <a:cxnLst>
                  <a:cxn ang="0">
                    <a:pos x="46" y="3"/>
                  </a:cxn>
                  <a:cxn ang="0">
                    <a:pos x="52" y="7"/>
                  </a:cxn>
                  <a:cxn ang="0">
                    <a:pos x="11" y="66"/>
                  </a:cxn>
                  <a:cxn ang="0">
                    <a:pos x="0" y="59"/>
                  </a:cxn>
                  <a:cxn ang="0">
                    <a:pos x="38" y="0"/>
                  </a:cxn>
                  <a:cxn ang="0">
                    <a:pos x="46" y="3"/>
                  </a:cxn>
                </a:cxnLst>
                <a:rect l="0" t="0" r="r" b="b"/>
                <a:pathLst>
                  <a:path w="52" h="66">
                    <a:moveTo>
                      <a:pt x="46" y="3"/>
                    </a:moveTo>
                    <a:lnTo>
                      <a:pt x="52" y="7"/>
                    </a:lnTo>
                    <a:lnTo>
                      <a:pt x="11" y="66"/>
                    </a:lnTo>
                    <a:lnTo>
                      <a:pt x="0" y="59"/>
                    </a:lnTo>
                    <a:lnTo>
                      <a:pt x="38" y="0"/>
                    </a:lnTo>
                    <a:lnTo>
                      <a:pt x="46" y="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5" name="Freeform 107"/>
              <p:cNvSpPr>
                <a:spLocks/>
              </p:cNvSpPr>
              <p:nvPr/>
            </p:nvSpPr>
            <p:spPr bwMode="auto">
              <a:xfrm>
                <a:off x="3188" y="2171"/>
                <a:ext cx="15" cy="12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126"/>
                  </a:cxn>
                  <a:cxn ang="0">
                    <a:pos x="15" y="126"/>
                  </a:cxn>
                  <a:cxn ang="0">
                    <a:pos x="15" y="7"/>
                  </a:cxn>
                  <a:cxn ang="0">
                    <a:pos x="8" y="0"/>
                  </a:cxn>
                  <a:cxn ang="0">
                    <a:pos x="15" y="7"/>
                  </a:cxn>
                  <a:cxn ang="0">
                    <a:pos x="15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126">
                    <a:moveTo>
                      <a:pt x="8" y="0"/>
                    </a:moveTo>
                    <a:lnTo>
                      <a:pt x="0" y="7"/>
                    </a:lnTo>
                    <a:lnTo>
                      <a:pt x="0" y="126"/>
                    </a:lnTo>
                    <a:lnTo>
                      <a:pt x="15" y="126"/>
                    </a:lnTo>
                    <a:lnTo>
                      <a:pt x="15" y="7"/>
                    </a:lnTo>
                    <a:lnTo>
                      <a:pt x="8" y="0"/>
                    </a:lnTo>
                    <a:lnTo>
                      <a:pt x="15" y="7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6" name="Rectangle 108"/>
              <p:cNvSpPr>
                <a:spLocks noChangeArrowheads="1"/>
              </p:cNvSpPr>
              <p:nvPr/>
            </p:nvSpPr>
            <p:spPr bwMode="auto">
              <a:xfrm>
                <a:off x="2979" y="2171"/>
                <a:ext cx="217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7" name="Freeform 109"/>
              <p:cNvSpPr>
                <a:spLocks/>
              </p:cNvSpPr>
              <p:nvPr/>
            </p:nvSpPr>
            <p:spPr bwMode="auto">
              <a:xfrm>
                <a:off x="3188" y="2461"/>
                <a:ext cx="52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0"/>
                  </a:cxn>
                  <a:cxn ang="0">
                    <a:pos x="52" y="59"/>
                  </a:cxn>
                  <a:cxn ang="0">
                    <a:pos x="38" y="67"/>
                  </a:cxn>
                  <a:cxn ang="0">
                    <a:pos x="0" y="8"/>
                  </a:cxn>
                  <a:cxn ang="0">
                    <a:pos x="11" y="8"/>
                  </a:cxn>
                  <a:cxn ang="0">
                    <a:pos x="0" y="0"/>
                  </a:cxn>
                </a:cxnLst>
                <a:rect l="0" t="0" r="r" b="b"/>
                <a:pathLst>
                  <a:path w="52" h="67">
                    <a:moveTo>
                      <a:pt x="0" y="0"/>
                    </a:moveTo>
                    <a:lnTo>
                      <a:pt x="11" y="0"/>
                    </a:lnTo>
                    <a:lnTo>
                      <a:pt x="52" y="59"/>
                    </a:lnTo>
                    <a:lnTo>
                      <a:pt x="38" y="67"/>
                    </a:lnTo>
                    <a:lnTo>
                      <a:pt x="0" y="8"/>
                    </a:lnTo>
                    <a:lnTo>
                      <a:pt x="11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8" name="Freeform 110"/>
              <p:cNvSpPr>
                <a:spLocks/>
              </p:cNvSpPr>
              <p:nvPr/>
            </p:nvSpPr>
            <p:spPr bwMode="auto">
              <a:xfrm>
                <a:off x="3188" y="2450"/>
                <a:ext cx="11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6" y="0"/>
                  </a:cxn>
                  <a:cxn ang="0">
                    <a:pos x="11" y="11"/>
                  </a:cxn>
                  <a:cxn ang="0">
                    <a:pos x="0" y="11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6" y="0"/>
                    </a:lnTo>
                    <a:lnTo>
                      <a:pt x="11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19" name="Freeform 111"/>
              <p:cNvSpPr>
                <a:spLocks/>
              </p:cNvSpPr>
              <p:nvPr/>
            </p:nvSpPr>
            <p:spPr bwMode="auto">
              <a:xfrm>
                <a:off x="3148" y="2461"/>
                <a:ext cx="51" cy="67"/>
              </a:xfrm>
              <a:custGeom>
                <a:avLst/>
                <a:gdLst/>
                <a:ahLst/>
                <a:cxnLst>
                  <a:cxn ang="0">
                    <a:pos x="5" y="63"/>
                  </a:cxn>
                  <a:cxn ang="0">
                    <a:pos x="0" y="59"/>
                  </a:cxn>
                  <a:cxn ang="0">
                    <a:pos x="40" y="0"/>
                  </a:cxn>
                  <a:cxn ang="0">
                    <a:pos x="51" y="8"/>
                  </a:cxn>
                  <a:cxn ang="0">
                    <a:pos x="13" y="67"/>
                  </a:cxn>
                  <a:cxn ang="0">
                    <a:pos x="5" y="63"/>
                  </a:cxn>
                </a:cxnLst>
                <a:rect l="0" t="0" r="r" b="b"/>
                <a:pathLst>
                  <a:path w="51" h="67">
                    <a:moveTo>
                      <a:pt x="5" y="63"/>
                    </a:moveTo>
                    <a:lnTo>
                      <a:pt x="0" y="59"/>
                    </a:lnTo>
                    <a:lnTo>
                      <a:pt x="40" y="0"/>
                    </a:lnTo>
                    <a:lnTo>
                      <a:pt x="51" y="8"/>
                    </a:lnTo>
                    <a:lnTo>
                      <a:pt x="13" y="67"/>
                    </a:lnTo>
                    <a:lnTo>
                      <a:pt x="5" y="6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0" name="Freeform 112"/>
              <p:cNvSpPr>
                <a:spLocks/>
              </p:cNvSpPr>
              <p:nvPr/>
            </p:nvSpPr>
            <p:spPr bwMode="auto">
              <a:xfrm>
                <a:off x="3186" y="2476"/>
                <a:ext cx="15" cy="124"/>
              </a:xfrm>
              <a:custGeom>
                <a:avLst/>
                <a:gdLst/>
                <a:ahLst/>
                <a:cxnLst>
                  <a:cxn ang="0">
                    <a:pos x="8" y="124"/>
                  </a:cxn>
                  <a:cxn ang="0">
                    <a:pos x="15" y="117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117"/>
                  </a:cxn>
                  <a:cxn ang="0">
                    <a:pos x="8" y="124"/>
                  </a:cxn>
                  <a:cxn ang="0">
                    <a:pos x="8" y="124"/>
                  </a:cxn>
                  <a:cxn ang="0">
                    <a:pos x="15" y="124"/>
                  </a:cxn>
                  <a:cxn ang="0">
                    <a:pos x="15" y="117"/>
                  </a:cxn>
                  <a:cxn ang="0">
                    <a:pos x="8" y="124"/>
                  </a:cxn>
                </a:cxnLst>
                <a:rect l="0" t="0" r="r" b="b"/>
                <a:pathLst>
                  <a:path w="15" h="124">
                    <a:moveTo>
                      <a:pt x="8" y="124"/>
                    </a:moveTo>
                    <a:lnTo>
                      <a:pt x="15" y="117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117"/>
                    </a:lnTo>
                    <a:lnTo>
                      <a:pt x="8" y="124"/>
                    </a:lnTo>
                    <a:lnTo>
                      <a:pt x="8" y="124"/>
                    </a:lnTo>
                    <a:lnTo>
                      <a:pt x="15" y="124"/>
                    </a:lnTo>
                    <a:lnTo>
                      <a:pt x="15" y="117"/>
                    </a:lnTo>
                    <a:lnTo>
                      <a:pt x="8" y="12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1" name="Rectangle 113"/>
              <p:cNvSpPr>
                <a:spLocks noChangeArrowheads="1"/>
              </p:cNvSpPr>
              <p:nvPr/>
            </p:nvSpPr>
            <p:spPr bwMode="auto">
              <a:xfrm>
                <a:off x="2979" y="2585"/>
                <a:ext cx="215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2" name="Freeform 114"/>
              <p:cNvSpPr>
                <a:spLocks/>
              </p:cNvSpPr>
              <p:nvPr/>
            </p:nvSpPr>
            <p:spPr bwMode="auto">
              <a:xfrm>
                <a:off x="3138" y="2332"/>
                <a:ext cx="111" cy="109"/>
              </a:xfrm>
              <a:custGeom>
                <a:avLst/>
                <a:gdLst/>
                <a:ahLst/>
                <a:cxnLst>
                  <a:cxn ang="0">
                    <a:pos x="12" y="109"/>
                  </a:cxn>
                  <a:cxn ang="0">
                    <a:pos x="111" y="9"/>
                  </a:cxn>
                  <a:cxn ang="0">
                    <a:pos x="100" y="0"/>
                  </a:cxn>
                  <a:cxn ang="0">
                    <a:pos x="0" y="100"/>
                  </a:cxn>
                  <a:cxn ang="0">
                    <a:pos x="12" y="109"/>
                  </a:cxn>
                </a:cxnLst>
                <a:rect l="0" t="0" r="r" b="b"/>
                <a:pathLst>
                  <a:path w="111" h="109">
                    <a:moveTo>
                      <a:pt x="12" y="109"/>
                    </a:moveTo>
                    <a:lnTo>
                      <a:pt x="111" y="9"/>
                    </a:lnTo>
                    <a:lnTo>
                      <a:pt x="100" y="0"/>
                    </a:lnTo>
                    <a:lnTo>
                      <a:pt x="0" y="100"/>
                    </a:lnTo>
                    <a:lnTo>
                      <a:pt x="12" y="10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3" name="Freeform 115"/>
              <p:cNvSpPr>
                <a:spLocks/>
              </p:cNvSpPr>
              <p:nvPr/>
            </p:nvSpPr>
            <p:spPr bwMode="auto">
              <a:xfrm>
                <a:off x="3138" y="2330"/>
                <a:ext cx="111" cy="111"/>
              </a:xfrm>
              <a:custGeom>
                <a:avLst/>
                <a:gdLst/>
                <a:ahLst/>
                <a:cxnLst>
                  <a:cxn ang="0">
                    <a:pos x="111" y="102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100" y="111"/>
                  </a:cxn>
                  <a:cxn ang="0">
                    <a:pos x="111" y="102"/>
                  </a:cxn>
                </a:cxnLst>
                <a:rect l="0" t="0" r="r" b="b"/>
                <a:pathLst>
                  <a:path w="111" h="111">
                    <a:moveTo>
                      <a:pt x="111" y="102"/>
                    </a:moveTo>
                    <a:lnTo>
                      <a:pt x="12" y="0"/>
                    </a:lnTo>
                    <a:lnTo>
                      <a:pt x="0" y="11"/>
                    </a:lnTo>
                    <a:lnTo>
                      <a:pt x="100" y="111"/>
                    </a:lnTo>
                    <a:lnTo>
                      <a:pt x="111" y="1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4" name="Freeform 116"/>
              <p:cNvSpPr>
                <a:spLocks/>
              </p:cNvSpPr>
              <p:nvPr/>
            </p:nvSpPr>
            <p:spPr bwMode="auto">
              <a:xfrm>
                <a:off x="2470" y="2587"/>
                <a:ext cx="71" cy="50"/>
              </a:xfrm>
              <a:custGeom>
                <a:avLst/>
                <a:gdLst/>
                <a:ahLst/>
                <a:cxnLst>
                  <a:cxn ang="0">
                    <a:pos x="71" y="0"/>
                  </a:cxn>
                  <a:cxn ang="0">
                    <a:pos x="71" y="13"/>
                  </a:cxn>
                  <a:cxn ang="0">
                    <a:pos x="10" y="50"/>
                  </a:cxn>
                  <a:cxn ang="0">
                    <a:pos x="0" y="39"/>
                  </a:cxn>
                  <a:cxn ang="0">
                    <a:pos x="62" y="0"/>
                  </a:cxn>
                  <a:cxn ang="0">
                    <a:pos x="62" y="13"/>
                  </a:cxn>
                  <a:cxn ang="0">
                    <a:pos x="71" y="0"/>
                  </a:cxn>
                </a:cxnLst>
                <a:rect l="0" t="0" r="r" b="b"/>
                <a:pathLst>
                  <a:path w="71" h="50">
                    <a:moveTo>
                      <a:pt x="71" y="0"/>
                    </a:moveTo>
                    <a:lnTo>
                      <a:pt x="71" y="13"/>
                    </a:lnTo>
                    <a:lnTo>
                      <a:pt x="10" y="50"/>
                    </a:lnTo>
                    <a:lnTo>
                      <a:pt x="0" y="39"/>
                    </a:lnTo>
                    <a:lnTo>
                      <a:pt x="62" y="0"/>
                    </a:lnTo>
                    <a:lnTo>
                      <a:pt x="62" y="13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5" name="Freeform 117"/>
              <p:cNvSpPr>
                <a:spLocks/>
              </p:cNvSpPr>
              <p:nvPr/>
            </p:nvSpPr>
            <p:spPr bwMode="auto">
              <a:xfrm>
                <a:off x="2541" y="2587"/>
                <a:ext cx="10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6"/>
                  </a:cxn>
                  <a:cxn ang="0">
                    <a:pos x="0" y="13"/>
                  </a:cxn>
                  <a:cxn ang="0">
                    <a:pos x="0" y="0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lnTo>
                      <a:pt x="10" y="6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6" name="Freeform 118"/>
              <p:cNvSpPr>
                <a:spLocks/>
              </p:cNvSpPr>
              <p:nvPr/>
            </p:nvSpPr>
            <p:spPr bwMode="auto">
              <a:xfrm>
                <a:off x="2470" y="2548"/>
                <a:ext cx="71" cy="52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10" y="0"/>
                  </a:cxn>
                  <a:cxn ang="0">
                    <a:pos x="71" y="39"/>
                  </a:cxn>
                  <a:cxn ang="0">
                    <a:pos x="62" y="52"/>
                  </a:cxn>
                  <a:cxn ang="0">
                    <a:pos x="0" y="13"/>
                  </a:cxn>
                  <a:cxn ang="0">
                    <a:pos x="6" y="8"/>
                  </a:cxn>
                </a:cxnLst>
                <a:rect l="0" t="0" r="r" b="b"/>
                <a:pathLst>
                  <a:path w="71" h="52">
                    <a:moveTo>
                      <a:pt x="6" y="8"/>
                    </a:moveTo>
                    <a:lnTo>
                      <a:pt x="10" y="0"/>
                    </a:lnTo>
                    <a:lnTo>
                      <a:pt x="71" y="39"/>
                    </a:lnTo>
                    <a:lnTo>
                      <a:pt x="62" y="52"/>
                    </a:lnTo>
                    <a:lnTo>
                      <a:pt x="0" y="13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7" name="Freeform 119"/>
              <p:cNvSpPr>
                <a:spLocks/>
              </p:cNvSpPr>
              <p:nvPr/>
            </p:nvSpPr>
            <p:spPr bwMode="auto">
              <a:xfrm>
                <a:off x="2395" y="2585"/>
                <a:ext cx="129" cy="1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8" y="15"/>
                  </a:cxn>
                  <a:cxn ang="0">
                    <a:pos x="129" y="15"/>
                  </a:cxn>
                  <a:cxn ang="0">
                    <a:pos x="129" y="0"/>
                  </a:cxn>
                  <a:cxn ang="0">
                    <a:pos x="8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8" y="15"/>
                  </a:cxn>
                  <a:cxn ang="0">
                    <a:pos x="0" y="8"/>
                  </a:cxn>
                </a:cxnLst>
                <a:rect l="0" t="0" r="r" b="b"/>
                <a:pathLst>
                  <a:path w="129" h="15">
                    <a:moveTo>
                      <a:pt x="0" y="8"/>
                    </a:moveTo>
                    <a:lnTo>
                      <a:pt x="8" y="15"/>
                    </a:lnTo>
                    <a:lnTo>
                      <a:pt x="129" y="15"/>
                    </a:lnTo>
                    <a:lnTo>
                      <a:pt x="129" y="0"/>
                    </a:lnTo>
                    <a:lnTo>
                      <a:pt x="8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8" y="1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8" name="Rectangle 120"/>
              <p:cNvSpPr>
                <a:spLocks noChangeArrowheads="1"/>
              </p:cNvSpPr>
              <p:nvPr/>
            </p:nvSpPr>
            <p:spPr bwMode="auto">
              <a:xfrm>
                <a:off x="2395" y="2178"/>
                <a:ext cx="16" cy="4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29" name="Rectangle 121"/>
              <p:cNvSpPr>
                <a:spLocks noChangeArrowheads="1"/>
              </p:cNvSpPr>
              <p:nvPr/>
            </p:nvSpPr>
            <p:spPr bwMode="auto">
              <a:xfrm>
                <a:off x="2401" y="2171"/>
                <a:ext cx="123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0" name="Freeform 122"/>
              <p:cNvSpPr>
                <a:spLocks/>
              </p:cNvSpPr>
              <p:nvPr/>
            </p:nvSpPr>
            <p:spPr bwMode="auto">
              <a:xfrm>
                <a:off x="2470" y="2134"/>
                <a:ext cx="71" cy="50"/>
              </a:xfrm>
              <a:custGeom>
                <a:avLst/>
                <a:gdLst/>
                <a:ahLst/>
                <a:cxnLst>
                  <a:cxn ang="0">
                    <a:pos x="71" y="50"/>
                  </a:cxn>
                  <a:cxn ang="0">
                    <a:pos x="71" y="37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62" y="50"/>
                  </a:cxn>
                  <a:cxn ang="0">
                    <a:pos x="62" y="37"/>
                  </a:cxn>
                  <a:cxn ang="0">
                    <a:pos x="71" y="50"/>
                  </a:cxn>
                </a:cxnLst>
                <a:rect l="0" t="0" r="r" b="b"/>
                <a:pathLst>
                  <a:path w="71" h="50">
                    <a:moveTo>
                      <a:pt x="71" y="50"/>
                    </a:moveTo>
                    <a:lnTo>
                      <a:pt x="71" y="37"/>
                    </a:lnTo>
                    <a:lnTo>
                      <a:pt x="10" y="0"/>
                    </a:lnTo>
                    <a:lnTo>
                      <a:pt x="0" y="13"/>
                    </a:lnTo>
                    <a:lnTo>
                      <a:pt x="62" y="50"/>
                    </a:lnTo>
                    <a:lnTo>
                      <a:pt x="62" y="37"/>
                    </a:lnTo>
                    <a:lnTo>
                      <a:pt x="71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1" name="Freeform 123"/>
              <p:cNvSpPr>
                <a:spLocks/>
              </p:cNvSpPr>
              <p:nvPr/>
            </p:nvSpPr>
            <p:spPr bwMode="auto">
              <a:xfrm>
                <a:off x="2541" y="2171"/>
                <a:ext cx="10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0" y="7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10" y="7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2" name="Freeform 124"/>
              <p:cNvSpPr>
                <a:spLocks/>
              </p:cNvSpPr>
              <p:nvPr/>
            </p:nvSpPr>
            <p:spPr bwMode="auto">
              <a:xfrm>
                <a:off x="2470" y="2171"/>
                <a:ext cx="71" cy="52"/>
              </a:xfrm>
              <a:custGeom>
                <a:avLst/>
                <a:gdLst/>
                <a:ahLst/>
                <a:cxnLst>
                  <a:cxn ang="0">
                    <a:pos x="6" y="46"/>
                  </a:cxn>
                  <a:cxn ang="0">
                    <a:pos x="10" y="52"/>
                  </a:cxn>
                  <a:cxn ang="0">
                    <a:pos x="71" y="13"/>
                  </a:cxn>
                  <a:cxn ang="0">
                    <a:pos x="62" y="0"/>
                  </a:cxn>
                  <a:cxn ang="0">
                    <a:pos x="0" y="39"/>
                  </a:cxn>
                  <a:cxn ang="0">
                    <a:pos x="6" y="46"/>
                  </a:cxn>
                </a:cxnLst>
                <a:rect l="0" t="0" r="r" b="b"/>
                <a:pathLst>
                  <a:path w="71" h="52">
                    <a:moveTo>
                      <a:pt x="6" y="46"/>
                    </a:moveTo>
                    <a:lnTo>
                      <a:pt x="10" y="52"/>
                    </a:lnTo>
                    <a:lnTo>
                      <a:pt x="71" y="13"/>
                    </a:lnTo>
                    <a:lnTo>
                      <a:pt x="62" y="0"/>
                    </a:lnTo>
                    <a:lnTo>
                      <a:pt x="0" y="39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3" name="Freeform 125"/>
              <p:cNvSpPr>
                <a:spLocks/>
              </p:cNvSpPr>
              <p:nvPr/>
            </p:nvSpPr>
            <p:spPr bwMode="auto">
              <a:xfrm>
                <a:off x="2392" y="2385"/>
                <a:ext cx="19" cy="19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3" y="2"/>
                  </a:cxn>
                  <a:cxn ang="0">
                    <a:pos x="17" y="4"/>
                  </a:cxn>
                  <a:cxn ang="0">
                    <a:pos x="19" y="6"/>
                  </a:cxn>
                  <a:cxn ang="0">
                    <a:pos x="19" y="10"/>
                  </a:cxn>
                  <a:cxn ang="0">
                    <a:pos x="19" y="13"/>
                  </a:cxn>
                  <a:cxn ang="0">
                    <a:pos x="17" y="17"/>
                  </a:cxn>
                  <a:cxn ang="0">
                    <a:pos x="13" y="19"/>
                  </a:cxn>
                  <a:cxn ang="0">
                    <a:pos x="9" y="19"/>
                  </a:cxn>
                  <a:cxn ang="0">
                    <a:pos x="5" y="19"/>
                  </a:cxn>
                  <a:cxn ang="0">
                    <a:pos x="1" y="17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0" y="6"/>
                  </a:cxn>
                  <a:cxn ang="0">
                    <a:pos x="1" y="4"/>
                  </a:cxn>
                  <a:cxn ang="0">
                    <a:pos x="5" y="2"/>
                  </a:cxn>
                  <a:cxn ang="0">
                    <a:pos x="9" y="0"/>
                  </a:cxn>
                </a:cxnLst>
                <a:rect l="0" t="0" r="r" b="b"/>
                <a:pathLst>
                  <a:path w="19" h="19">
                    <a:moveTo>
                      <a:pt x="9" y="0"/>
                    </a:moveTo>
                    <a:lnTo>
                      <a:pt x="13" y="2"/>
                    </a:lnTo>
                    <a:lnTo>
                      <a:pt x="17" y="4"/>
                    </a:lnTo>
                    <a:lnTo>
                      <a:pt x="19" y="6"/>
                    </a:lnTo>
                    <a:lnTo>
                      <a:pt x="19" y="10"/>
                    </a:lnTo>
                    <a:lnTo>
                      <a:pt x="19" y="13"/>
                    </a:lnTo>
                    <a:lnTo>
                      <a:pt x="17" y="17"/>
                    </a:lnTo>
                    <a:lnTo>
                      <a:pt x="13" y="19"/>
                    </a:lnTo>
                    <a:lnTo>
                      <a:pt x="9" y="19"/>
                    </a:lnTo>
                    <a:lnTo>
                      <a:pt x="5" y="19"/>
                    </a:lnTo>
                    <a:lnTo>
                      <a:pt x="1" y="17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5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4" name="Freeform 126"/>
              <p:cNvSpPr>
                <a:spLocks/>
              </p:cNvSpPr>
              <p:nvPr/>
            </p:nvSpPr>
            <p:spPr bwMode="auto">
              <a:xfrm>
                <a:off x="2401" y="2378"/>
                <a:ext cx="17" cy="17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17"/>
                  </a:cxn>
                  <a:cxn ang="0">
                    <a:pos x="17" y="11"/>
                  </a:cxn>
                  <a:cxn ang="0">
                    <a:pos x="14" y="6"/>
                  </a:cxn>
                  <a:cxn ang="0">
                    <a:pos x="8" y="2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2" y="15"/>
                  </a:cxn>
                  <a:cxn ang="0">
                    <a:pos x="2" y="15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17" y="17"/>
                  </a:cxn>
                </a:cxnLst>
                <a:rect l="0" t="0" r="r" b="b"/>
                <a:pathLst>
                  <a:path w="17" h="17">
                    <a:moveTo>
                      <a:pt x="17" y="17"/>
                    </a:moveTo>
                    <a:lnTo>
                      <a:pt x="17" y="17"/>
                    </a:lnTo>
                    <a:lnTo>
                      <a:pt x="17" y="11"/>
                    </a:lnTo>
                    <a:lnTo>
                      <a:pt x="14" y="6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5" name="Freeform 127"/>
              <p:cNvSpPr>
                <a:spLocks/>
              </p:cNvSpPr>
              <p:nvPr/>
            </p:nvSpPr>
            <p:spPr bwMode="auto">
              <a:xfrm>
                <a:off x="2401" y="2395"/>
                <a:ext cx="17" cy="1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16"/>
                  </a:cxn>
                  <a:cxn ang="0">
                    <a:pos x="8" y="14"/>
                  </a:cxn>
                  <a:cxn ang="0">
                    <a:pos x="14" y="11"/>
                  </a:cxn>
                  <a:cxn ang="0">
                    <a:pos x="17" y="7"/>
                  </a:cxn>
                  <a:cxn ang="0">
                    <a:pos x="17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6"/>
                  </a:cxn>
                </a:cxnLst>
                <a:rect l="0" t="0" r="r" b="b"/>
                <a:pathLst>
                  <a:path w="17" h="16">
                    <a:moveTo>
                      <a:pt x="0" y="16"/>
                    </a:moveTo>
                    <a:lnTo>
                      <a:pt x="0" y="16"/>
                    </a:lnTo>
                    <a:lnTo>
                      <a:pt x="8" y="14"/>
                    </a:lnTo>
                    <a:lnTo>
                      <a:pt x="14" y="11"/>
                    </a:lnTo>
                    <a:lnTo>
                      <a:pt x="17" y="7"/>
                    </a:lnTo>
                    <a:lnTo>
                      <a:pt x="17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6" name="Freeform 128"/>
              <p:cNvSpPr>
                <a:spLocks/>
              </p:cNvSpPr>
              <p:nvPr/>
            </p:nvSpPr>
            <p:spPr bwMode="auto">
              <a:xfrm>
                <a:off x="2384" y="2395"/>
                <a:ext cx="17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7"/>
                  </a:cxn>
                  <a:cxn ang="0">
                    <a:pos x="6" y="13"/>
                  </a:cxn>
                  <a:cxn ang="0">
                    <a:pos x="11" y="14"/>
                  </a:cxn>
                  <a:cxn ang="0">
                    <a:pos x="17" y="16"/>
                  </a:cxn>
                  <a:cxn ang="0">
                    <a:pos x="17" y="1"/>
                  </a:cxn>
                  <a:cxn ang="0">
                    <a:pos x="17" y="1"/>
                  </a:cxn>
                  <a:cxn ang="0">
                    <a:pos x="15" y="1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6">
                    <a:moveTo>
                      <a:pt x="0" y="0"/>
                    </a:moveTo>
                    <a:lnTo>
                      <a:pt x="0" y="0"/>
                    </a:lnTo>
                    <a:lnTo>
                      <a:pt x="2" y="7"/>
                    </a:lnTo>
                    <a:lnTo>
                      <a:pt x="6" y="13"/>
                    </a:lnTo>
                    <a:lnTo>
                      <a:pt x="11" y="14"/>
                    </a:lnTo>
                    <a:lnTo>
                      <a:pt x="17" y="16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5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7" name="Freeform 129"/>
              <p:cNvSpPr>
                <a:spLocks/>
              </p:cNvSpPr>
              <p:nvPr/>
            </p:nvSpPr>
            <p:spPr bwMode="auto">
              <a:xfrm>
                <a:off x="2384" y="2378"/>
                <a:ext cx="17" cy="17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7" y="0"/>
                  </a:cxn>
                  <a:cxn ang="0">
                    <a:pos x="11" y="2"/>
                  </a:cxn>
                  <a:cxn ang="0">
                    <a:pos x="6" y="6"/>
                  </a:cxn>
                  <a:cxn ang="0">
                    <a:pos x="2" y="11"/>
                  </a:cxn>
                  <a:cxn ang="0">
                    <a:pos x="0" y="17"/>
                  </a:cxn>
                  <a:cxn ang="0">
                    <a:pos x="15" y="17"/>
                  </a:cxn>
                  <a:cxn ang="0">
                    <a:pos x="15" y="17"/>
                  </a:cxn>
                  <a:cxn ang="0">
                    <a:pos x="15" y="17"/>
                  </a:cxn>
                  <a:cxn ang="0">
                    <a:pos x="17" y="15"/>
                  </a:cxn>
                  <a:cxn ang="0">
                    <a:pos x="17" y="15"/>
                  </a:cxn>
                  <a:cxn ang="0">
                    <a:pos x="17" y="15"/>
                  </a:cxn>
                  <a:cxn ang="0">
                    <a:pos x="17" y="0"/>
                  </a:cxn>
                </a:cxnLst>
                <a:rect l="0" t="0" r="r" b="b"/>
                <a:pathLst>
                  <a:path w="17" h="17">
                    <a:moveTo>
                      <a:pt x="17" y="0"/>
                    </a:moveTo>
                    <a:lnTo>
                      <a:pt x="17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1"/>
                    </a:lnTo>
                    <a:lnTo>
                      <a:pt x="0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38" name="Rectangle 130"/>
              <p:cNvSpPr>
                <a:spLocks noChangeArrowheads="1"/>
              </p:cNvSpPr>
              <p:nvPr/>
            </p:nvSpPr>
            <p:spPr bwMode="auto">
              <a:xfrm>
                <a:off x="2191" y="2271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40" name="Rectangle 132"/>
              <p:cNvSpPr>
                <a:spLocks noChangeArrowheads="1"/>
              </p:cNvSpPr>
              <p:nvPr/>
            </p:nvSpPr>
            <p:spPr bwMode="auto">
              <a:xfrm>
                <a:off x="3369" y="2275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43" name="Rectangle 135"/>
              <p:cNvSpPr>
                <a:spLocks noChangeArrowheads="1"/>
              </p:cNvSpPr>
              <p:nvPr/>
            </p:nvSpPr>
            <p:spPr bwMode="auto">
              <a:xfrm>
                <a:off x="2162" y="2863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44" name="Rectangle 136"/>
              <p:cNvSpPr>
                <a:spLocks noChangeArrowheads="1"/>
              </p:cNvSpPr>
              <p:nvPr/>
            </p:nvSpPr>
            <p:spPr bwMode="auto">
              <a:xfrm>
                <a:off x="3365" y="2894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45" name="Freeform 137"/>
              <p:cNvSpPr>
                <a:spLocks/>
              </p:cNvSpPr>
              <p:nvPr/>
            </p:nvSpPr>
            <p:spPr bwMode="auto">
              <a:xfrm>
                <a:off x="3986" y="2519"/>
                <a:ext cx="584" cy="14"/>
              </a:xfrm>
              <a:custGeom>
                <a:avLst/>
                <a:gdLst/>
                <a:ahLst/>
                <a:cxnLst>
                  <a:cxn ang="0">
                    <a:pos x="584" y="7"/>
                  </a:cxn>
                  <a:cxn ang="0">
                    <a:pos x="576" y="0"/>
                  </a:cxn>
                  <a:cxn ang="0">
                    <a:pos x="0" y="0"/>
                  </a:cxn>
                  <a:cxn ang="0">
                    <a:pos x="0" y="14"/>
                  </a:cxn>
                  <a:cxn ang="0">
                    <a:pos x="576" y="14"/>
                  </a:cxn>
                  <a:cxn ang="0">
                    <a:pos x="584" y="7"/>
                  </a:cxn>
                  <a:cxn ang="0">
                    <a:pos x="576" y="14"/>
                  </a:cxn>
                  <a:cxn ang="0">
                    <a:pos x="584" y="14"/>
                  </a:cxn>
                  <a:cxn ang="0">
                    <a:pos x="584" y="7"/>
                  </a:cxn>
                </a:cxnLst>
                <a:rect l="0" t="0" r="r" b="b"/>
                <a:pathLst>
                  <a:path w="584" h="14">
                    <a:moveTo>
                      <a:pt x="584" y="7"/>
                    </a:moveTo>
                    <a:lnTo>
                      <a:pt x="576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576" y="14"/>
                    </a:lnTo>
                    <a:lnTo>
                      <a:pt x="584" y="7"/>
                    </a:lnTo>
                    <a:lnTo>
                      <a:pt x="576" y="14"/>
                    </a:lnTo>
                    <a:lnTo>
                      <a:pt x="584" y="14"/>
                    </a:lnTo>
                    <a:lnTo>
                      <a:pt x="584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46" name="Freeform 138"/>
              <p:cNvSpPr>
                <a:spLocks/>
              </p:cNvSpPr>
              <p:nvPr/>
            </p:nvSpPr>
            <p:spPr bwMode="auto">
              <a:xfrm>
                <a:off x="4554" y="2241"/>
                <a:ext cx="16" cy="28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285"/>
                  </a:cxn>
                  <a:cxn ang="0">
                    <a:pos x="16" y="285"/>
                  </a:cxn>
                  <a:cxn ang="0">
                    <a:pos x="16" y="7"/>
                  </a:cxn>
                  <a:cxn ang="0">
                    <a:pos x="8" y="0"/>
                  </a:cxn>
                  <a:cxn ang="0">
                    <a:pos x="16" y="7"/>
                  </a:cxn>
                  <a:cxn ang="0">
                    <a:pos x="16" y="0"/>
                  </a:cxn>
                  <a:cxn ang="0">
                    <a:pos x="8" y="0"/>
                  </a:cxn>
                </a:cxnLst>
                <a:rect l="0" t="0" r="r" b="b"/>
                <a:pathLst>
                  <a:path w="16" h="285">
                    <a:moveTo>
                      <a:pt x="8" y="0"/>
                    </a:moveTo>
                    <a:lnTo>
                      <a:pt x="0" y="7"/>
                    </a:lnTo>
                    <a:lnTo>
                      <a:pt x="0" y="285"/>
                    </a:lnTo>
                    <a:lnTo>
                      <a:pt x="16" y="285"/>
                    </a:lnTo>
                    <a:lnTo>
                      <a:pt x="16" y="7"/>
                    </a:lnTo>
                    <a:lnTo>
                      <a:pt x="8" y="0"/>
                    </a:lnTo>
                    <a:lnTo>
                      <a:pt x="16" y="7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47" name="Freeform 139"/>
              <p:cNvSpPr>
                <a:spLocks/>
              </p:cNvSpPr>
              <p:nvPr/>
            </p:nvSpPr>
            <p:spPr bwMode="auto">
              <a:xfrm>
                <a:off x="3979" y="2241"/>
                <a:ext cx="583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7" y="15"/>
                  </a:cxn>
                  <a:cxn ang="0">
                    <a:pos x="583" y="15"/>
                  </a:cxn>
                  <a:cxn ang="0">
                    <a:pos x="583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583" h="15">
                    <a:moveTo>
                      <a:pt x="0" y="7"/>
                    </a:moveTo>
                    <a:lnTo>
                      <a:pt x="7" y="15"/>
                    </a:lnTo>
                    <a:lnTo>
                      <a:pt x="583" y="15"/>
                    </a:lnTo>
                    <a:lnTo>
                      <a:pt x="583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48" name="Freeform 140"/>
              <p:cNvSpPr>
                <a:spLocks/>
              </p:cNvSpPr>
              <p:nvPr/>
            </p:nvSpPr>
            <p:spPr bwMode="auto">
              <a:xfrm>
                <a:off x="3979" y="2248"/>
                <a:ext cx="15" cy="285"/>
              </a:xfrm>
              <a:custGeom>
                <a:avLst/>
                <a:gdLst/>
                <a:ahLst/>
                <a:cxnLst>
                  <a:cxn ang="0">
                    <a:pos x="7" y="285"/>
                  </a:cxn>
                  <a:cxn ang="0">
                    <a:pos x="15" y="278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278"/>
                  </a:cxn>
                  <a:cxn ang="0">
                    <a:pos x="7" y="285"/>
                  </a:cxn>
                  <a:cxn ang="0">
                    <a:pos x="0" y="278"/>
                  </a:cxn>
                  <a:cxn ang="0">
                    <a:pos x="0" y="285"/>
                  </a:cxn>
                  <a:cxn ang="0">
                    <a:pos x="7" y="285"/>
                  </a:cxn>
                </a:cxnLst>
                <a:rect l="0" t="0" r="r" b="b"/>
                <a:pathLst>
                  <a:path w="15" h="285">
                    <a:moveTo>
                      <a:pt x="7" y="285"/>
                    </a:moveTo>
                    <a:lnTo>
                      <a:pt x="15" y="278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278"/>
                    </a:lnTo>
                    <a:lnTo>
                      <a:pt x="7" y="285"/>
                    </a:lnTo>
                    <a:lnTo>
                      <a:pt x="0" y="278"/>
                    </a:lnTo>
                    <a:lnTo>
                      <a:pt x="0" y="285"/>
                    </a:lnTo>
                    <a:lnTo>
                      <a:pt x="7" y="28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55" name="Rectangle 147"/>
              <p:cNvSpPr>
                <a:spLocks noChangeArrowheads="1"/>
              </p:cNvSpPr>
              <p:nvPr/>
            </p:nvSpPr>
            <p:spPr bwMode="auto">
              <a:xfrm>
                <a:off x="3698" y="2380"/>
                <a:ext cx="260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56" name="Freeform 148"/>
              <p:cNvSpPr>
                <a:spLocks/>
              </p:cNvSpPr>
              <p:nvPr/>
            </p:nvSpPr>
            <p:spPr bwMode="auto">
              <a:xfrm>
                <a:off x="3904" y="2343"/>
                <a:ext cx="71" cy="52"/>
              </a:xfrm>
              <a:custGeom>
                <a:avLst/>
                <a:gdLst/>
                <a:ahLst/>
                <a:cxnLst>
                  <a:cxn ang="0">
                    <a:pos x="71" y="52"/>
                  </a:cxn>
                  <a:cxn ang="0">
                    <a:pos x="71" y="39"/>
                  </a:cxn>
                  <a:cxn ang="0">
                    <a:pos x="9" y="0"/>
                  </a:cxn>
                  <a:cxn ang="0">
                    <a:pos x="0" y="13"/>
                  </a:cxn>
                  <a:cxn ang="0">
                    <a:pos x="61" y="52"/>
                  </a:cxn>
                  <a:cxn ang="0">
                    <a:pos x="61" y="39"/>
                  </a:cxn>
                  <a:cxn ang="0">
                    <a:pos x="71" y="52"/>
                  </a:cxn>
                </a:cxnLst>
                <a:rect l="0" t="0" r="r" b="b"/>
                <a:pathLst>
                  <a:path w="71" h="52">
                    <a:moveTo>
                      <a:pt x="71" y="52"/>
                    </a:moveTo>
                    <a:lnTo>
                      <a:pt x="71" y="39"/>
                    </a:lnTo>
                    <a:lnTo>
                      <a:pt x="9" y="0"/>
                    </a:lnTo>
                    <a:lnTo>
                      <a:pt x="0" y="13"/>
                    </a:lnTo>
                    <a:lnTo>
                      <a:pt x="61" y="52"/>
                    </a:lnTo>
                    <a:lnTo>
                      <a:pt x="61" y="39"/>
                    </a:lnTo>
                    <a:lnTo>
                      <a:pt x="71" y="5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57" name="Freeform 149"/>
              <p:cNvSpPr>
                <a:spLocks/>
              </p:cNvSpPr>
              <p:nvPr/>
            </p:nvSpPr>
            <p:spPr bwMode="auto">
              <a:xfrm>
                <a:off x="3975" y="2382"/>
                <a:ext cx="9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9" y="5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9" h="13">
                    <a:moveTo>
                      <a:pt x="0" y="13"/>
                    </a:moveTo>
                    <a:lnTo>
                      <a:pt x="9" y="5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58" name="Freeform 150"/>
              <p:cNvSpPr>
                <a:spLocks/>
              </p:cNvSpPr>
              <p:nvPr/>
            </p:nvSpPr>
            <p:spPr bwMode="auto">
              <a:xfrm>
                <a:off x="3904" y="2382"/>
                <a:ext cx="71" cy="50"/>
              </a:xfrm>
              <a:custGeom>
                <a:avLst/>
                <a:gdLst/>
                <a:ahLst/>
                <a:cxnLst>
                  <a:cxn ang="0">
                    <a:pos x="6" y="44"/>
                  </a:cxn>
                  <a:cxn ang="0">
                    <a:pos x="9" y="50"/>
                  </a:cxn>
                  <a:cxn ang="0">
                    <a:pos x="71" y="13"/>
                  </a:cxn>
                  <a:cxn ang="0">
                    <a:pos x="61" y="0"/>
                  </a:cxn>
                  <a:cxn ang="0">
                    <a:pos x="0" y="38"/>
                  </a:cxn>
                  <a:cxn ang="0">
                    <a:pos x="6" y="44"/>
                  </a:cxn>
                </a:cxnLst>
                <a:rect l="0" t="0" r="r" b="b"/>
                <a:pathLst>
                  <a:path w="71" h="50">
                    <a:moveTo>
                      <a:pt x="6" y="44"/>
                    </a:moveTo>
                    <a:lnTo>
                      <a:pt x="9" y="50"/>
                    </a:lnTo>
                    <a:lnTo>
                      <a:pt x="71" y="13"/>
                    </a:lnTo>
                    <a:lnTo>
                      <a:pt x="61" y="0"/>
                    </a:lnTo>
                    <a:lnTo>
                      <a:pt x="0" y="38"/>
                    </a:lnTo>
                    <a:lnTo>
                      <a:pt x="6" y="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59" name="Rectangle 151"/>
              <p:cNvSpPr>
                <a:spLocks noChangeArrowheads="1"/>
              </p:cNvSpPr>
              <p:nvPr/>
            </p:nvSpPr>
            <p:spPr bwMode="auto">
              <a:xfrm>
                <a:off x="3793" y="2265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60" name="Rectangle 152"/>
              <p:cNvSpPr>
                <a:spLocks noChangeArrowheads="1"/>
              </p:cNvSpPr>
              <p:nvPr/>
            </p:nvSpPr>
            <p:spPr bwMode="auto">
              <a:xfrm>
                <a:off x="4651" y="2275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61" name="Freeform 153"/>
              <p:cNvSpPr>
                <a:spLocks/>
              </p:cNvSpPr>
              <p:nvPr/>
            </p:nvSpPr>
            <p:spPr bwMode="auto">
              <a:xfrm>
                <a:off x="3984" y="1895"/>
                <a:ext cx="584" cy="15"/>
              </a:xfrm>
              <a:custGeom>
                <a:avLst/>
                <a:gdLst/>
                <a:ahLst/>
                <a:cxnLst>
                  <a:cxn ang="0">
                    <a:pos x="584" y="8"/>
                  </a:cxn>
                  <a:cxn ang="0">
                    <a:pos x="576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576" y="15"/>
                  </a:cxn>
                  <a:cxn ang="0">
                    <a:pos x="584" y="8"/>
                  </a:cxn>
                  <a:cxn ang="0">
                    <a:pos x="576" y="15"/>
                  </a:cxn>
                  <a:cxn ang="0">
                    <a:pos x="584" y="15"/>
                  </a:cxn>
                  <a:cxn ang="0">
                    <a:pos x="584" y="8"/>
                  </a:cxn>
                </a:cxnLst>
                <a:rect l="0" t="0" r="r" b="b"/>
                <a:pathLst>
                  <a:path w="584" h="15">
                    <a:moveTo>
                      <a:pt x="584" y="8"/>
                    </a:moveTo>
                    <a:lnTo>
                      <a:pt x="576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576" y="15"/>
                    </a:lnTo>
                    <a:lnTo>
                      <a:pt x="584" y="8"/>
                    </a:lnTo>
                    <a:lnTo>
                      <a:pt x="576" y="15"/>
                    </a:lnTo>
                    <a:lnTo>
                      <a:pt x="584" y="15"/>
                    </a:lnTo>
                    <a:lnTo>
                      <a:pt x="584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62" name="Freeform 154"/>
              <p:cNvSpPr>
                <a:spLocks/>
              </p:cNvSpPr>
              <p:nvPr/>
            </p:nvSpPr>
            <p:spPr bwMode="auto">
              <a:xfrm>
                <a:off x="4552" y="1618"/>
                <a:ext cx="16" cy="28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285"/>
                  </a:cxn>
                  <a:cxn ang="0">
                    <a:pos x="16" y="285"/>
                  </a:cxn>
                  <a:cxn ang="0">
                    <a:pos x="16" y="7"/>
                  </a:cxn>
                  <a:cxn ang="0">
                    <a:pos x="8" y="0"/>
                  </a:cxn>
                  <a:cxn ang="0">
                    <a:pos x="16" y="7"/>
                  </a:cxn>
                  <a:cxn ang="0">
                    <a:pos x="16" y="0"/>
                  </a:cxn>
                  <a:cxn ang="0">
                    <a:pos x="8" y="0"/>
                  </a:cxn>
                </a:cxnLst>
                <a:rect l="0" t="0" r="r" b="b"/>
                <a:pathLst>
                  <a:path w="16" h="285">
                    <a:moveTo>
                      <a:pt x="8" y="0"/>
                    </a:moveTo>
                    <a:lnTo>
                      <a:pt x="0" y="7"/>
                    </a:lnTo>
                    <a:lnTo>
                      <a:pt x="0" y="285"/>
                    </a:lnTo>
                    <a:lnTo>
                      <a:pt x="16" y="285"/>
                    </a:lnTo>
                    <a:lnTo>
                      <a:pt x="16" y="7"/>
                    </a:lnTo>
                    <a:lnTo>
                      <a:pt x="8" y="0"/>
                    </a:lnTo>
                    <a:lnTo>
                      <a:pt x="16" y="7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63" name="Freeform 155"/>
              <p:cNvSpPr>
                <a:spLocks/>
              </p:cNvSpPr>
              <p:nvPr/>
            </p:nvSpPr>
            <p:spPr bwMode="auto">
              <a:xfrm>
                <a:off x="3977" y="1618"/>
                <a:ext cx="583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7" y="15"/>
                  </a:cxn>
                  <a:cxn ang="0">
                    <a:pos x="583" y="15"/>
                  </a:cxn>
                  <a:cxn ang="0">
                    <a:pos x="583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583" h="15">
                    <a:moveTo>
                      <a:pt x="0" y="7"/>
                    </a:moveTo>
                    <a:lnTo>
                      <a:pt x="7" y="15"/>
                    </a:lnTo>
                    <a:lnTo>
                      <a:pt x="583" y="15"/>
                    </a:lnTo>
                    <a:lnTo>
                      <a:pt x="583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64" name="Freeform 156"/>
              <p:cNvSpPr>
                <a:spLocks/>
              </p:cNvSpPr>
              <p:nvPr/>
            </p:nvSpPr>
            <p:spPr bwMode="auto">
              <a:xfrm>
                <a:off x="3977" y="1625"/>
                <a:ext cx="15" cy="285"/>
              </a:xfrm>
              <a:custGeom>
                <a:avLst/>
                <a:gdLst/>
                <a:ahLst/>
                <a:cxnLst>
                  <a:cxn ang="0">
                    <a:pos x="7" y="285"/>
                  </a:cxn>
                  <a:cxn ang="0">
                    <a:pos x="15" y="278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278"/>
                  </a:cxn>
                  <a:cxn ang="0">
                    <a:pos x="7" y="285"/>
                  </a:cxn>
                  <a:cxn ang="0">
                    <a:pos x="0" y="278"/>
                  </a:cxn>
                  <a:cxn ang="0">
                    <a:pos x="0" y="285"/>
                  </a:cxn>
                  <a:cxn ang="0">
                    <a:pos x="7" y="285"/>
                  </a:cxn>
                </a:cxnLst>
                <a:rect l="0" t="0" r="r" b="b"/>
                <a:pathLst>
                  <a:path w="15" h="285">
                    <a:moveTo>
                      <a:pt x="7" y="285"/>
                    </a:moveTo>
                    <a:lnTo>
                      <a:pt x="15" y="278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278"/>
                    </a:lnTo>
                    <a:lnTo>
                      <a:pt x="7" y="285"/>
                    </a:lnTo>
                    <a:lnTo>
                      <a:pt x="0" y="278"/>
                    </a:lnTo>
                    <a:lnTo>
                      <a:pt x="0" y="285"/>
                    </a:lnTo>
                    <a:lnTo>
                      <a:pt x="7" y="28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1" name="Rectangle 163"/>
              <p:cNvSpPr>
                <a:spLocks noChangeArrowheads="1"/>
              </p:cNvSpPr>
              <p:nvPr/>
            </p:nvSpPr>
            <p:spPr bwMode="auto">
              <a:xfrm>
                <a:off x="4558" y="1757"/>
                <a:ext cx="267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2" name="Freeform 164"/>
              <p:cNvSpPr>
                <a:spLocks/>
              </p:cNvSpPr>
              <p:nvPr/>
            </p:nvSpPr>
            <p:spPr bwMode="auto">
              <a:xfrm>
                <a:off x="4771" y="1720"/>
                <a:ext cx="69" cy="51"/>
              </a:xfrm>
              <a:custGeom>
                <a:avLst/>
                <a:gdLst/>
                <a:ahLst/>
                <a:cxnLst>
                  <a:cxn ang="0">
                    <a:pos x="69" y="51"/>
                  </a:cxn>
                  <a:cxn ang="0">
                    <a:pos x="69" y="38"/>
                  </a:cxn>
                  <a:cxn ang="0">
                    <a:pos x="8" y="0"/>
                  </a:cxn>
                  <a:cxn ang="0">
                    <a:pos x="0" y="12"/>
                  </a:cxn>
                  <a:cxn ang="0">
                    <a:pos x="62" y="51"/>
                  </a:cxn>
                  <a:cxn ang="0">
                    <a:pos x="62" y="38"/>
                  </a:cxn>
                  <a:cxn ang="0">
                    <a:pos x="69" y="51"/>
                  </a:cxn>
                </a:cxnLst>
                <a:rect l="0" t="0" r="r" b="b"/>
                <a:pathLst>
                  <a:path w="69" h="51">
                    <a:moveTo>
                      <a:pt x="69" y="51"/>
                    </a:moveTo>
                    <a:lnTo>
                      <a:pt x="69" y="38"/>
                    </a:lnTo>
                    <a:lnTo>
                      <a:pt x="8" y="0"/>
                    </a:lnTo>
                    <a:lnTo>
                      <a:pt x="0" y="12"/>
                    </a:lnTo>
                    <a:lnTo>
                      <a:pt x="62" y="51"/>
                    </a:lnTo>
                    <a:lnTo>
                      <a:pt x="62" y="38"/>
                    </a:lnTo>
                    <a:lnTo>
                      <a:pt x="69" y="5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3" name="Freeform 165"/>
              <p:cNvSpPr>
                <a:spLocks/>
              </p:cNvSpPr>
              <p:nvPr/>
            </p:nvSpPr>
            <p:spPr bwMode="auto">
              <a:xfrm>
                <a:off x="4840" y="1758"/>
                <a:ext cx="10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0" y="6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10" y="6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4" name="Freeform 166"/>
              <p:cNvSpPr>
                <a:spLocks/>
              </p:cNvSpPr>
              <p:nvPr/>
            </p:nvSpPr>
            <p:spPr bwMode="auto">
              <a:xfrm>
                <a:off x="4771" y="1758"/>
                <a:ext cx="69" cy="50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8" y="50"/>
                  </a:cxn>
                  <a:cxn ang="0">
                    <a:pos x="69" y="13"/>
                  </a:cxn>
                  <a:cxn ang="0">
                    <a:pos x="62" y="0"/>
                  </a:cxn>
                  <a:cxn ang="0">
                    <a:pos x="0" y="39"/>
                  </a:cxn>
                  <a:cxn ang="0">
                    <a:pos x="4" y="45"/>
                  </a:cxn>
                </a:cxnLst>
                <a:rect l="0" t="0" r="r" b="b"/>
                <a:pathLst>
                  <a:path w="69" h="50">
                    <a:moveTo>
                      <a:pt x="4" y="45"/>
                    </a:moveTo>
                    <a:lnTo>
                      <a:pt x="8" y="50"/>
                    </a:lnTo>
                    <a:lnTo>
                      <a:pt x="69" y="13"/>
                    </a:lnTo>
                    <a:lnTo>
                      <a:pt x="62" y="0"/>
                    </a:lnTo>
                    <a:lnTo>
                      <a:pt x="0" y="39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5" name="Rectangle 167"/>
              <p:cNvSpPr>
                <a:spLocks noChangeArrowheads="1"/>
              </p:cNvSpPr>
              <p:nvPr/>
            </p:nvSpPr>
            <p:spPr bwMode="auto">
              <a:xfrm>
                <a:off x="3697" y="1757"/>
                <a:ext cx="264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6" name="Freeform 168"/>
              <p:cNvSpPr>
                <a:spLocks/>
              </p:cNvSpPr>
              <p:nvPr/>
            </p:nvSpPr>
            <p:spPr bwMode="auto">
              <a:xfrm>
                <a:off x="3908" y="1720"/>
                <a:ext cx="69" cy="51"/>
              </a:xfrm>
              <a:custGeom>
                <a:avLst/>
                <a:gdLst/>
                <a:ahLst/>
                <a:cxnLst>
                  <a:cxn ang="0">
                    <a:pos x="69" y="51"/>
                  </a:cxn>
                  <a:cxn ang="0">
                    <a:pos x="69" y="38"/>
                  </a:cxn>
                  <a:cxn ang="0">
                    <a:pos x="7" y="0"/>
                  </a:cxn>
                  <a:cxn ang="0">
                    <a:pos x="0" y="12"/>
                  </a:cxn>
                  <a:cxn ang="0">
                    <a:pos x="61" y="51"/>
                  </a:cxn>
                  <a:cxn ang="0">
                    <a:pos x="61" y="38"/>
                  </a:cxn>
                  <a:cxn ang="0">
                    <a:pos x="69" y="51"/>
                  </a:cxn>
                </a:cxnLst>
                <a:rect l="0" t="0" r="r" b="b"/>
                <a:pathLst>
                  <a:path w="69" h="51">
                    <a:moveTo>
                      <a:pt x="69" y="51"/>
                    </a:moveTo>
                    <a:lnTo>
                      <a:pt x="69" y="38"/>
                    </a:lnTo>
                    <a:lnTo>
                      <a:pt x="7" y="0"/>
                    </a:lnTo>
                    <a:lnTo>
                      <a:pt x="0" y="12"/>
                    </a:lnTo>
                    <a:lnTo>
                      <a:pt x="61" y="51"/>
                    </a:lnTo>
                    <a:lnTo>
                      <a:pt x="61" y="38"/>
                    </a:lnTo>
                    <a:lnTo>
                      <a:pt x="69" y="5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7" name="Freeform 169"/>
              <p:cNvSpPr>
                <a:spLocks/>
              </p:cNvSpPr>
              <p:nvPr/>
            </p:nvSpPr>
            <p:spPr bwMode="auto">
              <a:xfrm>
                <a:off x="3977" y="1758"/>
                <a:ext cx="9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9" y="6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9" h="13">
                    <a:moveTo>
                      <a:pt x="0" y="13"/>
                    </a:moveTo>
                    <a:lnTo>
                      <a:pt x="9" y="6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8" name="Freeform 170"/>
              <p:cNvSpPr>
                <a:spLocks/>
              </p:cNvSpPr>
              <p:nvPr/>
            </p:nvSpPr>
            <p:spPr bwMode="auto">
              <a:xfrm>
                <a:off x="3908" y="1758"/>
                <a:ext cx="69" cy="50"/>
              </a:xfrm>
              <a:custGeom>
                <a:avLst/>
                <a:gdLst/>
                <a:ahLst/>
                <a:cxnLst>
                  <a:cxn ang="0">
                    <a:pos x="3" y="45"/>
                  </a:cxn>
                  <a:cxn ang="0">
                    <a:pos x="7" y="50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3" y="45"/>
                  </a:cxn>
                </a:cxnLst>
                <a:rect l="0" t="0" r="r" b="b"/>
                <a:pathLst>
                  <a:path w="69" h="50">
                    <a:moveTo>
                      <a:pt x="3" y="45"/>
                    </a:moveTo>
                    <a:lnTo>
                      <a:pt x="7" y="50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3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79" name="Rectangle 171"/>
              <p:cNvSpPr>
                <a:spLocks noChangeArrowheads="1"/>
              </p:cNvSpPr>
              <p:nvPr/>
            </p:nvSpPr>
            <p:spPr bwMode="auto">
              <a:xfrm>
                <a:off x="3791" y="1636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80" name="Rectangle 172"/>
              <p:cNvSpPr>
                <a:spLocks noChangeArrowheads="1"/>
              </p:cNvSpPr>
              <p:nvPr/>
            </p:nvSpPr>
            <p:spPr bwMode="auto">
              <a:xfrm>
                <a:off x="4659" y="1638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385" name="Freeform 177"/>
              <p:cNvSpPr>
                <a:spLocks/>
              </p:cNvSpPr>
              <p:nvPr/>
            </p:nvSpPr>
            <p:spPr bwMode="auto">
              <a:xfrm>
                <a:off x="2188" y="1893"/>
                <a:ext cx="440" cy="17"/>
              </a:xfrm>
              <a:custGeom>
                <a:avLst/>
                <a:gdLst/>
                <a:ahLst/>
                <a:cxnLst>
                  <a:cxn ang="0">
                    <a:pos x="440" y="8"/>
                  </a:cxn>
                  <a:cxn ang="0">
                    <a:pos x="432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432" y="17"/>
                  </a:cxn>
                  <a:cxn ang="0">
                    <a:pos x="440" y="8"/>
                  </a:cxn>
                  <a:cxn ang="0">
                    <a:pos x="432" y="17"/>
                  </a:cxn>
                  <a:cxn ang="0">
                    <a:pos x="440" y="17"/>
                  </a:cxn>
                  <a:cxn ang="0">
                    <a:pos x="440" y="8"/>
                  </a:cxn>
                </a:cxnLst>
                <a:rect l="0" t="0" r="r" b="b"/>
                <a:pathLst>
                  <a:path w="440" h="17">
                    <a:moveTo>
                      <a:pt x="440" y="8"/>
                    </a:moveTo>
                    <a:lnTo>
                      <a:pt x="432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432" y="17"/>
                    </a:lnTo>
                    <a:lnTo>
                      <a:pt x="440" y="8"/>
                    </a:lnTo>
                    <a:lnTo>
                      <a:pt x="432" y="17"/>
                    </a:lnTo>
                    <a:lnTo>
                      <a:pt x="440" y="17"/>
                    </a:lnTo>
                    <a:lnTo>
                      <a:pt x="440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86" name="Freeform 178"/>
              <p:cNvSpPr>
                <a:spLocks/>
              </p:cNvSpPr>
              <p:nvPr/>
            </p:nvSpPr>
            <p:spPr bwMode="auto">
              <a:xfrm>
                <a:off x="2612" y="1616"/>
                <a:ext cx="16" cy="28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7"/>
                  </a:cxn>
                  <a:cxn ang="0">
                    <a:pos x="0" y="285"/>
                  </a:cxn>
                  <a:cxn ang="0">
                    <a:pos x="16" y="285"/>
                  </a:cxn>
                  <a:cxn ang="0">
                    <a:pos x="16" y="7"/>
                  </a:cxn>
                  <a:cxn ang="0">
                    <a:pos x="8" y="0"/>
                  </a:cxn>
                  <a:cxn ang="0">
                    <a:pos x="16" y="7"/>
                  </a:cxn>
                  <a:cxn ang="0">
                    <a:pos x="16" y="0"/>
                  </a:cxn>
                  <a:cxn ang="0">
                    <a:pos x="8" y="0"/>
                  </a:cxn>
                </a:cxnLst>
                <a:rect l="0" t="0" r="r" b="b"/>
                <a:pathLst>
                  <a:path w="16" h="285">
                    <a:moveTo>
                      <a:pt x="8" y="0"/>
                    </a:moveTo>
                    <a:lnTo>
                      <a:pt x="0" y="7"/>
                    </a:lnTo>
                    <a:lnTo>
                      <a:pt x="0" y="285"/>
                    </a:lnTo>
                    <a:lnTo>
                      <a:pt x="16" y="285"/>
                    </a:lnTo>
                    <a:lnTo>
                      <a:pt x="16" y="7"/>
                    </a:lnTo>
                    <a:lnTo>
                      <a:pt x="8" y="0"/>
                    </a:lnTo>
                    <a:lnTo>
                      <a:pt x="16" y="7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87" name="Freeform 179"/>
              <p:cNvSpPr>
                <a:spLocks/>
              </p:cNvSpPr>
              <p:nvPr/>
            </p:nvSpPr>
            <p:spPr bwMode="auto">
              <a:xfrm>
                <a:off x="2180" y="1616"/>
                <a:ext cx="440" cy="1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8" y="15"/>
                  </a:cxn>
                  <a:cxn ang="0">
                    <a:pos x="440" y="15"/>
                  </a:cxn>
                  <a:cxn ang="0">
                    <a:pos x="440" y="0"/>
                  </a:cxn>
                  <a:cxn ang="0">
                    <a:pos x="8" y="0"/>
                  </a:cxn>
                  <a:cxn ang="0">
                    <a:pos x="0" y="7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440" h="15">
                    <a:moveTo>
                      <a:pt x="0" y="7"/>
                    </a:moveTo>
                    <a:lnTo>
                      <a:pt x="8" y="15"/>
                    </a:lnTo>
                    <a:lnTo>
                      <a:pt x="440" y="15"/>
                    </a:lnTo>
                    <a:lnTo>
                      <a:pt x="440" y="0"/>
                    </a:lnTo>
                    <a:lnTo>
                      <a:pt x="8" y="0"/>
                    </a:lnTo>
                    <a:lnTo>
                      <a:pt x="0" y="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88" name="Freeform 180"/>
              <p:cNvSpPr>
                <a:spLocks/>
              </p:cNvSpPr>
              <p:nvPr/>
            </p:nvSpPr>
            <p:spPr bwMode="auto">
              <a:xfrm>
                <a:off x="2180" y="1623"/>
                <a:ext cx="16" cy="287"/>
              </a:xfrm>
              <a:custGeom>
                <a:avLst/>
                <a:gdLst/>
                <a:ahLst/>
                <a:cxnLst>
                  <a:cxn ang="0">
                    <a:pos x="8" y="287"/>
                  </a:cxn>
                  <a:cxn ang="0">
                    <a:pos x="16" y="278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278"/>
                  </a:cxn>
                  <a:cxn ang="0">
                    <a:pos x="8" y="287"/>
                  </a:cxn>
                  <a:cxn ang="0">
                    <a:pos x="0" y="278"/>
                  </a:cxn>
                  <a:cxn ang="0">
                    <a:pos x="0" y="287"/>
                  </a:cxn>
                  <a:cxn ang="0">
                    <a:pos x="8" y="287"/>
                  </a:cxn>
                </a:cxnLst>
                <a:rect l="0" t="0" r="r" b="b"/>
                <a:pathLst>
                  <a:path w="16" h="287">
                    <a:moveTo>
                      <a:pt x="8" y="287"/>
                    </a:moveTo>
                    <a:lnTo>
                      <a:pt x="16" y="278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278"/>
                    </a:lnTo>
                    <a:lnTo>
                      <a:pt x="8" y="287"/>
                    </a:lnTo>
                    <a:lnTo>
                      <a:pt x="0" y="278"/>
                    </a:lnTo>
                    <a:lnTo>
                      <a:pt x="0" y="287"/>
                    </a:lnTo>
                    <a:lnTo>
                      <a:pt x="8" y="28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89" name="Freeform 181"/>
              <p:cNvSpPr>
                <a:spLocks/>
              </p:cNvSpPr>
              <p:nvPr/>
            </p:nvSpPr>
            <p:spPr bwMode="auto">
              <a:xfrm>
                <a:off x="2829" y="1755"/>
                <a:ext cx="71" cy="51"/>
              </a:xfrm>
              <a:custGeom>
                <a:avLst/>
                <a:gdLst/>
                <a:ahLst/>
                <a:cxnLst>
                  <a:cxn ang="0">
                    <a:pos x="71" y="0"/>
                  </a:cxn>
                  <a:cxn ang="0">
                    <a:pos x="71" y="13"/>
                  </a:cxn>
                  <a:cxn ang="0">
                    <a:pos x="10" y="51"/>
                  </a:cxn>
                  <a:cxn ang="0">
                    <a:pos x="0" y="38"/>
                  </a:cxn>
                  <a:cxn ang="0">
                    <a:pos x="62" y="0"/>
                  </a:cxn>
                  <a:cxn ang="0">
                    <a:pos x="62" y="13"/>
                  </a:cxn>
                  <a:cxn ang="0">
                    <a:pos x="71" y="0"/>
                  </a:cxn>
                </a:cxnLst>
                <a:rect l="0" t="0" r="r" b="b"/>
                <a:pathLst>
                  <a:path w="71" h="51">
                    <a:moveTo>
                      <a:pt x="71" y="0"/>
                    </a:moveTo>
                    <a:lnTo>
                      <a:pt x="71" y="13"/>
                    </a:lnTo>
                    <a:lnTo>
                      <a:pt x="10" y="51"/>
                    </a:lnTo>
                    <a:lnTo>
                      <a:pt x="0" y="38"/>
                    </a:lnTo>
                    <a:lnTo>
                      <a:pt x="62" y="0"/>
                    </a:lnTo>
                    <a:lnTo>
                      <a:pt x="62" y="13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0" name="Freeform 182"/>
              <p:cNvSpPr>
                <a:spLocks/>
              </p:cNvSpPr>
              <p:nvPr/>
            </p:nvSpPr>
            <p:spPr bwMode="auto">
              <a:xfrm>
                <a:off x="2900" y="1755"/>
                <a:ext cx="10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7"/>
                  </a:cxn>
                  <a:cxn ang="0">
                    <a:pos x="0" y="13"/>
                  </a:cxn>
                  <a:cxn ang="0">
                    <a:pos x="0" y="0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lnTo>
                      <a:pt x="10" y="7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1" name="Freeform 183"/>
              <p:cNvSpPr>
                <a:spLocks/>
              </p:cNvSpPr>
              <p:nvPr/>
            </p:nvSpPr>
            <p:spPr bwMode="auto">
              <a:xfrm>
                <a:off x="2829" y="1716"/>
                <a:ext cx="71" cy="52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10" y="0"/>
                  </a:cxn>
                  <a:cxn ang="0">
                    <a:pos x="71" y="39"/>
                  </a:cxn>
                  <a:cxn ang="0">
                    <a:pos x="62" y="52"/>
                  </a:cxn>
                  <a:cxn ang="0">
                    <a:pos x="0" y="13"/>
                  </a:cxn>
                  <a:cxn ang="0">
                    <a:pos x="6" y="7"/>
                  </a:cxn>
                </a:cxnLst>
                <a:rect l="0" t="0" r="r" b="b"/>
                <a:pathLst>
                  <a:path w="71" h="52">
                    <a:moveTo>
                      <a:pt x="6" y="7"/>
                    </a:moveTo>
                    <a:lnTo>
                      <a:pt x="10" y="0"/>
                    </a:lnTo>
                    <a:lnTo>
                      <a:pt x="71" y="39"/>
                    </a:lnTo>
                    <a:lnTo>
                      <a:pt x="62" y="52"/>
                    </a:lnTo>
                    <a:lnTo>
                      <a:pt x="0" y="13"/>
                    </a:lnTo>
                    <a:lnTo>
                      <a:pt x="6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2" name="Rectangle 184"/>
              <p:cNvSpPr>
                <a:spLocks noChangeArrowheads="1"/>
              </p:cNvSpPr>
              <p:nvPr/>
            </p:nvSpPr>
            <p:spPr bwMode="auto">
              <a:xfrm>
                <a:off x="2620" y="1753"/>
                <a:ext cx="263" cy="1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3" name="Freeform 185"/>
              <p:cNvSpPr>
                <a:spLocks/>
              </p:cNvSpPr>
              <p:nvPr/>
            </p:nvSpPr>
            <p:spPr bwMode="auto">
              <a:xfrm>
                <a:off x="2904" y="1893"/>
                <a:ext cx="441" cy="15"/>
              </a:xfrm>
              <a:custGeom>
                <a:avLst/>
                <a:gdLst/>
                <a:ahLst/>
                <a:cxnLst>
                  <a:cxn ang="0">
                    <a:pos x="441" y="8"/>
                  </a:cxn>
                  <a:cxn ang="0">
                    <a:pos x="434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434" y="15"/>
                  </a:cxn>
                  <a:cxn ang="0">
                    <a:pos x="441" y="8"/>
                  </a:cxn>
                  <a:cxn ang="0">
                    <a:pos x="434" y="15"/>
                  </a:cxn>
                  <a:cxn ang="0">
                    <a:pos x="441" y="15"/>
                  </a:cxn>
                  <a:cxn ang="0">
                    <a:pos x="441" y="8"/>
                  </a:cxn>
                </a:cxnLst>
                <a:rect l="0" t="0" r="r" b="b"/>
                <a:pathLst>
                  <a:path w="441" h="15">
                    <a:moveTo>
                      <a:pt x="441" y="8"/>
                    </a:moveTo>
                    <a:lnTo>
                      <a:pt x="43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434" y="15"/>
                    </a:lnTo>
                    <a:lnTo>
                      <a:pt x="441" y="8"/>
                    </a:lnTo>
                    <a:lnTo>
                      <a:pt x="434" y="15"/>
                    </a:lnTo>
                    <a:lnTo>
                      <a:pt x="441" y="15"/>
                    </a:lnTo>
                    <a:lnTo>
                      <a:pt x="441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4" name="Freeform 186"/>
              <p:cNvSpPr>
                <a:spLocks/>
              </p:cNvSpPr>
              <p:nvPr/>
            </p:nvSpPr>
            <p:spPr bwMode="auto">
              <a:xfrm>
                <a:off x="3330" y="1614"/>
                <a:ext cx="15" cy="28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9"/>
                  </a:cxn>
                  <a:cxn ang="0">
                    <a:pos x="0" y="287"/>
                  </a:cxn>
                  <a:cxn ang="0">
                    <a:pos x="15" y="287"/>
                  </a:cxn>
                  <a:cxn ang="0">
                    <a:pos x="15" y="9"/>
                  </a:cxn>
                  <a:cxn ang="0">
                    <a:pos x="8" y="0"/>
                  </a:cxn>
                  <a:cxn ang="0">
                    <a:pos x="15" y="9"/>
                  </a:cxn>
                  <a:cxn ang="0">
                    <a:pos x="15" y="0"/>
                  </a:cxn>
                  <a:cxn ang="0">
                    <a:pos x="8" y="0"/>
                  </a:cxn>
                </a:cxnLst>
                <a:rect l="0" t="0" r="r" b="b"/>
                <a:pathLst>
                  <a:path w="15" h="287">
                    <a:moveTo>
                      <a:pt x="8" y="0"/>
                    </a:moveTo>
                    <a:lnTo>
                      <a:pt x="0" y="9"/>
                    </a:lnTo>
                    <a:lnTo>
                      <a:pt x="0" y="287"/>
                    </a:lnTo>
                    <a:lnTo>
                      <a:pt x="15" y="287"/>
                    </a:lnTo>
                    <a:lnTo>
                      <a:pt x="15" y="9"/>
                    </a:lnTo>
                    <a:lnTo>
                      <a:pt x="8" y="0"/>
                    </a:lnTo>
                    <a:lnTo>
                      <a:pt x="15" y="9"/>
                    </a:lnTo>
                    <a:lnTo>
                      <a:pt x="15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5" name="Freeform 187"/>
              <p:cNvSpPr>
                <a:spLocks/>
              </p:cNvSpPr>
              <p:nvPr/>
            </p:nvSpPr>
            <p:spPr bwMode="auto">
              <a:xfrm>
                <a:off x="2896" y="1614"/>
                <a:ext cx="4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8" y="17"/>
                  </a:cxn>
                  <a:cxn ang="0">
                    <a:pos x="442" y="17"/>
                  </a:cxn>
                  <a:cxn ang="0">
                    <a:pos x="442" y="0"/>
                  </a:cxn>
                  <a:cxn ang="0">
                    <a:pos x="8" y="0"/>
                  </a:cxn>
                  <a:cxn ang="0">
                    <a:pos x="0" y="9"/>
                  </a:cxn>
                  <a:cxn ang="0">
                    <a:pos x="8" y="0"/>
                  </a:cxn>
                  <a:cxn ang="0">
                    <a:pos x="0" y="0"/>
                  </a:cxn>
                  <a:cxn ang="0">
                    <a:pos x="0" y="9"/>
                  </a:cxn>
                </a:cxnLst>
                <a:rect l="0" t="0" r="r" b="b"/>
                <a:pathLst>
                  <a:path w="442" h="17">
                    <a:moveTo>
                      <a:pt x="0" y="9"/>
                    </a:moveTo>
                    <a:lnTo>
                      <a:pt x="8" y="17"/>
                    </a:lnTo>
                    <a:lnTo>
                      <a:pt x="442" y="17"/>
                    </a:lnTo>
                    <a:lnTo>
                      <a:pt x="442" y="0"/>
                    </a:lnTo>
                    <a:lnTo>
                      <a:pt x="8" y="0"/>
                    </a:lnTo>
                    <a:lnTo>
                      <a:pt x="0" y="9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6" name="Freeform 188"/>
              <p:cNvSpPr>
                <a:spLocks/>
              </p:cNvSpPr>
              <p:nvPr/>
            </p:nvSpPr>
            <p:spPr bwMode="auto">
              <a:xfrm>
                <a:off x="2896" y="1623"/>
                <a:ext cx="16" cy="285"/>
              </a:xfrm>
              <a:custGeom>
                <a:avLst/>
                <a:gdLst/>
                <a:ahLst/>
                <a:cxnLst>
                  <a:cxn ang="0">
                    <a:pos x="8" y="285"/>
                  </a:cxn>
                  <a:cxn ang="0">
                    <a:pos x="16" y="278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278"/>
                  </a:cxn>
                  <a:cxn ang="0">
                    <a:pos x="8" y="285"/>
                  </a:cxn>
                  <a:cxn ang="0">
                    <a:pos x="0" y="278"/>
                  </a:cxn>
                  <a:cxn ang="0">
                    <a:pos x="0" y="285"/>
                  </a:cxn>
                  <a:cxn ang="0">
                    <a:pos x="8" y="285"/>
                  </a:cxn>
                </a:cxnLst>
                <a:rect l="0" t="0" r="r" b="b"/>
                <a:pathLst>
                  <a:path w="16" h="285">
                    <a:moveTo>
                      <a:pt x="8" y="285"/>
                    </a:moveTo>
                    <a:lnTo>
                      <a:pt x="16" y="278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278"/>
                    </a:lnTo>
                    <a:lnTo>
                      <a:pt x="8" y="285"/>
                    </a:lnTo>
                    <a:lnTo>
                      <a:pt x="0" y="278"/>
                    </a:lnTo>
                    <a:lnTo>
                      <a:pt x="0" y="285"/>
                    </a:lnTo>
                    <a:lnTo>
                      <a:pt x="8" y="28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7" name="Rectangle 189"/>
              <p:cNvSpPr>
                <a:spLocks noChangeArrowheads="1"/>
              </p:cNvSpPr>
              <p:nvPr/>
            </p:nvSpPr>
            <p:spPr bwMode="auto">
              <a:xfrm>
                <a:off x="3338" y="1753"/>
                <a:ext cx="195" cy="1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8" name="Freeform 190"/>
              <p:cNvSpPr>
                <a:spLocks/>
              </p:cNvSpPr>
              <p:nvPr/>
            </p:nvSpPr>
            <p:spPr bwMode="auto">
              <a:xfrm>
                <a:off x="3480" y="1716"/>
                <a:ext cx="69" cy="52"/>
              </a:xfrm>
              <a:custGeom>
                <a:avLst/>
                <a:gdLst/>
                <a:ahLst/>
                <a:cxnLst>
                  <a:cxn ang="0">
                    <a:pos x="69" y="52"/>
                  </a:cxn>
                  <a:cxn ang="0">
                    <a:pos x="69" y="39"/>
                  </a:cxn>
                  <a:cxn ang="0">
                    <a:pos x="7" y="0"/>
                  </a:cxn>
                  <a:cxn ang="0">
                    <a:pos x="0" y="13"/>
                  </a:cxn>
                  <a:cxn ang="0">
                    <a:pos x="61" y="52"/>
                  </a:cxn>
                  <a:cxn ang="0">
                    <a:pos x="61" y="39"/>
                  </a:cxn>
                  <a:cxn ang="0">
                    <a:pos x="69" y="52"/>
                  </a:cxn>
                </a:cxnLst>
                <a:rect l="0" t="0" r="r" b="b"/>
                <a:pathLst>
                  <a:path w="69" h="52">
                    <a:moveTo>
                      <a:pt x="69" y="52"/>
                    </a:moveTo>
                    <a:lnTo>
                      <a:pt x="69" y="39"/>
                    </a:lnTo>
                    <a:lnTo>
                      <a:pt x="7" y="0"/>
                    </a:lnTo>
                    <a:lnTo>
                      <a:pt x="0" y="13"/>
                    </a:lnTo>
                    <a:lnTo>
                      <a:pt x="61" y="52"/>
                    </a:lnTo>
                    <a:lnTo>
                      <a:pt x="61" y="39"/>
                    </a:lnTo>
                    <a:lnTo>
                      <a:pt x="69" y="5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399" name="Freeform 191"/>
              <p:cNvSpPr>
                <a:spLocks/>
              </p:cNvSpPr>
              <p:nvPr/>
            </p:nvSpPr>
            <p:spPr bwMode="auto">
              <a:xfrm>
                <a:off x="3549" y="1755"/>
                <a:ext cx="9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9" y="7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9" h="13">
                    <a:moveTo>
                      <a:pt x="0" y="13"/>
                    </a:moveTo>
                    <a:lnTo>
                      <a:pt x="9" y="7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00" name="Freeform 192"/>
              <p:cNvSpPr>
                <a:spLocks/>
              </p:cNvSpPr>
              <p:nvPr/>
            </p:nvSpPr>
            <p:spPr bwMode="auto">
              <a:xfrm>
                <a:off x="3480" y="1755"/>
                <a:ext cx="69" cy="51"/>
              </a:xfrm>
              <a:custGeom>
                <a:avLst/>
                <a:gdLst/>
                <a:ahLst/>
                <a:cxnLst>
                  <a:cxn ang="0">
                    <a:pos x="4" y="44"/>
                  </a:cxn>
                  <a:cxn ang="0">
                    <a:pos x="7" y="51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8"/>
                  </a:cxn>
                  <a:cxn ang="0">
                    <a:pos x="4" y="44"/>
                  </a:cxn>
                </a:cxnLst>
                <a:rect l="0" t="0" r="r" b="b"/>
                <a:pathLst>
                  <a:path w="69" h="51">
                    <a:moveTo>
                      <a:pt x="4" y="44"/>
                    </a:moveTo>
                    <a:lnTo>
                      <a:pt x="7" y="51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8"/>
                    </a:lnTo>
                    <a:lnTo>
                      <a:pt x="4" y="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01" name="Rectangle 193"/>
              <p:cNvSpPr>
                <a:spLocks noChangeArrowheads="1"/>
              </p:cNvSpPr>
              <p:nvPr/>
            </p:nvSpPr>
            <p:spPr bwMode="auto">
              <a:xfrm>
                <a:off x="1971" y="1755"/>
                <a:ext cx="196" cy="14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02" name="Freeform 194"/>
              <p:cNvSpPr>
                <a:spLocks/>
              </p:cNvSpPr>
              <p:nvPr/>
            </p:nvSpPr>
            <p:spPr bwMode="auto">
              <a:xfrm>
                <a:off x="2113" y="1718"/>
                <a:ext cx="69" cy="51"/>
              </a:xfrm>
              <a:custGeom>
                <a:avLst/>
                <a:gdLst/>
                <a:ahLst/>
                <a:cxnLst>
                  <a:cxn ang="0">
                    <a:pos x="69" y="51"/>
                  </a:cxn>
                  <a:cxn ang="0">
                    <a:pos x="69" y="39"/>
                  </a:cxn>
                  <a:cxn ang="0">
                    <a:pos x="8" y="0"/>
                  </a:cxn>
                  <a:cxn ang="0">
                    <a:pos x="0" y="13"/>
                  </a:cxn>
                  <a:cxn ang="0">
                    <a:pos x="62" y="51"/>
                  </a:cxn>
                  <a:cxn ang="0">
                    <a:pos x="62" y="39"/>
                  </a:cxn>
                  <a:cxn ang="0">
                    <a:pos x="69" y="51"/>
                  </a:cxn>
                </a:cxnLst>
                <a:rect l="0" t="0" r="r" b="b"/>
                <a:pathLst>
                  <a:path w="69" h="51">
                    <a:moveTo>
                      <a:pt x="69" y="51"/>
                    </a:moveTo>
                    <a:lnTo>
                      <a:pt x="69" y="39"/>
                    </a:lnTo>
                    <a:lnTo>
                      <a:pt x="8" y="0"/>
                    </a:lnTo>
                    <a:lnTo>
                      <a:pt x="0" y="13"/>
                    </a:lnTo>
                    <a:lnTo>
                      <a:pt x="62" y="51"/>
                    </a:lnTo>
                    <a:lnTo>
                      <a:pt x="62" y="39"/>
                    </a:lnTo>
                    <a:lnTo>
                      <a:pt x="69" y="5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03" name="Freeform 195"/>
              <p:cNvSpPr>
                <a:spLocks/>
              </p:cNvSpPr>
              <p:nvPr/>
            </p:nvSpPr>
            <p:spPr bwMode="auto">
              <a:xfrm>
                <a:off x="2182" y="1757"/>
                <a:ext cx="10" cy="12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10" y="5"/>
                  </a:cxn>
                  <a:cxn ang="0">
                    <a:pos x="0" y="0"/>
                  </a:cxn>
                  <a:cxn ang="0">
                    <a:pos x="0" y="12"/>
                  </a:cxn>
                </a:cxnLst>
                <a:rect l="0" t="0" r="r" b="b"/>
                <a:pathLst>
                  <a:path w="10" h="12">
                    <a:moveTo>
                      <a:pt x="0" y="12"/>
                    </a:moveTo>
                    <a:lnTo>
                      <a:pt x="10" y="5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04" name="Freeform 196"/>
              <p:cNvSpPr>
                <a:spLocks/>
              </p:cNvSpPr>
              <p:nvPr/>
            </p:nvSpPr>
            <p:spPr bwMode="auto">
              <a:xfrm>
                <a:off x="2113" y="1757"/>
                <a:ext cx="69" cy="51"/>
              </a:xfrm>
              <a:custGeom>
                <a:avLst/>
                <a:gdLst/>
                <a:ahLst/>
                <a:cxnLst>
                  <a:cxn ang="0">
                    <a:pos x="4" y="44"/>
                  </a:cxn>
                  <a:cxn ang="0">
                    <a:pos x="8" y="51"/>
                  </a:cxn>
                  <a:cxn ang="0">
                    <a:pos x="69" y="12"/>
                  </a:cxn>
                  <a:cxn ang="0">
                    <a:pos x="62" y="0"/>
                  </a:cxn>
                  <a:cxn ang="0">
                    <a:pos x="0" y="38"/>
                  </a:cxn>
                  <a:cxn ang="0">
                    <a:pos x="4" y="44"/>
                  </a:cxn>
                </a:cxnLst>
                <a:rect l="0" t="0" r="r" b="b"/>
                <a:pathLst>
                  <a:path w="69" h="51">
                    <a:moveTo>
                      <a:pt x="4" y="44"/>
                    </a:moveTo>
                    <a:lnTo>
                      <a:pt x="8" y="51"/>
                    </a:lnTo>
                    <a:lnTo>
                      <a:pt x="69" y="12"/>
                    </a:lnTo>
                    <a:lnTo>
                      <a:pt x="62" y="0"/>
                    </a:lnTo>
                    <a:lnTo>
                      <a:pt x="0" y="38"/>
                    </a:lnTo>
                    <a:lnTo>
                      <a:pt x="4" y="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08" name="Rectangle 200"/>
              <p:cNvSpPr>
                <a:spLocks noChangeArrowheads="1"/>
              </p:cNvSpPr>
              <p:nvPr/>
            </p:nvSpPr>
            <p:spPr bwMode="auto">
              <a:xfrm>
                <a:off x="2269" y="1688"/>
                <a:ext cx="27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l">
                  <a:buFontTx/>
                  <a:buNone/>
                </a:pPr>
                <a:r>
                  <a:rPr lang="pl-PL" sz="1400" b="1">
                    <a:solidFill>
                      <a:srgbClr val="1F1A17"/>
                    </a:solidFill>
                    <a:effectLst/>
                    <a:latin typeface="Arial" charset="0"/>
                  </a:rPr>
                  <a:t>G</a:t>
                </a:r>
                <a:r>
                  <a:rPr lang="pl-PL" sz="1400" b="1" baseline="-25000">
                    <a:solidFill>
                      <a:srgbClr val="1F1A17"/>
                    </a:solidFill>
                    <a:effectLst/>
                    <a:latin typeface="Arial" charset="0"/>
                  </a:rPr>
                  <a:t>1</a:t>
                </a:r>
                <a:r>
                  <a:rPr lang="pl-PL" sz="1400" b="1">
                    <a:solidFill>
                      <a:srgbClr val="1F1A17"/>
                    </a:solidFill>
                    <a:effectLst/>
                    <a:latin typeface="Arial" charset="0"/>
                  </a:rPr>
                  <a:t>(s)</a:t>
                </a:r>
                <a:endParaRPr lang="pl-PL" sz="140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410" name="Rectangle 202"/>
              <p:cNvSpPr>
                <a:spLocks noChangeArrowheads="1"/>
              </p:cNvSpPr>
              <p:nvPr/>
            </p:nvSpPr>
            <p:spPr bwMode="auto">
              <a:xfrm>
                <a:off x="2005" y="1611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411" name="Rectangle 203"/>
              <p:cNvSpPr>
                <a:spLocks noChangeArrowheads="1"/>
              </p:cNvSpPr>
              <p:nvPr/>
            </p:nvSpPr>
            <p:spPr bwMode="auto">
              <a:xfrm>
                <a:off x="2681" y="1614"/>
                <a:ext cx="182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</a:t>
                </a:r>
                <a:r>
                  <a:rPr lang="pl-PL" sz="1000" b="1" baseline="-25000">
                    <a:solidFill>
                      <a:srgbClr val="1F1A17"/>
                    </a:solidFill>
                    <a:effectLst/>
                    <a:latin typeface="Arial" charset="0"/>
                  </a:rPr>
                  <a:t>1</a:t>
                </a: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grpSp>
          <p:nvGrpSpPr>
            <p:cNvPr id="4" name="Group 359"/>
            <p:cNvGrpSpPr>
              <a:grpSpLocks/>
            </p:cNvGrpSpPr>
            <p:nvPr/>
          </p:nvGrpSpPr>
          <p:grpSpPr bwMode="auto">
            <a:xfrm>
              <a:off x="586" y="838"/>
              <a:ext cx="4633" cy="599"/>
              <a:chOff x="586" y="838"/>
              <a:chExt cx="4633" cy="599"/>
            </a:xfrm>
          </p:grpSpPr>
          <p:sp>
            <p:nvSpPr>
              <p:cNvPr id="222506" name="Rectangle 298"/>
              <p:cNvSpPr>
                <a:spLocks noChangeArrowheads="1"/>
              </p:cNvSpPr>
              <p:nvPr/>
            </p:nvSpPr>
            <p:spPr bwMode="auto">
              <a:xfrm>
                <a:off x="743" y="838"/>
                <a:ext cx="68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buFontTx/>
                  <a:buNone/>
                </a:pPr>
                <a:r>
                  <a:rPr lang="pl-PL" sz="1800">
                    <a:solidFill>
                      <a:srgbClr val="1F1A17"/>
                    </a:solidFill>
                    <a:effectLst/>
                    <a:latin typeface="Arial" charset="0"/>
                  </a:rPr>
                  <a:t>Tabela 3.1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07" name="Line 299"/>
              <p:cNvSpPr>
                <a:spLocks noChangeShapeType="1"/>
              </p:cNvSpPr>
              <p:nvPr/>
            </p:nvSpPr>
            <p:spPr bwMode="auto">
              <a:xfrm>
                <a:off x="586" y="1014"/>
                <a:ext cx="4633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508" name="Line 300"/>
              <p:cNvSpPr>
                <a:spLocks noChangeShapeType="1"/>
              </p:cNvSpPr>
              <p:nvPr/>
            </p:nvSpPr>
            <p:spPr bwMode="auto">
              <a:xfrm>
                <a:off x="595" y="1436"/>
                <a:ext cx="4615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509" name="Line 301"/>
              <p:cNvSpPr>
                <a:spLocks noChangeShapeType="1"/>
              </p:cNvSpPr>
              <p:nvPr/>
            </p:nvSpPr>
            <p:spPr bwMode="auto">
              <a:xfrm>
                <a:off x="1846" y="1250"/>
                <a:ext cx="3364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510" name="Rectangle 302"/>
              <p:cNvSpPr>
                <a:spLocks noChangeArrowheads="1"/>
              </p:cNvSpPr>
              <p:nvPr/>
            </p:nvSpPr>
            <p:spPr bwMode="auto">
              <a:xfrm>
                <a:off x="2917" y="1057"/>
                <a:ext cx="107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Układy równoważne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11" name="Rectangle 303"/>
              <p:cNvSpPr>
                <a:spLocks noChangeArrowheads="1"/>
              </p:cNvSpPr>
              <p:nvPr/>
            </p:nvSpPr>
            <p:spPr bwMode="auto">
              <a:xfrm>
                <a:off x="778" y="1081"/>
                <a:ext cx="86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Rodzaj</a:t>
                </a:r>
                <a:b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</a:b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przekształcenia 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12" name="Rectangle 304"/>
              <p:cNvSpPr>
                <a:spLocks noChangeArrowheads="1"/>
              </p:cNvSpPr>
              <p:nvPr/>
            </p:nvSpPr>
            <p:spPr bwMode="auto">
              <a:xfrm>
                <a:off x="2011" y="1275"/>
                <a:ext cx="1263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przed przekształceniem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13" name="Rectangle 305"/>
              <p:cNvSpPr>
                <a:spLocks noChangeArrowheads="1"/>
              </p:cNvSpPr>
              <p:nvPr/>
            </p:nvSpPr>
            <p:spPr bwMode="auto">
              <a:xfrm>
                <a:off x="3854" y="1269"/>
                <a:ext cx="99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po przekształceniu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grpSp>
          <p:nvGrpSpPr>
            <p:cNvPr id="5" name="Group 356"/>
            <p:cNvGrpSpPr>
              <a:grpSpLocks/>
            </p:cNvGrpSpPr>
            <p:nvPr/>
          </p:nvGrpSpPr>
          <p:grpSpPr bwMode="auto">
            <a:xfrm>
              <a:off x="793" y="1628"/>
              <a:ext cx="1089" cy="2573"/>
              <a:chOff x="793" y="1628"/>
              <a:chExt cx="1089" cy="2573"/>
            </a:xfrm>
          </p:grpSpPr>
          <p:sp>
            <p:nvSpPr>
              <p:cNvPr id="222490" name="Rectangle 282"/>
              <p:cNvSpPr>
                <a:spLocks noChangeArrowheads="1"/>
              </p:cNvSpPr>
              <p:nvPr/>
            </p:nvSpPr>
            <p:spPr bwMode="auto">
              <a:xfrm>
                <a:off x="793" y="1628"/>
                <a:ext cx="108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marL="276225" indent="-276225" algn="l">
                  <a:buClr>
                    <a:schemeClr val="tx1"/>
                  </a:buClr>
                  <a:buFontTx/>
                  <a:buAutoNum type="arabicPeriod"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Połączenie</a:t>
                </a:r>
                <a:b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</a:b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szeregowe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15" name="Rectangle 307"/>
              <p:cNvSpPr>
                <a:spLocks noChangeArrowheads="1"/>
              </p:cNvSpPr>
              <p:nvPr/>
            </p:nvSpPr>
            <p:spPr bwMode="auto">
              <a:xfrm>
                <a:off x="793" y="2251"/>
                <a:ext cx="108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marL="276225" indent="-276225" algn="l">
                  <a:buClr>
                    <a:schemeClr val="tx1"/>
                  </a:buClr>
                  <a:buFontTx/>
                  <a:buAutoNum type="arabicPeriod" startAt="2"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Połączenie</a:t>
                </a:r>
                <a:b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</a:b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równoległe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16" name="Rectangle 308"/>
              <p:cNvSpPr>
                <a:spLocks noChangeArrowheads="1"/>
              </p:cNvSpPr>
              <p:nvPr/>
            </p:nvSpPr>
            <p:spPr bwMode="auto">
              <a:xfrm>
                <a:off x="793" y="2931"/>
                <a:ext cx="1089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marL="276225" indent="-276225" algn="l">
                  <a:buClr>
                    <a:schemeClr val="tx1"/>
                  </a:buClr>
                  <a:buFontTx/>
                  <a:buAutoNum type="arabicPeriod" startAt="3"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Połączenie</a:t>
                </a:r>
                <a:b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</a:b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ze sprzężeniem zwrotnym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17" name="Rectangle 309"/>
              <p:cNvSpPr>
                <a:spLocks noChangeArrowheads="1"/>
              </p:cNvSpPr>
              <p:nvPr/>
            </p:nvSpPr>
            <p:spPr bwMode="auto">
              <a:xfrm>
                <a:off x="793" y="3625"/>
                <a:ext cx="1089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marL="266700" indent="-266700" algn="l">
                  <a:buClr>
                    <a:schemeClr val="tx1"/>
                  </a:buClr>
                  <a:buFontTx/>
                  <a:buAutoNum type="arabicPeriod" startAt="4"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Jednostkowe ujemne sprzężenie zwrotne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grpSp>
          <p:nvGrpSpPr>
            <p:cNvPr id="6" name="Group 360"/>
            <p:cNvGrpSpPr>
              <a:grpSpLocks/>
            </p:cNvGrpSpPr>
            <p:nvPr/>
          </p:nvGrpSpPr>
          <p:grpSpPr bwMode="auto">
            <a:xfrm>
              <a:off x="2196" y="3626"/>
              <a:ext cx="2660" cy="472"/>
              <a:chOff x="2196" y="3626"/>
              <a:chExt cx="2660" cy="472"/>
            </a:xfrm>
          </p:grpSpPr>
          <p:sp>
            <p:nvSpPr>
              <p:cNvPr id="222416" name="Freeform 208"/>
              <p:cNvSpPr>
                <a:spLocks/>
              </p:cNvSpPr>
              <p:nvPr/>
            </p:nvSpPr>
            <p:spPr bwMode="auto">
              <a:xfrm>
                <a:off x="2773" y="3978"/>
                <a:ext cx="440" cy="15"/>
              </a:xfrm>
              <a:custGeom>
                <a:avLst/>
                <a:gdLst/>
                <a:ahLst/>
                <a:cxnLst>
                  <a:cxn ang="0">
                    <a:pos x="440" y="7"/>
                  </a:cxn>
                  <a:cxn ang="0">
                    <a:pos x="432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432" y="15"/>
                  </a:cxn>
                  <a:cxn ang="0">
                    <a:pos x="440" y="7"/>
                  </a:cxn>
                  <a:cxn ang="0">
                    <a:pos x="432" y="15"/>
                  </a:cxn>
                  <a:cxn ang="0">
                    <a:pos x="440" y="15"/>
                  </a:cxn>
                  <a:cxn ang="0">
                    <a:pos x="440" y="7"/>
                  </a:cxn>
                </a:cxnLst>
                <a:rect l="0" t="0" r="r" b="b"/>
                <a:pathLst>
                  <a:path w="440" h="15">
                    <a:moveTo>
                      <a:pt x="440" y="7"/>
                    </a:moveTo>
                    <a:lnTo>
                      <a:pt x="432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432" y="15"/>
                    </a:lnTo>
                    <a:lnTo>
                      <a:pt x="440" y="7"/>
                    </a:lnTo>
                    <a:lnTo>
                      <a:pt x="432" y="15"/>
                    </a:lnTo>
                    <a:lnTo>
                      <a:pt x="440" y="15"/>
                    </a:lnTo>
                    <a:lnTo>
                      <a:pt x="44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17" name="Freeform 209"/>
              <p:cNvSpPr>
                <a:spLocks/>
              </p:cNvSpPr>
              <p:nvPr/>
            </p:nvSpPr>
            <p:spPr bwMode="auto">
              <a:xfrm>
                <a:off x="3198" y="3699"/>
                <a:ext cx="15" cy="28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7"/>
                  </a:cxn>
                  <a:cxn ang="0">
                    <a:pos x="0" y="286"/>
                  </a:cxn>
                  <a:cxn ang="0">
                    <a:pos x="15" y="286"/>
                  </a:cxn>
                  <a:cxn ang="0">
                    <a:pos x="15" y="7"/>
                  </a:cxn>
                  <a:cxn ang="0">
                    <a:pos x="7" y="0"/>
                  </a:cxn>
                  <a:cxn ang="0">
                    <a:pos x="15" y="7"/>
                  </a:cxn>
                  <a:cxn ang="0">
                    <a:pos x="15" y="0"/>
                  </a:cxn>
                  <a:cxn ang="0">
                    <a:pos x="7" y="0"/>
                  </a:cxn>
                </a:cxnLst>
                <a:rect l="0" t="0" r="r" b="b"/>
                <a:pathLst>
                  <a:path w="15" h="286">
                    <a:moveTo>
                      <a:pt x="7" y="0"/>
                    </a:moveTo>
                    <a:lnTo>
                      <a:pt x="0" y="7"/>
                    </a:lnTo>
                    <a:lnTo>
                      <a:pt x="0" y="286"/>
                    </a:lnTo>
                    <a:lnTo>
                      <a:pt x="15" y="286"/>
                    </a:lnTo>
                    <a:lnTo>
                      <a:pt x="15" y="7"/>
                    </a:lnTo>
                    <a:lnTo>
                      <a:pt x="7" y="0"/>
                    </a:lnTo>
                    <a:lnTo>
                      <a:pt x="15" y="7"/>
                    </a:lnTo>
                    <a:lnTo>
                      <a:pt x="1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18" name="Freeform 210"/>
              <p:cNvSpPr>
                <a:spLocks/>
              </p:cNvSpPr>
              <p:nvPr/>
            </p:nvSpPr>
            <p:spPr bwMode="auto">
              <a:xfrm>
                <a:off x="2766" y="3699"/>
                <a:ext cx="439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7" y="14"/>
                  </a:cxn>
                  <a:cxn ang="0">
                    <a:pos x="439" y="14"/>
                  </a:cxn>
                  <a:cxn ang="0">
                    <a:pos x="439" y="0"/>
                  </a:cxn>
                  <a:cxn ang="0">
                    <a:pos x="7" y="0"/>
                  </a:cxn>
                  <a:cxn ang="0">
                    <a:pos x="0" y="7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</a:cxnLst>
                <a:rect l="0" t="0" r="r" b="b"/>
                <a:pathLst>
                  <a:path w="439" h="14">
                    <a:moveTo>
                      <a:pt x="0" y="7"/>
                    </a:moveTo>
                    <a:lnTo>
                      <a:pt x="7" y="14"/>
                    </a:lnTo>
                    <a:lnTo>
                      <a:pt x="439" y="14"/>
                    </a:lnTo>
                    <a:lnTo>
                      <a:pt x="439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19" name="Freeform 211"/>
              <p:cNvSpPr>
                <a:spLocks/>
              </p:cNvSpPr>
              <p:nvPr/>
            </p:nvSpPr>
            <p:spPr bwMode="auto">
              <a:xfrm>
                <a:off x="2766" y="3706"/>
                <a:ext cx="15" cy="287"/>
              </a:xfrm>
              <a:custGeom>
                <a:avLst/>
                <a:gdLst/>
                <a:ahLst/>
                <a:cxnLst>
                  <a:cxn ang="0">
                    <a:pos x="7" y="287"/>
                  </a:cxn>
                  <a:cxn ang="0">
                    <a:pos x="15" y="279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279"/>
                  </a:cxn>
                  <a:cxn ang="0">
                    <a:pos x="7" y="287"/>
                  </a:cxn>
                  <a:cxn ang="0">
                    <a:pos x="0" y="279"/>
                  </a:cxn>
                  <a:cxn ang="0">
                    <a:pos x="0" y="287"/>
                  </a:cxn>
                  <a:cxn ang="0">
                    <a:pos x="7" y="287"/>
                  </a:cxn>
                </a:cxnLst>
                <a:rect l="0" t="0" r="r" b="b"/>
                <a:pathLst>
                  <a:path w="15" h="287">
                    <a:moveTo>
                      <a:pt x="7" y="287"/>
                    </a:moveTo>
                    <a:lnTo>
                      <a:pt x="15" y="279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279"/>
                    </a:lnTo>
                    <a:lnTo>
                      <a:pt x="7" y="287"/>
                    </a:lnTo>
                    <a:lnTo>
                      <a:pt x="0" y="279"/>
                    </a:lnTo>
                    <a:lnTo>
                      <a:pt x="0" y="287"/>
                    </a:lnTo>
                    <a:lnTo>
                      <a:pt x="7" y="28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0" name="Rectangle 212"/>
              <p:cNvSpPr>
                <a:spLocks noChangeArrowheads="1"/>
              </p:cNvSpPr>
              <p:nvPr/>
            </p:nvSpPr>
            <p:spPr bwMode="auto">
              <a:xfrm>
                <a:off x="2196" y="3837"/>
                <a:ext cx="197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1" name="Freeform 213"/>
              <p:cNvSpPr>
                <a:spLocks/>
              </p:cNvSpPr>
              <p:nvPr/>
            </p:nvSpPr>
            <p:spPr bwMode="auto">
              <a:xfrm>
                <a:off x="2340" y="3800"/>
                <a:ext cx="71" cy="50"/>
              </a:xfrm>
              <a:custGeom>
                <a:avLst/>
                <a:gdLst/>
                <a:ahLst/>
                <a:cxnLst>
                  <a:cxn ang="0">
                    <a:pos x="71" y="50"/>
                  </a:cxn>
                  <a:cxn ang="0">
                    <a:pos x="71" y="37"/>
                  </a:cxn>
                  <a:cxn ang="0">
                    <a:pos x="9" y="0"/>
                  </a:cxn>
                  <a:cxn ang="0">
                    <a:pos x="0" y="11"/>
                  </a:cxn>
                  <a:cxn ang="0">
                    <a:pos x="61" y="50"/>
                  </a:cxn>
                  <a:cxn ang="0">
                    <a:pos x="61" y="37"/>
                  </a:cxn>
                  <a:cxn ang="0">
                    <a:pos x="71" y="50"/>
                  </a:cxn>
                </a:cxnLst>
                <a:rect l="0" t="0" r="r" b="b"/>
                <a:pathLst>
                  <a:path w="71" h="50">
                    <a:moveTo>
                      <a:pt x="71" y="50"/>
                    </a:moveTo>
                    <a:lnTo>
                      <a:pt x="71" y="37"/>
                    </a:lnTo>
                    <a:lnTo>
                      <a:pt x="9" y="0"/>
                    </a:lnTo>
                    <a:lnTo>
                      <a:pt x="0" y="11"/>
                    </a:lnTo>
                    <a:lnTo>
                      <a:pt x="61" y="50"/>
                    </a:lnTo>
                    <a:lnTo>
                      <a:pt x="61" y="37"/>
                    </a:lnTo>
                    <a:lnTo>
                      <a:pt x="71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2" name="Freeform 214"/>
              <p:cNvSpPr>
                <a:spLocks/>
              </p:cNvSpPr>
              <p:nvPr/>
            </p:nvSpPr>
            <p:spPr bwMode="auto">
              <a:xfrm>
                <a:off x="2411" y="3837"/>
                <a:ext cx="9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9" y="8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9" h="13">
                    <a:moveTo>
                      <a:pt x="0" y="13"/>
                    </a:moveTo>
                    <a:lnTo>
                      <a:pt x="9" y="8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3" name="Freeform 215"/>
              <p:cNvSpPr>
                <a:spLocks/>
              </p:cNvSpPr>
              <p:nvPr/>
            </p:nvSpPr>
            <p:spPr bwMode="auto">
              <a:xfrm>
                <a:off x="2340" y="3837"/>
                <a:ext cx="71" cy="52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9" y="52"/>
                  </a:cxn>
                  <a:cxn ang="0">
                    <a:pos x="71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4" y="45"/>
                  </a:cxn>
                </a:cxnLst>
                <a:rect l="0" t="0" r="r" b="b"/>
                <a:pathLst>
                  <a:path w="71" h="52">
                    <a:moveTo>
                      <a:pt x="4" y="45"/>
                    </a:moveTo>
                    <a:lnTo>
                      <a:pt x="9" y="52"/>
                    </a:lnTo>
                    <a:lnTo>
                      <a:pt x="71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5" name="Rectangle 217"/>
              <p:cNvSpPr>
                <a:spLocks noChangeArrowheads="1"/>
              </p:cNvSpPr>
              <p:nvPr/>
            </p:nvSpPr>
            <p:spPr bwMode="auto">
              <a:xfrm>
                <a:off x="2975" y="3839"/>
                <a:ext cx="18" cy="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400" b="1">
                    <a:solidFill>
                      <a:srgbClr val="1F1A17"/>
                    </a:solidFill>
                    <a:effectLst/>
                    <a:latin typeface="Arial" charset="0"/>
                  </a:rPr>
                  <a:t>  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427" name="Rectangle 219"/>
              <p:cNvSpPr>
                <a:spLocks noChangeArrowheads="1"/>
              </p:cNvSpPr>
              <p:nvPr/>
            </p:nvSpPr>
            <p:spPr bwMode="auto">
              <a:xfrm>
                <a:off x="3205" y="3837"/>
                <a:ext cx="336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8" name="Freeform 220"/>
              <p:cNvSpPr>
                <a:spLocks/>
              </p:cNvSpPr>
              <p:nvPr/>
            </p:nvSpPr>
            <p:spPr bwMode="auto">
              <a:xfrm>
                <a:off x="3487" y="3800"/>
                <a:ext cx="71" cy="50"/>
              </a:xfrm>
              <a:custGeom>
                <a:avLst/>
                <a:gdLst/>
                <a:ahLst/>
                <a:cxnLst>
                  <a:cxn ang="0">
                    <a:pos x="71" y="50"/>
                  </a:cxn>
                  <a:cxn ang="0">
                    <a:pos x="71" y="39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62" y="50"/>
                  </a:cxn>
                  <a:cxn ang="0">
                    <a:pos x="62" y="39"/>
                  </a:cxn>
                  <a:cxn ang="0">
                    <a:pos x="71" y="50"/>
                  </a:cxn>
                </a:cxnLst>
                <a:rect l="0" t="0" r="r" b="b"/>
                <a:pathLst>
                  <a:path w="71" h="50">
                    <a:moveTo>
                      <a:pt x="71" y="50"/>
                    </a:moveTo>
                    <a:lnTo>
                      <a:pt x="71" y="39"/>
                    </a:lnTo>
                    <a:lnTo>
                      <a:pt x="10" y="0"/>
                    </a:lnTo>
                    <a:lnTo>
                      <a:pt x="0" y="13"/>
                    </a:lnTo>
                    <a:lnTo>
                      <a:pt x="62" y="50"/>
                    </a:lnTo>
                    <a:lnTo>
                      <a:pt x="62" y="39"/>
                    </a:lnTo>
                    <a:lnTo>
                      <a:pt x="71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29" name="Freeform 221"/>
              <p:cNvSpPr>
                <a:spLocks/>
              </p:cNvSpPr>
              <p:nvPr/>
            </p:nvSpPr>
            <p:spPr bwMode="auto">
              <a:xfrm>
                <a:off x="3558" y="3839"/>
                <a:ext cx="1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10" y="6"/>
                  </a:cxn>
                  <a:cxn ang="0">
                    <a:pos x="0" y="0"/>
                  </a:cxn>
                  <a:cxn ang="0">
                    <a:pos x="0" y="11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lnTo>
                      <a:pt x="10" y="6"/>
                    </a:lnTo>
                    <a:lnTo>
                      <a:pt x="0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0" name="Freeform 222"/>
              <p:cNvSpPr>
                <a:spLocks/>
              </p:cNvSpPr>
              <p:nvPr/>
            </p:nvSpPr>
            <p:spPr bwMode="auto">
              <a:xfrm>
                <a:off x="3487" y="3839"/>
                <a:ext cx="71" cy="50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10" y="50"/>
                  </a:cxn>
                  <a:cxn ang="0">
                    <a:pos x="71" y="11"/>
                  </a:cxn>
                  <a:cxn ang="0">
                    <a:pos x="62" y="0"/>
                  </a:cxn>
                  <a:cxn ang="0">
                    <a:pos x="0" y="37"/>
                  </a:cxn>
                  <a:cxn ang="0">
                    <a:pos x="4" y="45"/>
                  </a:cxn>
                </a:cxnLst>
                <a:rect l="0" t="0" r="r" b="b"/>
                <a:pathLst>
                  <a:path w="71" h="50">
                    <a:moveTo>
                      <a:pt x="4" y="45"/>
                    </a:moveTo>
                    <a:lnTo>
                      <a:pt x="10" y="50"/>
                    </a:lnTo>
                    <a:lnTo>
                      <a:pt x="71" y="11"/>
                    </a:lnTo>
                    <a:lnTo>
                      <a:pt x="62" y="0"/>
                    </a:lnTo>
                    <a:lnTo>
                      <a:pt x="0" y="37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1" name="Freeform 223"/>
              <p:cNvSpPr>
                <a:spLocks/>
              </p:cNvSpPr>
              <p:nvPr/>
            </p:nvSpPr>
            <p:spPr bwMode="auto">
              <a:xfrm>
                <a:off x="2488" y="3767"/>
                <a:ext cx="78" cy="76"/>
              </a:xfrm>
              <a:custGeom>
                <a:avLst/>
                <a:gdLst/>
                <a:ahLst/>
                <a:cxnLst>
                  <a:cxn ang="0">
                    <a:pos x="78" y="76"/>
                  </a:cxn>
                  <a:cxn ang="0">
                    <a:pos x="78" y="76"/>
                  </a:cxn>
                  <a:cxn ang="0">
                    <a:pos x="76" y="61"/>
                  </a:cxn>
                  <a:cxn ang="0">
                    <a:pos x="72" y="46"/>
                  </a:cxn>
                  <a:cxn ang="0">
                    <a:pos x="65" y="33"/>
                  </a:cxn>
                  <a:cxn ang="0">
                    <a:pos x="55" y="22"/>
                  </a:cxn>
                  <a:cxn ang="0">
                    <a:pos x="44" y="13"/>
                  </a:cxn>
                  <a:cxn ang="0">
                    <a:pos x="30" y="6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11" y="15"/>
                  </a:cxn>
                  <a:cxn ang="0">
                    <a:pos x="24" y="18"/>
                  </a:cxn>
                  <a:cxn ang="0">
                    <a:pos x="34" y="24"/>
                  </a:cxn>
                  <a:cxn ang="0">
                    <a:pos x="44" y="33"/>
                  </a:cxn>
                  <a:cxn ang="0">
                    <a:pos x="51" y="43"/>
                  </a:cxn>
                  <a:cxn ang="0">
                    <a:pos x="59" y="52"/>
                  </a:cxn>
                  <a:cxn ang="0">
                    <a:pos x="63" y="65"/>
                  </a:cxn>
                  <a:cxn ang="0">
                    <a:pos x="63" y="76"/>
                  </a:cxn>
                  <a:cxn ang="0">
                    <a:pos x="63" y="76"/>
                  </a:cxn>
                  <a:cxn ang="0">
                    <a:pos x="78" y="76"/>
                  </a:cxn>
                </a:cxnLst>
                <a:rect l="0" t="0" r="r" b="b"/>
                <a:pathLst>
                  <a:path w="78" h="76">
                    <a:moveTo>
                      <a:pt x="78" y="76"/>
                    </a:moveTo>
                    <a:lnTo>
                      <a:pt x="78" y="76"/>
                    </a:lnTo>
                    <a:lnTo>
                      <a:pt x="76" y="61"/>
                    </a:lnTo>
                    <a:lnTo>
                      <a:pt x="72" y="46"/>
                    </a:lnTo>
                    <a:lnTo>
                      <a:pt x="65" y="33"/>
                    </a:lnTo>
                    <a:lnTo>
                      <a:pt x="55" y="22"/>
                    </a:lnTo>
                    <a:lnTo>
                      <a:pt x="44" y="13"/>
                    </a:lnTo>
                    <a:lnTo>
                      <a:pt x="30" y="6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1" y="15"/>
                    </a:lnTo>
                    <a:lnTo>
                      <a:pt x="24" y="18"/>
                    </a:lnTo>
                    <a:lnTo>
                      <a:pt x="34" y="24"/>
                    </a:lnTo>
                    <a:lnTo>
                      <a:pt x="44" y="33"/>
                    </a:lnTo>
                    <a:lnTo>
                      <a:pt x="51" y="43"/>
                    </a:lnTo>
                    <a:lnTo>
                      <a:pt x="59" y="52"/>
                    </a:lnTo>
                    <a:lnTo>
                      <a:pt x="63" y="65"/>
                    </a:lnTo>
                    <a:lnTo>
                      <a:pt x="63" y="76"/>
                    </a:lnTo>
                    <a:lnTo>
                      <a:pt x="63" y="76"/>
                    </a:lnTo>
                    <a:lnTo>
                      <a:pt x="78" y="7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2" name="Freeform 224"/>
              <p:cNvSpPr>
                <a:spLocks/>
              </p:cNvSpPr>
              <p:nvPr/>
            </p:nvSpPr>
            <p:spPr bwMode="auto">
              <a:xfrm>
                <a:off x="2488" y="3843"/>
                <a:ext cx="78" cy="77"/>
              </a:xfrm>
              <a:custGeom>
                <a:avLst/>
                <a:gdLst/>
                <a:ahLst/>
                <a:cxnLst>
                  <a:cxn ang="0">
                    <a:pos x="0" y="77"/>
                  </a:cxn>
                  <a:cxn ang="0">
                    <a:pos x="0" y="77"/>
                  </a:cxn>
                  <a:cxn ang="0">
                    <a:pos x="15" y="76"/>
                  </a:cxn>
                  <a:cxn ang="0">
                    <a:pos x="30" y="72"/>
                  </a:cxn>
                  <a:cxn ang="0">
                    <a:pos x="44" y="65"/>
                  </a:cxn>
                  <a:cxn ang="0">
                    <a:pos x="55" y="55"/>
                  </a:cxn>
                  <a:cxn ang="0">
                    <a:pos x="65" y="44"/>
                  </a:cxn>
                  <a:cxn ang="0">
                    <a:pos x="72" y="31"/>
                  </a:cxn>
                  <a:cxn ang="0">
                    <a:pos x="76" y="16"/>
                  </a:cxn>
                  <a:cxn ang="0">
                    <a:pos x="78" y="0"/>
                  </a:cxn>
                  <a:cxn ang="0">
                    <a:pos x="63" y="0"/>
                  </a:cxn>
                  <a:cxn ang="0">
                    <a:pos x="63" y="13"/>
                  </a:cxn>
                  <a:cxn ang="0">
                    <a:pos x="59" y="24"/>
                  </a:cxn>
                  <a:cxn ang="0">
                    <a:pos x="51" y="35"/>
                  </a:cxn>
                  <a:cxn ang="0">
                    <a:pos x="44" y="44"/>
                  </a:cxn>
                  <a:cxn ang="0">
                    <a:pos x="34" y="52"/>
                  </a:cxn>
                  <a:cxn ang="0">
                    <a:pos x="24" y="57"/>
                  </a:cxn>
                  <a:cxn ang="0">
                    <a:pos x="11" y="61"/>
                  </a:cxn>
                  <a:cxn ang="0">
                    <a:pos x="0" y="63"/>
                  </a:cxn>
                  <a:cxn ang="0">
                    <a:pos x="0" y="63"/>
                  </a:cxn>
                  <a:cxn ang="0">
                    <a:pos x="0" y="77"/>
                  </a:cxn>
                </a:cxnLst>
                <a:rect l="0" t="0" r="r" b="b"/>
                <a:pathLst>
                  <a:path w="78" h="77">
                    <a:moveTo>
                      <a:pt x="0" y="77"/>
                    </a:moveTo>
                    <a:lnTo>
                      <a:pt x="0" y="77"/>
                    </a:lnTo>
                    <a:lnTo>
                      <a:pt x="15" y="76"/>
                    </a:lnTo>
                    <a:lnTo>
                      <a:pt x="30" y="72"/>
                    </a:lnTo>
                    <a:lnTo>
                      <a:pt x="44" y="65"/>
                    </a:lnTo>
                    <a:lnTo>
                      <a:pt x="55" y="55"/>
                    </a:lnTo>
                    <a:lnTo>
                      <a:pt x="65" y="44"/>
                    </a:lnTo>
                    <a:lnTo>
                      <a:pt x="72" y="31"/>
                    </a:lnTo>
                    <a:lnTo>
                      <a:pt x="76" y="16"/>
                    </a:lnTo>
                    <a:lnTo>
                      <a:pt x="78" y="0"/>
                    </a:lnTo>
                    <a:lnTo>
                      <a:pt x="63" y="0"/>
                    </a:lnTo>
                    <a:lnTo>
                      <a:pt x="63" y="13"/>
                    </a:lnTo>
                    <a:lnTo>
                      <a:pt x="59" y="24"/>
                    </a:lnTo>
                    <a:lnTo>
                      <a:pt x="51" y="35"/>
                    </a:lnTo>
                    <a:lnTo>
                      <a:pt x="44" y="44"/>
                    </a:lnTo>
                    <a:lnTo>
                      <a:pt x="34" y="52"/>
                    </a:lnTo>
                    <a:lnTo>
                      <a:pt x="24" y="57"/>
                    </a:lnTo>
                    <a:lnTo>
                      <a:pt x="11" y="61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3" name="Freeform 225"/>
              <p:cNvSpPr>
                <a:spLocks/>
              </p:cNvSpPr>
              <p:nvPr/>
            </p:nvSpPr>
            <p:spPr bwMode="auto">
              <a:xfrm>
                <a:off x="2407" y="3843"/>
                <a:ext cx="81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16"/>
                  </a:cxn>
                  <a:cxn ang="0">
                    <a:pos x="6" y="31"/>
                  </a:cxn>
                  <a:cxn ang="0">
                    <a:pos x="13" y="44"/>
                  </a:cxn>
                  <a:cxn ang="0">
                    <a:pos x="23" y="55"/>
                  </a:cxn>
                  <a:cxn ang="0">
                    <a:pos x="34" y="65"/>
                  </a:cxn>
                  <a:cxn ang="0">
                    <a:pos x="48" y="72"/>
                  </a:cxn>
                  <a:cxn ang="0">
                    <a:pos x="63" y="76"/>
                  </a:cxn>
                  <a:cxn ang="0">
                    <a:pos x="81" y="77"/>
                  </a:cxn>
                  <a:cxn ang="0">
                    <a:pos x="81" y="63"/>
                  </a:cxn>
                  <a:cxn ang="0">
                    <a:pos x="67" y="61"/>
                  </a:cxn>
                  <a:cxn ang="0">
                    <a:pos x="56" y="57"/>
                  </a:cxn>
                  <a:cxn ang="0">
                    <a:pos x="44" y="52"/>
                  </a:cxn>
                  <a:cxn ang="0">
                    <a:pos x="34" y="44"/>
                  </a:cxn>
                  <a:cxn ang="0">
                    <a:pos x="27" y="35"/>
                  </a:cxn>
                  <a:cxn ang="0">
                    <a:pos x="21" y="24"/>
                  </a:cxn>
                  <a:cxn ang="0">
                    <a:pos x="17" y="13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0" y="0"/>
                  </a:cxn>
                </a:cxnLst>
                <a:rect l="0" t="0" r="r" b="b"/>
                <a:pathLst>
                  <a:path w="81" h="77">
                    <a:moveTo>
                      <a:pt x="0" y="0"/>
                    </a:moveTo>
                    <a:lnTo>
                      <a:pt x="0" y="0"/>
                    </a:lnTo>
                    <a:lnTo>
                      <a:pt x="2" y="16"/>
                    </a:lnTo>
                    <a:lnTo>
                      <a:pt x="6" y="31"/>
                    </a:lnTo>
                    <a:lnTo>
                      <a:pt x="13" y="44"/>
                    </a:lnTo>
                    <a:lnTo>
                      <a:pt x="23" y="55"/>
                    </a:lnTo>
                    <a:lnTo>
                      <a:pt x="34" y="65"/>
                    </a:lnTo>
                    <a:lnTo>
                      <a:pt x="48" y="72"/>
                    </a:lnTo>
                    <a:lnTo>
                      <a:pt x="63" y="76"/>
                    </a:lnTo>
                    <a:lnTo>
                      <a:pt x="81" y="77"/>
                    </a:lnTo>
                    <a:lnTo>
                      <a:pt x="81" y="63"/>
                    </a:lnTo>
                    <a:lnTo>
                      <a:pt x="67" y="61"/>
                    </a:lnTo>
                    <a:lnTo>
                      <a:pt x="56" y="57"/>
                    </a:lnTo>
                    <a:lnTo>
                      <a:pt x="44" y="52"/>
                    </a:lnTo>
                    <a:lnTo>
                      <a:pt x="34" y="44"/>
                    </a:lnTo>
                    <a:lnTo>
                      <a:pt x="27" y="35"/>
                    </a:lnTo>
                    <a:lnTo>
                      <a:pt x="21" y="24"/>
                    </a:lnTo>
                    <a:lnTo>
                      <a:pt x="17" y="13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4" name="Freeform 226"/>
              <p:cNvSpPr>
                <a:spLocks/>
              </p:cNvSpPr>
              <p:nvPr/>
            </p:nvSpPr>
            <p:spPr bwMode="auto">
              <a:xfrm>
                <a:off x="2407" y="3767"/>
                <a:ext cx="81" cy="76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81" y="0"/>
                  </a:cxn>
                  <a:cxn ang="0">
                    <a:pos x="63" y="0"/>
                  </a:cxn>
                  <a:cxn ang="0">
                    <a:pos x="48" y="6"/>
                  </a:cxn>
                  <a:cxn ang="0">
                    <a:pos x="34" y="13"/>
                  </a:cxn>
                  <a:cxn ang="0">
                    <a:pos x="23" y="22"/>
                  </a:cxn>
                  <a:cxn ang="0">
                    <a:pos x="13" y="33"/>
                  </a:cxn>
                  <a:cxn ang="0">
                    <a:pos x="6" y="46"/>
                  </a:cxn>
                  <a:cxn ang="0">
                    <a:pos x="2" y="61"/>
                  </a:cxn>
                  <a:cxn ang="0">
                    <a:pos x="0" y="76"/>
                  </a:cxn>
                  <a:cxn ang="0">
                    <a:pos x="15" y="76"/>
                  </a:cxn>
                  <a:cxn ang="0">
                    <a:pos x="17" y="65"/>
                  </a:cxn>
                  <a:cxn ang="0">
                    <a:pos x="21" y="52"/>
                  </a:cxn>
                  <a:cxn ang="0">
                    <a:pos x="27" y="43"/>
                  </a:cxn>
                  <a:cxn ang="0">
                    <a:pos x="34" y="33"/>
                  </a:cxn>
                  <a:cxn ang="0">
                    <a:pos x="44" y="24"/>
                  </a:cxn>
                  <a:cxn ang="0">
                    <a:pos x="56" y="18"/>
                  </a:cxn>
                  <a:cxn ang="0">
                    <a:pos x="67" y="15"/>
                  </a:cxn>
                  <a:cxn ang="0">
                    <a:pos x="81" y="15"/>
                  </a:cxn>
                  <a:cxn ang="0">
                    <a:pos x="81" y="15"/>
                  </a:cxn>
                  <a:cxn ang="0">
                    <a:pos x="81" y="0"/>
                  </a:cxn>
                </a:cxnLst>
                <a:rect l="0" t="0" r="r" b="b"/>
                <a:pathLst>
                  <a:path w="81" h="76">
                    <a:moveTo>
                      <a:pt x="81" y="0"/>
                    </a:moveTo>
                    <a:lnTo>
                      <a:pt x="81" y="0"/>
                    </a:lnTo>
                    <a:lnTo>
                      <a:pt x="63" y="0"/>
                    </a:lnTo>
                    <a:lnTo>
                      <a:pt x="48" y="6"/>
                    </a:lnTo>
                    <a:lnTo>
                      <a:pt x="34" y="13"/>
                    </a:lnTo>
                    <a:lnTo>
                      <a:pt x="23" y="22"/>
                    </a:lnTo>
                    <a:lnTo>
                      <a:pt x="13" y="33"/>
                    </a:lnTo>
                    <a:lnTo>
                      <a:pt x="6" y="46"/>
                    </a:lnTo>
                    <a:lnTo>
                      <a:pt x="2" y="61"/>
                    </a:lnTo>
                    <a:lnTo>
                      <a:pt x="0" y="76"/>
                    </a:lnTo>
                    <a:lnTo>
                      <a:pt x="15" y="76"/>
                    </a:lnTo>
                    <a:lnTo>
                      <a:pt x="17" y="65"/>
                    </a:lnTo>
                    <a:lnTo>
                      <a:pt x="21" y="52"/>
                    </a:lnTo>
                    <a:lnTo>
                      <a:pt x="27" y="43"/>
                    </a:lnTo>
                    <a:lnTo>
                      <a:pt x="34" y="33"/>
                    </a:lnTo>
                    <a:lnTo>
                      <a:pt x="44" y="24"/>
                    </a:lnTo>
                    <a:lnTo>
                      <a:pt x="56" y="18"/>
                    </a:lnTo>
                    <a:lnTo>
                      <a:pt x="67" y="15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5" name="Freeform 227"/>
              <p:cNvSpPr>
                <a:spLocks/>
              </p:cNvSpPr>
              <p:nvPr/>
            </p:nvSpPr>
            <p:spPr bwMode="auto">
              <a:xfrm>
                <a:off x="2432" y="3789"/>
                <a:ext cx="111" cy="109"/>
              </a:xfrm>
              <a:custGeom>
                <a:avLst/>
                <a:gdLst/>
                <a:ahLst/>
                <a:cxnLst>
                  <a:cxn ang="0">
                    <a:pos x="11" y="109"/>
                  </a:cxn>
                  <a:cxn ang="0">
                    <a:pos x="111" y="9"/>
                  </a:cxn>
                  <a:cxn ang="0">
                    <a:pos x="100" y="0"/>
                  </a:cxn>
                  <a:cxn ang="0">
                    <a:pos x="0" y="100"/>
                  </a:cxn>
                  <a:cxn ang="0">
                    <a:pos x="11" y="109"/>
                  </a:cxn>
                </a:cxnLst>
                <a:rect l="0" t="0" r="r" b="b"/>
                <a:pathLst>
                  <a:path w="111" h="109">
                    <a:moveTo>
                      <a:pt x="11" y="109"/>
                    </a:moveTo>
                    <a:lnTo>
                      <a:pt x="111" y="9"/>
                    </a:lnTo>
                    <a:lnTo>
                      <a:pt x="100" y="0"/>
                    </a:lnTo>
                    <a:lnTo>
                      <a:pt x="0" y="100"/>
                    </a:lnTo>
                    <a:lnTo>
                      <a:pt x="11" y="10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6" name="Freeform 228"/>
              <p:cNvSpPr>
                <a:spLocks/>
              </p:cNvSpPr>
              <p:nvPr/>
            </p:nvSpPr>
            <p:spPr bwMode="auto">
              <a:xfrm>
                <a:off x="2432" y="3787"/>
                <a:ext cx="111" cy="111"/>
              </a:xfrm>
              <a:custGeom>
                <a:avLst/>
                <a:gdLst/>
                <a:ahLst/>
                <a:cxnLst>
                  <a:cxn ang="0">
                    <a:pos x="111" y="102"/>
                  </a:cxn>
                  <a:cxn ang="0">
                    <a:pos x="11" y="0"/>
                  </a:cxn>
                  <a:cxn ang="0">
                    <a:pos x="0" y="11"/>
                  </a:cxn>
                  <a:cxn ang="0">
                    <a:pos x="100" y="111"/>
                  </a:cxn>
                  <a:cxn ang="0">
                    <a:pos x="111" y="102"/>
                  </a:cxn>
                </a:cxnLst>
                <a:rect l="0" t="0" r="r" b="b"/>
                <a:pathLst>
                  <a:path w="111" h="111">
                    <a:moveTo>
                      <a:pt x="111" y="102"/>
                    </a:moveTo>
                    <a:lnTo>
                      <a:pt x="11" y="0"/>
                    </a:lnTo>
                    <a:lnTo>
                      <a:pt x="0" y="11"/>
                    </a:lnTo>
                    <a:lnTo>
                      <a:pt x="100" y="111"/>
                    </a:lnTo>
                    <a:lnTo>
                      <a:pt x="111" y="1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7" name="Freeform 229"/>
              <p:cNvSpPr>
                <a:spLocks/>
              </p:cNvSpPr>
              <p:nvPr/>
            </p:nvSpPr>
            <p:spPr bwMode="auto">
              <a:xfrm>
                <a:off x="3338" y="3834"/>
                <a:ext cx="19" cy="1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3" y="1"/>
                  </a:cxn>
                  <a:cxn ang="0">
                    <a:pos x="17" y="3"/>
                  </a:cxn>
                  <a:cxn ang="0">
                    <a:pos x="19" y="5"/>
                  </a:cxn>
                  <a:cxn ang="0">
                    <a:pos x="19" y="9"/>
                  </a:cxn>
                  <a:cxn ang="0">
                    <a:pos x="19" y="13"/>
                  </a:cxn>
                  <a:cxn ang="0">
                    <a:pos x="17" y="16"/>
                  </a:cxn>
                  <a:cxn ang="0">
                    <a:pos x="13" y="18"/>
                  </a:cxn>
                  <a:cxn ang="0">
                    <a:pos x="9" y="18"/>
                  </a:cxn>
                  <a:cxn ang="0">
                    <a:pos x="5" y="18"/>
                  </a:cxn>
                  <a:cxn ang="0">
                    <a:pos x="2" y="16"/>
                  </a:cxn>
                  <a:cxn ang="0">
                    <a:pos x="0" y="13"/>
                  </a:cxn>
                  <a:cxn ang="0">
                    <a:pos x="0" y="9"/>
                  </a:cxn>
                  <a:cxn ang="0">
                    <a:pos x="0" y="5"/>
                  </a:cxn>
                  <a:cxn ang="0">
                    <a:pos x="2" y="3"/>
                  </a:cxn>
                  <a:cxn ang="0">
                    <a:pos x="5" y="1"/>
                  </a:cxn>
                  <a:cxn ang="0">
                    <a:pos x="9" y="0"/>
                  </a:cxn>
                </a:cxnLst>
                <a:rect l="0" t="0" r="r" b="b"/>
                <a:pathLst>
                  <a:path w="19" h="18">
                    <a:moveTo>
                      <a:pt x="9" y="0"/>
                    </a:moveTo>
                    <a:lnTo>
                      <a:pt x="13" y="1"/>
                    </a:lnTo>
                    <a:lnTo>
                      <a:pt x="17" y="3"/>
                    </a:lnTo>
                    <a:lnTo>
                      <a:pt x="19" y="5"/>
                    </a:lnTo>
                    <a:lnTo>
                      <a:pt x="19" y="9"/>
                    </a:lnTo>
                    <a:lnTo>
                      <a:pt x="19" y="13"/>
                    </a:lnTo>
                    <a:lnTo>
                      <a:pt x="17" y="16"/>
                    </a:lnTo>
                    <a:lnTo>
                      <a:pt x="13" y="18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2" y="16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8" name="Freeform 230"/>
              <p:cNvSpPr>
                <a:spLocks/>
              </p:cNvSpPr>
              <p:nvPr/>
            </p:nvSpPr>
            <p:spPr bwMode="auto">
              <a:xfrm>
                <a:off x="3347" y="3826"/>
                <a:ext cx="18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18" y="17"/>
                  </a:cxn>
                  <a:cxn ang="0">
                    <a:pos x="16" y="11"/>
                  </a:cxn>
                  <a:cxn ang="0">
                    <a:pos x="12" y="6"/>
                  </a:cxn>
                  <a:cxn ang="0">
                    <a:pos x="6" y="2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2" y="15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2" y="17"/>
                  </a:cxn>
                  <a:cxn ang="0">
                    <a:pos x="18" y="17"/>
                  </a:cxn>
                </a:cxnLst>
                <a:rect l="0" t="0" r="r" b="b"/>
                <a:pathLst>
                  <a:path w="18" h="17">
                    <a:moveTo>
                      <a:pt x="18" y="17"/>
                    </a:moveTo>
                    <a:lnTo>
                      <a:pt x="18" y="17"/>
                    </a:lnTo>
                    <a:lnTo>
                      <a:pt x="16" y="11"/>
                    </a:lnTo>
                    <a:lnTo>
                      <a:pt x="12" y="6"/>
                    </a:lnTo>
                    <a:lnTo>
                      <a:pt x="6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8" y="1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39" name="Freeform 231"/>
              <p:cNvSpPr>
                <a:spLocks/>
              </p:cNvSpPr>
              <p:nvPr/>
            </p:nvSpPr>
            <p:spPr bwMode="auto">
              <a:xfrm>
                <a:off x="3347" y="3843"/>
                <a:ext cx="18" cy="16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16"/>
                  </a:cxn>
                  <a:cxn ang="0">
                    <a:pos x="6" y="16"/>
                  </a:cxn>
                  <a:cxn ang="0">
                    <a:pos x="12" y="13"/>
                  </a:cxn>
                  <a:cxn ang="0">
                    <a:pos x="16" y="7"/>
                  </a:cxn>
                  <a:cxn ang="0">
                    <a:pos x="18" y="0"/>
                  </a:cxn>
                  <a:cxn ang="0">
                    <a:pos x="2" y="0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16"/>
                  </a:cxn>
                </a:cxnLst>
                <a:rect l="0" t="0" r="r" b="b"/>
                <a:pathLst>
                  <a:path w="18" h="16">
                    <a:moveTo>
                      <a:pt x="0" y="16"/>
                    </a:moveTo>
                    <a:lnTo>
                      <a:pt x="0" y="16"/>
                    </a:lnTo>
                    <a:lnTo>
                      <a:pt x="6" y="16"/>
                    </a:lnTo>
                    <a:lnTo>
                      <a:pt x="12" y="13"/>
                    </a:lnTo>
                    <a:lnTo>
                      <a:pt x="16" y="7"/>
                    </a:lnTo>
                    <a:lnTo>
                      <a:pt x="18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0" name="Freeform 232"/>
              <p:cNvSpPr>
                <a:spLocks/>
              </p:cNvSpPr>
              <p:nvPr/>
            </p:nvSpPr>
            <p:spPr bwMode="auto">
              <a:xfrm>
                <a:off x="3330" y="3843"/>
                <a:ext cx="17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7"/>
                  </a:cxn>
                  <a:cxn ang="0">
                    <a:pos x="6" y="13"/>
                  </a:cxn>
                  <a:cxn ang="0">
                    <a:pos x="10" y="16"/>
                  </a:cxn>
                  <a:cxn ang="0">
                    <a:pos x="17" y="16"/>
                  </a:cxn>
                  <a:cxn ang="0">
                    <a:pos x="17" y="2"/>
                  </a:cxn>
                  <a:cxn ang="0">
                    <a:pos x="15" y="2"/>
                  </a:cxn>
                  <a:cxn ang="0">
                    <a:pos x="15" y="2"/>
                  </a:cxn>
                  <a:cxn ang="0">
                    <a:pos x="15" y="2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6">
                    <a:moveTo>
                      <a:pt x="0" y="0"/>
                    </a:moveTo>
                    <a:lnTo>
                      <a:pt x="0" y="0"/>
                    </a:lnTo>
                    <a:lnTo>
                      <a:pt x="2" y="7"/>
                    </a:lnTo>
                    <a:lnTo>
                      <a:pt x="6" y="13"/>
                    </a:lnTo>
                    <a:lnTo>
                      <a:pt x="10" y="16"/>
                    </a:lnTo>
                    <a:lnTo>
                      <a:pt x="17" y="16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1" name="Freeform 233"/>
              <p:cNvSpPr>
                <a:spLocks/>
              </p:cNvSpPr>
              <p:nvPr/>
            </p:nvSpPr>
            <p:spPr bwMode="auto">
              <a:xfrm>
                <a:off x="3330" y="3826"/>
                <a:ext cx="17" cy="17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7" y="0"/>
                  </a:cxn>
                  <a:cxn ang="0">
                    <a:pos x="10" y="2"/>
                  </a:cxn>
                  <a:cxn ang="0">
                    <a:pos x="6" y="6"/>
                  </a:cxn>
                  <a:cxn ang="0">
                    <a:pos x="2" y="11"/>
                  </a:cxn>
                  <a:cxn ang="0">
                    <a:pos x="0" y="17"/>
                  </a:cxn>
                  <a:cxn ang="0">
                    <a:pos x="15" y="17"/>
                  </a:cxn>
                  <a:cxn ang="0">
                    <a:pos x="15" y="17"/>
                  </a:cxn>
                  <a:cxn ang="0">
                    <a:pos x="15" y="17"/>
                  </a:cxn>
                  <a:cxn ang="0">
                    <a:pos x="15" y="15"/>
                  </a:cxn>
                  <a:cxn ang="0">
                    <a:pos x="17" y="15"/>
                  </a:cxn>
                  <a:cxn ang="0">
                    <a:pos x="17" y="15"/>
                  </a:cxn>
                  <a:cxn ang="0">
                    <a:pos x="17" y="0"/>
                  </a:cxn>
                </a:cxnLst>
                <a:rect l="0" t="0" r="r" b="b"/>
                <a:pathLst>
                  <a:path w="17" h="17">
                    <a:moveTo>
                      <a:pt x="17" y="0"/>
                    </a:moveTo>
                    <a:lnTo>
                      <a:pt x="17" y="0"/>
                    </a:lnTo>
                    <a:lnTo>
                      <a:pt x="10" y="2"/>
                    </a:lnTo>
                    <a:lnTo>
                      <a:pt x="6" y="6"/>
                    </a:lnTo>
                    <a:lnTo>
                      <a:pt x="2" y="11"/>
                    </a:lnTo>
                    <a:lnTo>
                      <a:pt x="0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2" name="Rectangle 234"/>
              <p:cNvSpPr>
                <a:spLocks noChangeArrowheads="1"/>
              </p:cNvSpPr>
              <p:nvPr/>
            </p:nvSpPr>
            <p:spPr bwMode="auto">
              <a:xfrm>
                <a:off x="2559" y="3837"/>
                <a:ext cx="191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3" name="Freeform 235"/>
              <p:cNvSpPr>
                <a:spLocks/>
              </p:cNvSpPr>
              <p:nvPr/>
            </p:nvSpPr>
            <p:spPr bwMode="auto">
              <a:xfrm>
                <a:off x="2697" y="3800"/>
                <a:ext cx="69" cy="50"/>
              </a:xfrm>
              <a:custGeom>
                <a:avLst/>
                <a:gdLst/>
                <a:ahLst/>
                <a:cxnLst>
                  <a:cxn ang="0">
                    <a:pos x="69" y="50"/>
                  </a:cxn>
                  <a:cxn ang="0">
                    <a:pos x="69" y="37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61" y="50"/>
                  </a:cxn>
                  <a:cxn ang="0">
                    <a:pos x="61" y="37"/>
                  </a:cxn>
                  <a:cxn ang="0">
                    <a:pos x="69" y="50"/>
                  </a:cxn>
                </a:cxnLst>
                <a:rect l="0" t="0" r="r" b="b"/>
                <a:pathLst>
                  <a:path w="69" h="50">
                    <a:moveTo>
                      <a:pt x="69" y="50"/>
                    </a:moveTo>
                    <a:lnTo>
                      <a:pt x="69" y="37"/>
                    </a:lnTo>
                    <a:lnTo>
                      <a:pt x="7" y="0"/>
                    </a:lnTo>
                    <a:lnTo>
                      <a:pt x="0" y="11"/>
                    </a:lnTo>
                    <a:lnTo>
                      <a:pt x="61" y="50"/>
                    </a:lnTo>
                    <a:lnTo>
                      <a:pt x="61" y="37"/>
                    </a:lnTo>
                    <a:lnTo>
                      <a:pt x="69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4" name="Freeform 236"/>
              <p:cNvSpPr>
                <a:spLocks/>
              </p:cNvSpPr>
              <p:nvPr/>
            </p:nvSpPr>
            <p:spPr bwMode="auto">
              <a:xfrm>
                <a:off x="2766" y="3837"/>
                <a:ext cx="11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1" y="8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lnTo>
                      <a:pt x="11" y="8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5" name="Freeform 237"/>
              <p:cNvSpPr>
                <a:spLocks/>
              </p:cNvSpPr>
              <p:nvPr/>
            </p:nvSpPr>
            <p:spPr bwMode="auto">
              <a:xfrm>
                <a:off x="2697" y="3837"/>
                <a:ext cx="69" cy="52"/>
              </a:xfrm>
              <a:custGeom>
                <a:avLst/>
                <a:gdLst/>
                <a:ahLst/>
                <a:cxnLst>
                  <a:cxn ang="0">
                    <a:pos x="4" y="45"/>
                  </a:cxn>
                  <a:cxn ang="0">
                    <a:pos x="7" y="52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4" y="45"/>
                  </a:cxn>
                </a:cxnLst>
                <a:rect l="0" t="0" r="r" b="b"/>
                <a:pathLst>
                  <a:path w="69" h="52">
                    <a:moveTo>
                      <a:pt x="4" y="45"/>
                    </a:moveTo>
                    <a:lnTo>
                      <a:pt x="7" y="52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4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6" name="Freeform 238"/>
              <p:cNvSpPr>
                <a:spLocks/>
              </p:cNvSpPr>
              <p:nvPr/>
            </p:nvSpPr>
            <p:spPr bwMode="auto">
              <a:xfrm>
                <a:off x="2478" y="4083"/>
                <a:ext cx="871" cy="1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8" y="15"/>
                  </a:cxn>
                  <a:cxn ang="0">
                    <a:pos x="871" y="15"/>
                  </a:cxn>
                  <a:cxn ang="0">
                    <a:pos x="871" y="0"/>
                  </a:cxn>
                  <a:cxn ang="0">
                    <a:pos x="8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8" y="15"/>
                  </a:cxn>
                  <a:cxn ang="0">
                    <a:pos x="0" y="8"/>
                  </a:cxn>
                </a:cxnLst>
                <a:rect l="0" t="0" r="r" b="b"/>
                <a:pathLst>
                  <a:path w="871" h="15">
                    <a:moveTo>
                      <a:pt x="0" y="8"/>
                    </a:moveTo>
                    <a:lnTo>
                      <a:pt x="8" y="15"/>
                    </a:lnTo>
                    <a:lnTo>
                      <a:pt x="871" y="15"/>
                    </a:lnTo>
                    <a:lnTo>
                      <a:pt x="871" y="0"/>
                    </a:lnTo>
                    <a:lnTo>
                      <a:pt x="8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8" y="1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7" name="Rectangle 239"/>
              <p:cNvSpPr>
                <a:spLocks noChangeArrowheads="1"/>
              </p:cNvSpPr>
              <p:nvPr/>
            </p:nvSpPr>
            <p:spPr bwMode="auto">
              <a:xfrm>
                <a:off x="2478" y="3933"/>
                <a:ext cx="15" cy="158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8" name="Freeform 240"/>
              <p:cNvSpPr>
                <a:spLocks/>
              </p:cNvSpPr>
              <p:nvPr/>
            </p:nvSpPr>
            <p:spPr bwMode="auto">
              <a:xfrm>
                <a:off x="2440" y="3919"/>
                <a:ext cx="51" cy="66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40" y="0"/>
                  </a:cxn>
                  <a:cxn ang="0">
                    <a:pos x="0" y="59"/>
                  </a:cxn>
                  <a:cxn ang="0">
                    <a:pos x="13" y="66"/>
                  </a:cxn>
                  <a:cxn ang="0">
                    <a:pos x="51" y="7"/>
                  </a:cxn>
                  <a:cxn ang="0">
                    <a:pos x="40" y="7"/>
                  </a:cxn>
                  <a:cxn ang="0">
                    <a:pos x="51" y="0"/>
                  </a:cxn>
                </a:cxnLst>
                <a:rect l="0" t="0" r="r" b="b"/>
                <a:pathLst>
                  <a:path w="51" h="66">
                    <a:moveTo>
                      <a:pt x="51" y="0"/>
                    </a:moveTo>
                    <a:lnTo>
                      <a:pt x="40" y="0"/>
                    </a:lnTo>
                    <a:lnTo>
                      <a:pt x="0" y="59"/>
                    </a:lnTo>
                    <a:lnTo>
                      <a:pt x="13" y="66"/>
                    </a:lnTo>
                    <a:lnTo>
                      <a:pt x="51" y="7"/>
                    </a:lnTo>
                    <a:lnTo>
                      <a:pt x="40" y="7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49" name="Freeform 241"/>
              <p:cNvSpPr>
                <a:spLocks/>
              </p:cNvSpPr>
              <p:nvPr/>
            </p:nvSpPr>
            <p:spPr bwMode="auto">
              <a:xfrm>
                <a:off x="2480" y="3908"/>
                <a:ext cx="11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r" b="b"/>
                <a:pathLst>
                  <a:path w="11" h="11">
                    <a:moveTo>
                      <a:pt x="11" y="11"/>
                    </a:moveTo>
                    <a:lnTo>
                      <a:pt x="6" y="0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50" name="Freeform 242"/>
              <p:cNvSpPr>
                <a:spLocks/>
              </p:cNvSpPr>
              <p:nvPr/>
            </p:nvSpPr>
            <p:spPr bwMode="auto">
              <a:xfrm>
                <a:off x="2480" y="3919"/>
                <a:ext cx="52" cy="66"/>
              </a:xfrm>
              <a:custGeom>
                <a:avLst/>
                <a:gdLst/>
                <a:ahLst/>
                <a:cxnLst>
                  <a:cxn ang="0">
                    <a:pos x="46" y="63"/>
                  </a:cxn>
                  <a:cxn ang="0">
                    <a:pos x="52" y="59"/>
                  </a:cxn>
                  <a:cxn ang="0">
                    <a:pos x="11" y="0"/>
                  </a:cxn>
                  <a:cxn ang="0">
                    <a:pos x="0" y="7"/>
                  </a:cxn>
                  <a:cxn ang="0">
                    <a:pos x="38" y="66"/>
                  </a:cxn>
                  <a:cxn ang="0">
                    <a:pos x="46" y="63"/>
                  </a:cxn>
                </a:cxnLst>
                <a:rect l="0" t="0" r="r" b="b"/>
                <a:pathLst>
                  <a:path w="52" h="66">
                    <a:moveTo>
                      <a:pt x="46" y="63"/>
                    </a:moveTo>
                    <a:lnTo>
                      <a:pt x="52" y="59"/>
                    </a:lnTo>
                    <a:lnTo>
                      <a:pt x="11" y="0"/>
                    </a:lnTo>
                    <a:lnTo>
                      <a:pt x="0" y="7"/>
                    </a:lnTo>
                    <a:lnTo>
                      <a:pt x="38" y="66"/>
                    </a:lnTo>
                    <a:lnTo>
                      <a:pt x="46" y="6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53" name="Rectangle 245"/>
              <p:cNvSpPr>
                <a:spLocks noChangeArrowheads="1"/>
              </p:cNvSpPr>
              <p:nvPr/>
            </p:nvSpPr>
            <p:spPr bwMode="auto">
              <a:xfrm>
                <a:off x="2235" y="3725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454" name="Rectangle 246"/>
              <p:cNvSpPr>
                <a:spLocks noChangeArrowheads="1"/>
              </p:cNvSpPr>
              <p:nvPr/>
            </p:nvSpPr>
            <p:spPr bwMode="auto">
              <a:xfrm>
                <a:off x="3373" y="3732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455" name="Freeform 247"/>
              <p:cNvSpPr>
                <a:spLocks/>
              </p:cNvSpPr>
              <p:nvPr/>
            </p:nvSpPr>
            <p:spPr bwMode="auto">
              <a:xfrm>
                <a:off x="3988" y="4044"/>
                <a:ext cx="584" cy="15"/>
              </a:xfrm>
              <a:custGeom>
                <a:avLst/>
                <a:gdLst/>
                <a:ahLst/>
                <a:cxnLst>
                  <a:cxn ang="0">
                    <a:pos x="584" y="8"/>
                  </a:cxn>
                  <a:cxn ang="0">
                    <a:pos x="576" y="0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576" y="15"/>
                  </a:cxn>
                  <a:cxn ang="0">
                    <a:pos x="584" y="8"/>
                  </a:cxn>
                  <a:cxn ang="0">
                    <a:pos x="576" y="15"/>
                  </a:cxn>
                  <a:cxn ang="0">
                    <a:pos x="584" y="15"/>
                  </a:cxn>
                  <a:cxn ang="0">
                    <a:pos x="584" y="8"/>
                  </a:cxn>
                </a:cxnLst>
                <a:rect l="0" t="0" r="r" b="b"/>
                <a:pathLst>
                  <a:path w="584" h="15">
                    <a:moveTo>
                      <a:pt x="584" y="8"/>
                    </a:moveTo>
                    <a:lnTo>
                      <a:pt x="576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576" y="15"/>
                    </a:lnTo>
                    <a:lnTo>
                      <a:pt x="584" y="8"/>
                    </a:lnTo>
                    <a:lnTo>
                      <a:pt x="576" y="15"/>
                    </a:lnTo>
                    <a:lnTo>
                      <a:pt x="584" y="15"/>
                    </a:lnTo>
                    <a:lnTo>
                      <a:pt x="584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56" name="Freeform 248"/>
              <p:cNvSpPr>
                <a:spLocks/>
              </p:cNvSpPr>
              <p:nvPr/>
            </p:nvSpPr>
            <p:spPr bwMode="auto">
              <a:xfrm>
                <a:off x="4556" y="3626"/>
                <a:ext cx="16" cy="42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8"/>
                  </a:cxn>
                  <a:cxn ang="0">
                    <a:pos x="0" y="426"/>
                  </a:cxn>
                  <a:cxn ang="0">
                    <a:pos x="16" y="426"/>
                  </a:cxn>
                  <a:cxn ang="0">
                    <a:pos x="16" y="8"/>
                  </a:cxn>
                  <a:cxn ang="0">
                    <a:pos x="8" y="0"/>
                  </a:cxn>
                  <a:cxn ang="0">
                    <a:pos x="16" y="8"/>
                  </a:cxn>
                  <a:cxn ang="0">
                    <a:pos x="16" y="0"/>
                  </a:cxn>
                  <a:cxn ang="0">
                    <a:pos x="8" y="0"/>
                  </a:cxn>
                </a:cxnLst>
                <a:rect l="0" t="0" r="r" b="b"/>
                <a:pathLst>
                  <a:path w="16" h="426">
                    <a:moveTo>
                      <a:pt x="8" y="0"/>
                    </a:moveTo>
                    <a:lnTo>
                      <a:pt x="0" y="8"/>
                    </a:lnTo>
                    <a:lnTo>
                      <a:pt x="0" y="426"/>
                    </a:lnTo>
                    <a:lnTo>
                      <a:pt x="16" y="426"/>
                    </a:lnTo>
                    <a:lnTo>
                      <a:pt x="16" y="8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16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57" name="Freeform 249"/>
              <p:cNvSpPr>
                <a:spLocks/>
              </p:cNvSpPr>
              <p:nvPr/>
            </p:nvSpPr>
            <p:spPr bwMode="auto">
              <a:xfrm>
                <a:off x="3981" y="3626"/>
                <a:ext cx="583" cy="1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15"/>
                  </a:cxn>
                  <a:cxn ang="0">
                    <a:pos x="583" y="15"/>
                  </a:cxn>
                  <a:cxn ang="0">
                    <a:pos x="583" y="0"/>
                  </a:cxn>
                  <a:cxn ang="0">
                    <a:pos x="7" y="0"/>
                  </a:cxn>
                  <a:cxn ang="0">
                    <a:pos x="0" y="8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8"/>
                  </a:cxn>
                </a:cxnLst>
                <a:rect l="0" t="0" r="r" b="b"/>
                <a:pathLst>
                  <a:path w="583" h="15">
                    <a:moveTo>
                      <a:pt x="0" y="8"/>
                    </a:moveTo>
                    <a:lnTo>
                      <a:pt x="7" y="15"/>
                    </a:lnTo>
                    <a:lnTo>
                      <a:pt x="583" y="15"/>
                    </a:lnTo>
                    <a:lnTo>
                      <a:pt x="583" y="0"/>
                    </a:lnTo>
                    <a:lnTo>
                      <a:pt x="7" y="0"/>
                    </a:lnTo>
                    <a:lnTo>
                      <a:pt x="0" y="8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58" name="Freeform 250"/>
              <p:cNvSpPr>
                <a:spLocks/>
              </p:cNvSpPr>
              <p:nvPr/>
            </p:nvSpPr>
            <p:spPr bwMode="auto">
              <a:xfrm>
                <a:off x="3981" y="3634"/>
                <a:ext cx="15" cy="425"/>
              </a:xfrm>
              <a:custGeom>
                <a:avLst/>
                <a:gdLst/>
                <a:ahLst/>
                <a:cxnLst>
                  <a:cxn ang="0">
                    <a:pos x="7" y="425"/>
                  </a:cxn>
                  <a:cxn ang="0">
                    <a:pos x="15" y="418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418"/>
                  </a:cxn>
                  <a:cxn ang="0">
                    <a:pos x="7" y="425"/>
                  </a:cxn>
                  <a:cxn ang="0">
                    <a:pos x="0" y="418"/>
                  </a:cxn>
                  <a:cxn ang="0">
                    <a:pos x="0" y="425"/>
                  </a:cxn>
                  <a:cxn ang="0">
                    <a:pos x="7" y="425"/>
                  </a:cxn>
                </a:cxnLst>
                <a:rect l="0" t="0" r="r" b="b"/>
                <a:pathLst>
                  <a:path w="15" h="425">
                    <a:moveTo>
                      <a:pt x="7" y="425"/>
                    </a:moveTo>
                    <a:lnTo>
                      <a:pt x="15" y="418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418"/>
                    </a:lnTo>
                    <a:lnTo>
                      <a:pt x="7" y="425"/>
                    </a:lnTo>
                    <a:lnTo>
                      <a:pt x="0" y="418"/>
                    </a:lnTo>
                    <a:lnTo>
                      <a:pt x="0" y="425"/>
                    </a:lnTo>
                    <a:lnTo>
                      <a:pt x="7" y="42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59" name="Rectangle 251"/>
              <p:cNvSpPr>
                <a:spLocks noChangeArrowheads="1"/>
              </p:cNvSpPr>
              <p:nvPr/>
            </p:nvSpPr>
            <p:spPr bwMode="auto">
              <a:xfrm>
                <a:off x="3697" y="3837"/>
                <a:ext cx="266" cy="15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0" name="Freeform 252"/>
              <p:cNvSpPr>
                <a:spLocks/>
              </p:cNvSpPr>
              <p:nvPr/>
            </p:nvSpPr>
            <p:spPr bwMode="auto">
              <a:xfrm>
                <a:off x="3910" y="3800"/>
                <a:ext cx="69" cy="50"/>
              </a:xfrm>
              <a:custGeom>
                <a:avLst/>
                <a:gdLst/>
                <a:ahLst/>
                <a:cxnLst>
                  <a:cxn ang="0">
                    <a:pos x="69" y="50"/>
                  </a:cxn>
                  <a:cxn ang="0">
                    <a:pos x="69" y="37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61" y="50"/>
                  </a:cxn>
                  <a:cxn ang="0">
                    <a:pos x="61" y="37"/>
                  </a:cxn>
                  <a:cxn ang="0">
                    <a:pos x="69" y="50"/>
                  </a:cxn>
                </a:cxnLst>
                <a:rect l="0" t="0" r="r" b="b"/>
                <a:pathLst>
                  <a:path w="69" h="50">
                    <a:moveTo>
                      <a:pt x="69" y="50"/>
                    </a:moveTo>
                    <a:lnTo>
                      <a:pt x="69" y="37"/>
                    </a:lnTo>
                    <a:lnTo>
                      <a:pt x="7" y="0"/>
                    </a:lnTo>
                    <a:lnTo>
                      <a:pt x="0" y="11"/>
                    </a:lnTo>
                    <a:lnTo>
                      <a:pt x="61" y="50"/>
                    </a:lnTo>
                    <a:lnTo>
                      <a:pt x="61" y="37"/>
                    </a:lnTo>
                    <a:lnTo>
                      <a:pt x="69" y="5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1" name="Freeform 253"/>
              <p:cNvSpPr>
                <a:spLocks/>
              </p:cNvSpPr>
              <p:nvPr/>
            </p:nvSpPr>
            <p:spPr bwMode="auto">
              <a:xfrm>
                <a:off x="3979" y="3837"/>
                <a:ext cx="11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1" y="8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lnTo>
                      <a:pt x="11" y="8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2" name="Freeform 254"/>
              <p:cNvSpPr>
                <a:spLocks/>
              </p:cNvSpPr>
              <p:nvPr/>
            </p:nvSpPr>
            <p:spPr bwMode="auto">
              <a:xfrm>
                <a:off x="3910" y="3837"/>
                <a:ext cx="69" cy="52"/>
              </a:xfrm>
              <a:custGeom>
                <a:avLst/>
                <a:gdLst/>
                <a:ahLst/>
                <a:cxnLst>
                  <a:cxn ang="0">
                    <a:pos x="3" y="45"/>
                  </a:cxn>
                  <a:cxn ang="0">
                    <a:pos x="7" y="52"/>
                  </a:cxn>
                  <a:cxn ang="0">
                    <a:pos x="69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3" y="45"/>
                  </a:cxn>
                </a:cxnLst>
                <a:rect l="0" t="0" r="r" b="b"/>
                <a:pathLst>
                  <a:path w="69" h="52">
                    <a:moveTo>
                      <a:pt x="3" y="45"/>
                    </a:moveTo>
                    <a:lnTo>
                      <a:pt x="7" y="52"/>
                    </a:lnTo>
                    <a:lnTo>
                      <a:pt x="69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3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3" name="Rectangle 255"/>
              <p:cNvSpPr>
                <a:spLocks noChangeArrowheads="1"/>
              </p:cNvSpPr>
              <p:nvPr/>
            </p:nvSpPr>
            <p:spPr bwMode="auto">
              <a:xfrm>
                <a:off x="4564" y="3835"/>
                <a:ext cx="265" cy="17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4" name="Freeform 256"/>
              <p:cNvSpPr>
                <a:spLocks/>
              </p:cNvSpPr>
              <p:nvPr/>
            </p:nvSpPr>
            <p:spPr bwMode="auto">
              <a:xfrm>
                <a:off x="4775" y="3798"/>
                <a:ext cx="71" cy="52"/>
              </a:xfrm>
              <a:custGeom>
                <a:avLst/>
                <a:gdLst/>
                <a:ahLst/>
                <a:cxnLst>
                  <a:cxn ang="0">
                    <a:pos x="71" y="52"/>
                  </a:cxn>
                  <a:cxn ang="0">
                    <a:pos x="71" y="39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61" y="52"/>
                  </a:cxn>
                  <a:cxn ang="0">
                    <a:pos x="61" y="39"/>
                  </a:cxn>
                  <a:cxn ang="0">
                    <a:pos x="71" y="52"/>
                  </a:cxn>
                </a:cxnLst>
                <a:rect l="0" t="0" r="r" b="b"/>
                <a:pathLst>
                  <a:path w="71" h="52">
                    <a:moveTo>
                      <a:pt x="71" y="52"/>
                    </a:moveTo>
                    <a:lnTo>
                      <a:pt x="71" y="39"/>
                    </a:lnTo>
                    <a:lnTo>
                      <a:pt x="10" y="0"/>
                    </a:lnTo>
                    <a:lnTo>
                      <a:pt x="0" y="13"/>
                    </a:lnTo>
                    <a:lnTo>
                      <a:pt x="61" y="52"/>
                    </a:lnTo>
                    <a:lnTo>
                      <a:pt x="61" y="39"/>
                    </a:lnTo>
                    <a:lnTo>
                      <a:pt x="71" y="5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5" name="Freeform 257"/>
              <p:cNvSpPr>
                <a:spLocks/>
              </p:cNvSpPr>
              <p:nvPr/>
            </p:nvSpPr>
            <p:spPr bwMode="auto">
              <a:xfrm>
                <a:off x="4846" y="3837"/>
                <a:ext cx="10" cy="13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0" y="6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10" h="13">
                    <a:moveTo>
                      <a:pt x="0" y="13"/>
                    </a:moveTo>
                    <a:lnTo>
                      <a:pt x="10" y="6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6" name="Freeform 258"/>
              <p:cNvSpPr>
                <a:spLocks/>
              </p:cNvSpPr>
              <p:nvPr/>
            </p:nvSpPr>
            <p:spPr bwMode="auto">
              <a:xfrm>
                <a:off x="4775" y="3837"/>
                <a:ext cx="71" cy="52"/>
              </a:xfrm>
              <a:custGeom>
                <a:avLst/>
                <a:gdLst/>
                <a:ahLst/>
                <a:cxnLst>
                  <a:cxn ang="0">
                    <a:pos x="6" y="45"/>
                  </a:cxn>
                  <a:cxn ang="0">
                    <a:pos x="10" y="52"/>
                  </a:cxn>
                  <a:cxn ang="0">
                    <a:pos x="71" y="13"/>
                  </a:cxn>
                  <a:cxn ang="0">
                    <a:pos x="61" y="0"/>
                  </a:cxn>
                  <a:cxn ang="0">
                    <a:pos x="0" y="39"/>
                  </a:cxn>
                  <a:cxn ang="0">
                    <a:pos x="6" y="45"/>
                  </a:cxn>
                </a:cxnLst>
                <a:rect l="0" t="0" r="r" b="b"/>
                <a:pathLst>
                  <a:path w="71" h="52">
                    <a:moveTo>
                      <a:pt x="6" y="45"/>
                    </a:moveTo>
                    <a:lnTo>
                      <a:pt x="10" y="52"/>
                    </a:lnTo>
                    <a:lnTo>
                      <a:pt x="71" y="13"/>
                    </a:lnTo>
                    <a:lnTo>
                      <a:pt x="61" y="0"/>
                    </a:lnTo>
                    <a:lnTo>
                      <a:pt x="0" y="39"/>
                    </a:lnTo>
                    <a:lnTo>
                      <a:pt x="6" y="4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68" name="Line 260"/>
              <p:cNvSpPr>
                <a:spLocks noChangeShapeType="1"/>
              </p:cNvSpPr>
              <p:nvPr/>
            </p:nvSpPr>
            <p:spPr bwMode="auto">
              <a:xfrm>
                <a:off x="4053" y="3845"/>
                <a:ext cx="448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73" name="Rectangle 265"/>
              <p:cNvSpPr>
                <a:spLocks noChangeArrowheads="1"/>
              </p:cNvSpPr>
              <p:nvPr/>
            </p:nvSpPr>
            <p:spPr bwMode="auto">
              <a:xfrm>
                <a:off x="3340" y="3845"/>
                <a:ext cx="15" cy="246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2475" name="Rectangle 267"/>
              <p:cNvSpPr>
                <a:spLocks noChangeArrowheads="1"/>
              </p:cNvSpPr>
              <p:nvPr/>
            </p:nvSpPr>
            <p:spPr bwMode="auto">
              <a:xfrm>
                <a:off x="3770" y="3717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X(s)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477" name="Rectangle 269"/>
              <p:cNvSpPr>
                <a:spLocks noChangeArrowheads="1"/>
              </p:cNvSpPr>
              <p:nvPr/>
            </p:nvSpPr>
            <p:spPr bwMode="auto">
              <a:xfrm>
                <a:off x="4661" y="3713"/>
                <a:ext cx="151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Y(s)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26" name="Rectangle 318"/>
              <p:cNvSpPr>
                <a:spLocks noChangeArrowheads="1"/>
              </p:cNvSpPr>
              <p:nvPr/>
            </p:nvSpPr>
            <p:spPr bwMode="auto">
              <a:xfrm>
                <a:off x="2856" y="3778"/>
                <a:ext cx="27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pl-PL" sz="1400" b="1">
                    <a:solidFill>
                      <a:srgbClr val="1F1A17"/>
                    </a:solidFill>
                    <a:effectLst/>
                    <a:latin typeface="Arial" charset="0"/>
                  </a:rPr>
                  <a:t>G(s)</a:t>
                </a:r>
                <a:endParaRPr lang="pl-PL" sz="140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graphicFrame>
            <p:nvGraphicFramePr>
              <p:cNvPr id="222551" name="Object 343"/>
              <p:cNvGraphicFramePr>
                <a:graphicFrameLocks noChangeAspect="1"/>
              </p:cNvGraphicFramePr>
              <p:nvPr/>
            </p:nvGraphicFramePr>
            <p:xfrm>
              <a:off x="2369" y="3926"/>
              <a:ext cx="80" cy="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51" name="Równanie" r:id="rId11" imgW="126720" imgH="75960" progId="Equation.3">
                      <p:embed/>
                    </p:oleObj>
                  </mc:Choice>
                  <mc:Fallback>
                    <p:oleObj name="Równanie" r:id="rId11" imgW="126720" imgH="759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69" y="3926"/>
                            <a:ext cx="80" cy="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2552" name="Rectangle 344"/>
              <p:cNvSpPr>
                <a:spLocks noChangeArrowheads="1"/>
              </p:cNvSpPr>
              <p:nvPr/>
            </p:nvSpPr>
            <p:spPr bwMode="auto">
              <a:xfrm>
                <a:off x="4026" y="3878"/>
                <a:ext cx="49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1 + G(s)</a:t>
                </a:r>
                <a:endParaRPr lang="pl-PL" sz="100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2553" name="Rectangle 345"/>
              <p:cNvSpPr>
                <a:spLocks noChangeArrowheads="1"/>
              </p:cNvSpPr>
              <p:nvPr/>
            </p:nvSpPr>
            <p:spPr bwMode="auto">
              <a:xfrm>
                <a:off x="4030" y="3718"/>
                <a:ext cx="498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pl-PL" sz="1000" b="1">
                    <a:solidFill>
                      <a:srgbClr val="1F1A17"/>
                    </a:solidFill>
                    <a:effectLst/>
                    <a:latin typeface="Arial" charset="0"/>
                  </a:rPr>
                  <a:t>G(s)</a:t>
                </a:r>
                <a:endParaRPr lang="pl-PL" sz="100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4552588"/>
      </p:ext>
    </p:extLst>
  </p:cSld>
  <p:clrMapOvr>
    <a:masterClrMapping/>
  </p:clrMapOvr>
  <p:transition spd="med"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304800" y="827088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</a:rPr>
              <a:t>Reguły przekształceń schematów blokowych – tabela </a:t>
            </a:r>
          </a:p>
        </p:txBody>
      </p:sp>
      <p:grpSp>
        <p:nvGrpSpPr>
          <p:cNvPr id="2" name="Group 654"/>
          <p:cNvGrpSpPr>
            <a:grpSpLocks/>
          </p:cNvGrpSpPr>
          <p:nvPr/>
        </p:nvGrpSpPr>
        <p:grpSpPr bwMode="auto">
          <a:xfrm>
            <a:off x="827088" y="1330325"/>
            <a:ext cx="7473950" cy="5364163"/>
            <a:chOff x="521" y="838"/>
            <a:chExt cx="4708" cy="3379"/>
          </a:xfrm>
        </p:grpSpPr>
        <p:sp>
          <p:nvSpPr>
            <p:cNvPr id="223236" name="AutoShape 4"/>
            <p:cNvSpPr>
              <a:spLocks noChangeAspect="1" noChangeArrowheads="1" noTextEdit="1"/>
            </p:cNvSpPr>
            <p:nvPr/>
          </p:nvSpPr>
          <p:spPr bwMode="auto">
            <a:xfrm>
              <a:off x="576" y="853"/>
              <a:ext cx="4653" cy="3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3" name="Group 631"/>
            <p:cNvGrpSpPr>
              <a:grpSpLocks/>
            </p:cNvGrpSpPr>
            <p:nvPr/>
          </p:nvGrpSpPr>
          <p:grpSpPr bwMode="auto">
            <a:xfrm>
              <a:off x="586" y="838"/>
              <a:ext cx="4633" cy="599"/>
              <a:chOff x="586" y="838"/>
              <a:chExt cx="4633" cy="599"/>
            </a:xfrm>
          </p:grpSpPr>
          <p:sp>
            <p:nvSpPr>
              <p:cNvPr id="223611" name="Rectangle 379"/>
              <p:cNvSpPr>
                <a:spLocks noChangeArrowheads="1"/>
              </p:cNvSpPr>
              <p:nvPr/>
            </p:nvSpPr>
            <p:spPr bwMode="auto">
              <a:xfrm>
                <a:off x="591" y="838"/>
                <a:ext cx="83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800">
                    <a:solidFill>
                      <a:srgbClr val="1F1A17"/>
                    </a:solidFill>
                    <a:effectLst/>
                    <a:latin typeface="Arial" charset="0"/>
                  </a:rPr>
                  <a:t>Tabela 3.1cd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3612" name="Line 380"/>
              <p:cNvSpPr>
                <a:spLocks noChangeShapeType="1"/>
              </p:cNvSpPr>
              <p:nvPr/>
            </p:nvSpPr>
            <p:spPr bwMode="auto">
              <a:xfrm>
                <a:off x="586" y="1014"/>
                <a:ext cx="4633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3613" name="Line 381"/>
              <p:cNvSpPr>
                <a:spLocks noChangeShapeType="1"/>
              </p:cNvSpPr>
              <p:nvPr/>
            </p:nvSpPr>
            <p:spPr bwMode="auto">
              <a:xfrm>
                <a:off x="595" y="1436"/>
                <a:ext cx="4615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3614" name="Line 382"/>
              <p:cNvSpPr>
                <a:spLocks noChangeShapeType="1"/>
              </p:cNvSpPr>
              <p:nvPr/>
            </p:nvSpPr>
            <p:spPr bwMode="auto">
              <a:xfrm>
                <a:off x="1846" y="1250"/>
                <a:ext cx="3364" cy="1"/>
              </a:xfrm>
              <a:prstGeom prst="line">
                <a:avLst/>
              </a:prstGeom>
              <a:noFill/>
              <a:ln w="12700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23628" name="Rectangle 396"/>
              <p:cNvSpPr>
                <a:spLocks noChangeArrowheads="1"/>
              </p:cNvSpPr>
              <p:nvPr/>
            </p:nvSpPr>
            <p:spPr bwMode="auto">
              <a:xfrm>
                <a:off x="2917" y="1057"/>
                <a:ext cx="107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Układy równoważne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3629" name="Rectangle 397"/>
              <p:cNvSpPr>
                <a:spLocks noChangeArrowheads="1"/>
              </p:cNvSpPr>
              <p:nvPr/>
            </p:nvSpPr>
            <p:spPr bwMode="auto">
              <a:xfrm>
                <a:off x="778" y="1081"/>
                <a:ext cx="86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Rodzaj</a:t>
                </a:r>
                <a:b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</a:b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przekształcenia 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3631" name="Rectangle 399"/>
              <p:cNvSpPr>
                <a:spLocks noChangeArrowheads="1"/>
              </p:cNvSpPr>
              <p:nvPr/>
            </p:nvSpPr>
            <p:spPr bwMode="auto">
              <a:xfrm>
                <a:off x="2011" y="1275"/>
                <a:ext cx="1263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przed przekształceniem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23632" name="Rectangle 400"/>
              <p:cNvSpPr>
                <a:spLocks noChangeArrowheads="1"/>
              </p:cNvSpPr>
              <p:nvPr/>
            </p:nvSpPr>
            <p:spPr bwMode="auto">
              <a:xfrm>
                <a:off x="3854" y="1269"/>
                <a:ext cx="99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>
                  <a:buFontTx/>
                  <a:buNone/>
                </a:pPr>
                <a:r>
                  <a:rPr lang="pl-PL" sz="1500">
                    <a:solidFill>
                      <a:srgbClr val="1F1A17"/>
                    </a:solidFill>
                    <a:effectLst/>
                    <a:latin typeface="Arial" charset="0"/>
                  </a:rPr>
                  <a:t>po przekształceniu</a:t>
                </a:r>
                <a:endParaRPr lang="pl-PL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223457" name="Freeform 225"/>
            <p:cNvSpPr>
              <a:spLocks/>
            </p:cNvSpPr>
            <p:nvPr/>
          </p:nvSpPr>
          <p:spPr bwMode="auto">
            <a:xfrm>
              <a:off x="2501" y="1868"/>
              <a:ext cx="439" cy="15"/>
            </a:xfrm>
            <a:custGeom>
              <a:avLst/>
              <a:gdLst/>
              <a:ahLst/>
              <a:cxnLst>
                <a:cxn ang="0">
                  <a:pos x="439" y="8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431" y="15"/>
                </a:cxn>
                <a:cxn ang="0">
                  <a:pos x="439" y="8"/>
                </a:cxn>
                <a:cxn ang="0">
                  <a:pos x="431" y="15"/>
                </a:cxn>
                <a:cxn ang="0">
                  <a:pos x="439" y="15"/>
                </a:cxn>
                <a:cxn ang="0">
                  <a:pos x="439" y="8"/>
                </a:cxn>
              </a:cxnLst>
              <a:rect l="0" t="0" r="r" b="b"/>
              <a:pathLst>
                <a:path w="439" h="15">
                  <a:moveTo>
                    <a:pt x="439" y="8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31" y="15"/>
                  </a:lnTo>
                  <a:lnTo>
                    <a:pt x="439" y="8"/>
                  </a:lnTo>
                  <a:lnTo>
                    <a:pt x="431" y="15"/>
                  </a:lnTo>
                  <a:lnTo>
                    <a:pt x="439" y="15"/>
                  </a:lnTo>
                  <a:lnTo>
                    <a:pt x="439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58" name="Freeform 226"/>
            <p:cNvSpPr>
              <a:spLocks/>
            </p:cNvSpPr>
            <p:nvPr/>
          </p:nvSpPr>
          <p:spPr bwMode="auto">
            <a:xfrm>
              <a:off x="2925" y="1580"/>
              <a:ext cx="15" cy="29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8"/>
                </a:cxn>
                <a:cxn ang="0">
                  <a:pos x="0" y="296"/>
                </a:cxn>
                <a:cxn ang="0">
                  <a:pos x="15" y="296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15" y="8"/>
                </a:cxn>
                <a:cxn ang="0">
                  <a:pos x="15" y="0"/>
                </a:cxn>
                <a:cxn ang="0">
                  <a:pos x="7" y="0"/>
                </a:cxn>
              </a:cxnLst>
              <a:rect l="0" t="0" r="r" b="b"/>
              <a:pathLst>
                <a:path w="15" h="296">
                  <a:moveTo>
                    <a:pt x="7" y="0"/>
                  </a:moveTo>
                  <a:lnTo>
                    <a:pt x="0" y="8"/>
                  </a:lnTo>
                  <a:lnTo>
                    <a:pt x="0" y="296"/>
                  </a:lnTo>
                  <a:lnTo>
                    <a:pt x="15" y="296"/>
                  </a:lnTo>
                  <a:lnTo>
                    <a:pt x="15" y="8"/>
                  </a:lnTo>
                  <a:lnTo>
                    <a:pt x="7" y="0"/>
                  </a:lnTo>
                  <a:lnTo>
                    <a:pt x="15" y="8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59" name="Freeform 227"/>
            <p:cNvSpPr>
              <a:spLocks/>
            </p:cNvSpPr>
            <p:nvPr/>
          </p:nvSpPr>
          <p:spPr bwMode="auto">
            <a:xfrm>
              <a:off x="2493" y="1580"/>
              <a:ext cx="439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6"/>
                </a:cxn>
                <a:cxn ang="0">
                  <a:pos x="439" y="16"/>
                </a:cxn>
                <a:cxn ang="0">
                  <a:pos x="439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39" h="16">
                  <a:moveTo>
                    <a:pt x="0" y="8"/>
                  </a:moveTo>
                  <a:lnTo>
                    <a:pt x="8" y="16"/>
                  </a:lnTo>
                  <a:lnTo>
                    <a:pt x="439" y="16"/>
                  </a:lnTo>
                  <a:lnTo>
                    <a:pt x="439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0" name="Freeform 228"/>
            <p:cNvSpPr>
              <a:spLocks/>
            </p:cNvSpPr>
            <p:nvPr/>
          </p:nvSpPr>
          <p:spPr bwMode="auto">
            <a:xfrm>
              <a:off x="2493" y="1588"/>
              <a:ext cx="15" cy="295"/>
            </a:xfrm>
            <a:custGeom>
              <a:avLst/>
              <a:gdLst/>
              <a:ahLst/>
              <a:cxnLst>
                <a:cxn ang="0">
                  <a:pos x="8" y="295"/>
                </a:cxn>
                <a:cxn ang="0">
                  <a:pos x="15" y="288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8" y="295"/>
                </a:cxn>
                <a:cxn ang="0">
                  <a:pos x="0" y="288"/>
                </a:cxn>
                <a:cxn ang="0">
                  <a:pos x="0" y="295"/>
                </a:cxn>
                <a:cxn ang="0">
                  <a:pos x="8" y="295"/>
                </a:cxn>
              </a:cxnLst>
              <a:rect l="0" t="0" r="r" b="b"/>
              <a:pathLst>
                <a:path w="15" h="295">
                  <a:moveTo>
                    <a:pt x="8" y="295"/>
                  </a:moveTo>
                  <a:lnTo>
                    <a:pt x="15" y="288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8" y="29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8" y="29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1" name="Rectangle 229"/>
            <p:cNvSpPr>
              <a:spLocks noChangeArrowheads="1"/>
            </p:cNvSpPr>
            <p:nvPr/>
          </p:nvSpPr>
          <p:spPr bwMode="auto">
            <a:xfrm>
              <a:off x="3151" y="1722"/>
              <a:ext cx="192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2" name="Freeform 230"/>
            <p:cNvSpPr>
              <a:spLocks/>
            </p:cNvSpPr>
            <p:nvPr/>
          </p:nvSpPr>
          <p:spPr bwMode="auto">
            <a:xfrm>
              <a:off x="3289" y="1684"/>
              <a:ext cx="71" cy="54"/>
            </a:xfrm>
            <a:custGeom>
              <a:avLst/>
              <a:gdLst/>
              <a:ahLst/>
              <a:cxnLst>
                <a:cxn ang="0">
                  <a:pos x="71" y="54"/>
                </a:cxn>
                <a:cxn ang="0">
                  <a:pos x="71" y="40"/>
                </a:cxn>
                <a:cxn ang="0">
                  <a:pos x="10" y="0"/>
                </a:cxn>
                <a:cxn ang="0">
                  <a:pos x="0" y="13"/>
                </a:cxn>
                <a:cxn ang="0">
                  <a:pos x="62" y="54"/>
                </a:cxn>
                <a:cxn ang="0">
                  <a:pos x="62" y="40"/>
                </a:cxn>
                <a:cxn ang="0">
                  <a:pos x="71" y="54"/>
                </a:cxn>
              </a:cxnLst>
              <a:rect l="0" t="0" r="r" b="b"/>
              <a:pathLst>
                <a:path w="71" h="54">
                  <a:moveTo>
                    <a:pt x="71" y="54"/>
                  </a:moveTo>
                  <a:lnTo>
                    <a:pt x="71" y="40"/>
                  </a:lnTo>
                  <a:lnTo>
                    <a:pt x="10" y="0"/>
                  </a:lnTo>
                  <a:lnTo>
                    <a:pt x="0" y="13"/>
                  </a:lnTo>
                  <a:lnTo>
                    <a:pt x="62" y="54"/>
                  </a:lnTo>
                  <a:lnTo>
                    <a:pt x="62" y="40"/>
                  </a:lnTo>
                  <a:lnTo>
                    <a:pt x="71" y="5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3" name="Freeform 231"/>
            <p:cNvSpPr>
              <a:spLocks/>
            </p:cNvSpPr>
            <p:nvPr/>
          </p:nvSpPr>
          <p:spPr bwMode="auto">
            <a:xfrm>
              <a:off x="3360" y="1724"/>
              <a:ext cx="10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14"/>
                </a:cxn>
              </a:cxnLst>
              <a:rect l="0" t="0" r="r" b="b"/>
              <a:pathLst>
                <a:path w="10" h="14">
                  <a:moveTo>
                    <a:pt x="0" y="14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4" name="Freeform 232"/>
            <p:cNvSpPr>
              <a:spLocks/>
            </p:cNvSpPr>
            <p:nvPr/>
          </p:nvSpPr>
          <p:spPr bwMode="auto">
            <a:xfrm>
              <a:off x="3289" y="1724"/>
              <a:ext cx="71" cy="52"/>
            </a:xfrm>
            <a:custGeom>
              <a:avLst/>
              <a:gdLst/>
              <a:ahLst/>
              <a:cxnLst>
                <a:cxn ang="0">
                  <a:pos x="4" y="46"/>
                </a:cxn>
                <a:cxn ang="0">
                  <a:pos x="10" y="52"/>
                </a:cxn>
                <a:cxn ang="0">
                  <a:pos x="71" y="14"/>
                </a:cxn>
                <a:cxn ang="0">
                  <a:pos x="62" y="0"/>
                </a:cxn>
                <a:cxn ang="0">
                  <a:pos x="0" y="40"/>
                </a:cxn>
                <a:cxn ang="0">
                  <a:pos x="4" y="46"/>
                </a:cxn>
              </a:cxnLst>
              <a:rect l="0" t="0" r="r" b="b"/>
              <a:pathLst>
                <a:path w="71" h="52">
                  <a:moveTo>
                    <a:pt x="4" y="46"/>
                  </a:moveTo>
                  <a:lnTo>
                    <a:pt x="10" y="52"/>
                  </a:lnTo>
                  <a:lnTo>
                    <a:pt x="71" y="14"/>
                  </a:lnTo>
                  <a:lnTo>
                    <a:pt x="62" y="0"/>
                  </a:lnTo>
                  <a:lnTo>
                    <a:pt x="0" y="40"/>
                  </a:lnTo>
                  <a:lnTo>
                    <a:pt x="4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5" name="Freeform 233"/>
            <p:cNvSpPr>
              <a:spLocks/>
            </p:cNvSpPr>
            <p:nvPr/>
          </p:nvSpPr>
          <p:spPr bwMode="auto">
            <a:xfrm>
              <a:off x="3138" y="1722"/>
              <a:ext cx="19" cy="1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3" y="0"/>
                </a:cxn>
                <a:cxn ang="0">
                  <a:pos x="17" y="2"/>
                </a:cxn>
                <a:cxn ang="0">
                  <a:pos x="19" y="6"/>
                </a:cxn>
                <a:cxn ang="0">
                  <a:pos x="19" y="10"/>
                </a:cxn>
                <a:cxn ang="0">
                  <a:pos x="19" y="14"/>
                </a:cxn>
                <a:cxn ang="0">
                  <a:pos x="17" y="16"/>
                </a:cxn>
                <a:cxn ang="0">
                  <a:pos x="13" y="17"/>
                </a:cxn>
                <a:cxn ang="0">
                  <a:pos x="9" y="19"/>
                </a:cxn>
                <a:cxn ang="0">
                  <a:pos x="5" y="17"/>
                </a:cxn>
                <a:cxn ang="0">
                  <a:pos x="3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9" y="0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lnTo>
                    <a:pt x="13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19" y="10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3" y="17"/>
                  </a:lnTo>
                  <a:lnTo>
                    <a:pt x="9" y="19"/>
                  </a:lnTo>
                  <a:lnTo>
                    <a:pt x="5" y="17"/>
                  </a:lnTo>
                  <a:lnTo>
                    <a:pt x="3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2"/>
                  </a:lnTo>
                  <a:lnTo>
                    <a:pt x="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6" name="Freeform 234"/>
            <p:cNvSpPr>
              <a:spLocks/>
            </p:cNvSpPr>
            <p:nvPr/>
          </p:nvSpPr>
          <p:spPr bwMode="auto">
            <a:xfrm>
              <a:off x="3138" y="1722"/>
              <a:ext cx="19" cy="1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3" y="0"/>
                </a:cxn>
                <a:cxn ang="0">
                  <a:pos x="17" y="2"/>
                </a:cxn>
                <a:cxn ang="0">
                  <a:pos x="19" y="6"/>
                </a:cxn>
                <a:cxn ang="0">
                  <a:pos x="19" y="10"/>
                </a:cxn>
                <a:cxn ang="0">
                  <a:pos x="19" y="14"/>
                </a:cxn>
                <a:cxn ang="0">
                  <a:pos x="17" y="16"/>
                </a:cxn>
                <a:cxn ang="0">
                  <a:pos x="13" y="17"/>
                </a:cxn>
                <a:cxn ang="0">
                  <a:pos x="9" y="19"/>
                </a:cxn>
                <a:cxn ang="0">
                  <a:pos x="5" y="17"/>
                </a:cxn>
                <a:cxn ang="0">
                  <a:pos x="3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9" y="0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lnTo>
                    <a:pt x="13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19" y="10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3" y="17"/>
                  </a:lnTo>
                  <a:lnTo>
                    <a:pt x="9" y="19"/>
                  </a:lnTo>
                  <a:lnTo>
                    <a:pt x="5" y="17"/>
                  </a:lnTo>
                  <a:lnTo>
                    <a:pt x="3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2"/>
                  </a:lnTo>
                  <a:lnTo>
                    <a:pt x="5" y="0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7" name="Rectangle 235"/>
            <p:cNvSpPr>
              <a:spLocks noChangeArrowheads="1"/>
            </p:cNvSpPr>
            <p:nvPr/>
          </p:nvSpPr>
          <p:spPr bwMode="auto">
            <a:xfrm>
              <a:off x="2044" y="1611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468" name="Freeform 236"/>
            <p:cNvSpPr>
              <a:spLocks/>
            </p:cNvSpPr>
            <p:nvPr/>
          </p:nvSpPr>
          <p:spPr bwMode="auto">
            <a:xfrm>
              <a:off x="3138" y="1722"/>
              <a:ext cx="19" cy="1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3" y="0"/>
                </a:cxn>
                <a:cxn ang="0">
                  <a:pos x="17" y="2"/>
                </a:cxn>
                <a:cxn ang="0">
                  <a:pos x="19" y="6"/>
                </a:cxn>
                <a:cxn ang="0">
                  <a:pos x="19" y="10"/>
                </a:cxn>
                <a:cxn ang="0">
                  <a:pos x="19" y="14"/>
                </a:cxn>
                <a:cxn ang="0">
                  <a:pos x="17" y="16"/>
                </a:cxn>
                <a:cxn ang="0">
                  <a:pos x="13" y="17"/>
                </a:cxn>
                <a:cxn ang="0">
                  <a:pos x="9" y="19"/>
                </a:cxn>
                <a:cxn ang="0">
                  <a:pos x="5" y="17"/>
                </a:cxn>
                <a:cxn ang="0">
                  <a:pos x="3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9" y="0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lnTo>
                    <a:pt x="13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19" y="10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3" y="17"/>
                  </a:lnTo>
                  <a:lnTo>
                    <a:pt x="9" y="19"/>
                  </a:lnTo>
                  <a:lnTo>
                    <a:pt x="5" y="17"/>
                  </a:lnTo>
                  <a:lnTo>
                    <a:pt x="3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2"/>
                  </a:lnTo>
                  <a:lnTo>
                    <a:pt x="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69" name="Freeform 237"/>
            <p:cNvSpPr>
              <a:spLocks/>
            </p:cNvSpPr>
            <p:nvPr/>
          </p:nvSpPr>
          <p:spPr bwMode="auto">
            <a:xfrm>
              <a:off x="3138" y="1722"/>
              <a:ext cx="19" cy="1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3" y="0"/>
                </a:cxn>
                <a:cxn ang="0">
                  <a:pos x="17" y="2"/>
                </a:cxn>
                <a:cxn ang="0">
                  <a:pos x="19" y="6"/>
                </a:cxn>
                <a:cxn ang="0">
                  <a:pos x="19" y="10"/>
                </a:cxn>
                <a:cxn ang="0">
                  <a:pos x="19" y="14"/>
                </a:cxn>
                <a:cxn ang="0">
                  <a:pos x="17" y="16"/>
                </a:cxn>
                <a:cxn ang="0">
                  <a:pos x="13" y="17"/>
                </a:cxn>
                <a:cxn ang="0">
                  <a:pos x="9" y="19"/>
                </a:cxn>
                <a:cxn ang="0">
                  <a:pos x="5" y="17"/>
                </a:cxn>
                <a:cxn ang="0">
                  <a:pos x="3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9" y="0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lnTo>
                    <a:pt x="13" y="0"/>
                  </a:lnTo>
                  <a:lnTo>
                    <a:pt x="17" y="2"/>
                  </a:lnTo>
                  <a:lnTo>
                    <a:pt x="19" y="6"/>
                  </a:lnTo>
                  <a:lnTo>
                    <a:pt x="19" y="10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3" y="17"/>
                  </a:lnTo>
                  <a:lnTo>
                    <a:pt x="9" y="19"/>
                  </a:lnTo>
                  <a:lnTo>
                    <a:pt x="5" y="17"/>
                  </a:lnTo>
                  <a:lnTo>
                    <a:pt x="3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2"/>
                  </a:lnTo>
                  <a:lnTo>
                    <a:pt x="5" y="0"/>
                  </a:lnTo>
                  <a:lnTo>
                    <a:pt x="9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0" name="Rectangle 238"/>
            <p:cNvSpPr>
              <a:spLocks noChangeArrowheads="1"/>
            </p:cNvSpPr>
            <p:nvPr/>
          </p:nvSpPr>
          <p:spPr bwMode="auto">
            <a:xfrm>
              <a:off x="3150" y="1588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471" name="Rectangle 239"/>
            <p:cNvSpPr>
              <a:spLocks noChangeArrowheads="1"/>
            </p:cNvSpPr>
            <p:nvPr/>
          </p:nvSpPr>
          <p:spPr bwMode="auto">
            <a:xfrm>
              <a:off x="1927" y="1732"/>
              <a:ext cx="549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2" name="Freeform 240"/>
            <p:cNvSpPr>
              <a:spLocks/>
            </p:cNvSpPr>
            <p:nvPr/>
          </p:nvSpPr>
          <p:spPr bwMode="auto">
            <a:xfrm>
              <a:off x="2422" y="1693"/>
              <a:ext cx="71" cy="52"/>
            </a:xfrm>
            <a:custGeom>
              <a:avLst/>
              <a:gdLst/>
              <a:ahLst/>
              <a:cxnLst>
                <a:cxn ang="0">
                  <a:pos x="71" y="52"/>
                </a:cxn>
                <a:cxn ang="0">
                  <a:pos x="71" y="39"/>
                </a:cxn>
                <a:cxn ang="0">
                  <a:pos x="9" y="0"/>
                </a:cxn>
                <a:cxn ang="0">
                  <a:pos x="0" y="12"/>
                </a:cxn>
                <a:cxn ang="0">
                  <a:pos x="61" y="52"/>
                </a:cxn>
                <a:cxn ang="0">
                  <a:pos x="61" y="39"/>
                </a:cxn>
                <a:cxn ang="0">
                  <a:pos x="71" y="52"/>
                </a:cxn>
              </a:cxnLst>
              <a:rect l="0" t="0" r="r" b="b"/>
              <a:pathLst>
                <a:path w="71" h="52">
                  <a:moveTo>
                    <a:pt x="71" y="52"/>
                  </a:moveTo>
                  <a:lnTo>
                    <a:pt x="71" y="39"/>
                  </a:lnTo>
                  <a:lnTo>
                    <a:pt x="9" y="0"/>
                  </a:lnTo>
                  <a:lnTo>
                    <a:pt x="0" y="12"/>
                  </a:lnTo>
                  <a:lnTo>
                    <a:pt x="61" y="52"/>
                  </a:lnTo>
                  <a:lnTo>
                    <a:pt x="61" y="39"/>
                  </a:lnTo>
                  <a:lnTo>
                    <a:pt x="71" y="5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3" name="Freeform 241"/>
            <p:cNvSpPr>
              <a:spLocks/>
            </p:cNvSpPr>
            <p:nvPr/>
          </p:nvSpPr>
          <p:spPr bwMode="auto">
            <a:xfrm>
              <a:off x="2493" y="1732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7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7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4" name="Freeform 242"/>
            <p:cNvSpPr>
              <a:spLocks/>
            </p:cNvSpPr>
            <p:nvPr/>
          </p:nvSpPr>
          <p:spPr bwMode="auto">
            <a:xfrm>
              <a:off x="2422" y="1732"/>
              <a:ext cx="71" cy="54"/>
            </a:xfrm>
            <a:custGeom>
              <a:avLst/>
              <a:gdLst/>
              <a:ahLst/>
              <a:cxnLst>
                <a:cxn ang="0">
                  <a:pos x="6" y="48"/>
                </a:cxn>
                <a:cxn ang="0">
                  <a:pos x="9" y="54"/>
                </a:cxn>
                <a:cxn ang="0">
                  <a:pos x="71" y="13"/>
                </a:cxn>
                <a:cxn ang="0">
                  <a:pos x="61" y="0"/>
                </a:cxn>
                <a:cxn ang="0">
                  <a:pos x="0" y="40"/>
                </a:cxn>
                <a:cxn ang="0">
                  <a:pos x="6" y="48"/>
                </a:cxn>
              </a:cxnLst>
              <a:rect l="0" t="0" r="r" b="b"/>
              <a:pathLst>
                <a:path w="71" h="54">
                  <a:moveTo>
                    <a:pt x="6" y="48"/>
                  </a:moveTo>
                  <a:lnTo>
                    <a:pt x="9" y="54"/>
                  </a:lnTo>
                  <a:lnTo>
                    <a:pt x="71" y="13"/>
                  </a:lnTo>
                  <a:lnTo>
                    <a:pt x="61" y="0"/>
                  </a:lnTo>
                  <a:lnTo>
                    <a:pt x="0" y="40"/>
                  </a:lnTo>
                  <a:lnTo>
                    <a:pt x="6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5" name="Rectangle 243"/>
            <p:cNvSpPr>
              <a:spLocks noChangeArrowheads="1"/>
            </p:cNvSpPr>
            <p:nvPr/>
          </p:nvSpPr>
          <p:spPr bwMode="auto">
            <a:xfrm>
              <a:off x="2609" y="1660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477" name="Freeform 245"/>
            <p:cNvSpPr>
              <a:spLocks/>
            </p:cNvSpPr>
            <p:nvPr/>
          </p:nvSpPr>
          <p:spPr bwMode="auto">
            <a:xfrm>
              <a:off x="2932" y="1720"/>
              <a:ext cx="225" cy="18"/>
            </a:xfrm>
            <a:custGeom>
              <a:avLst/>
              <a:gdLst/>
              <a:ahLst/>
              <a:cxnLst>
                <a:cxn ang="0">
                  <a:pos x="225" y="10"/>
                </a:cxn>
                <a:cxn ang="0">
                  <a:pos x="217" y="2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217" y="18"/>
                </a:cxn>
                <a:cxn ang="0">
                  <a:pos x="225" y="10"/>
                </a:cxn>
                <a:cxn ang="0">
                  <a:pos x="225" y="10"/>
                </a:cxn>
                <a:cxn ang="0">
                  <a:pos x="225" y="2"/>
                </a:cxn>
                <a:cxn ang="0">
                  <a:pos x="217" y="2"/>
                </a:cxn>
                <a:cxn ang="0">
                  <a:pos x="225" y="10"/>
                </a:cxn>
              </a:cxnLst>
              <a:rect l="0" t="0" r="r" b="b"/>
              <a:pathLst>
                <a:path w="225" h="18">
                  <a:moveTo>
                    <a:pt x="225" y="10"/>
                  </a:moveTo>
                  <a:lnTo>
                    <a:pt x="217" y="2"/>
                  </a:lnTo>
                  <a:lnTo>
                    <a:pt x="0" y="0"/>
                  </a:lnTo>
                  <a:lnTo>
                    <a:pt x="0" y="16"/>
                  </a:lnTo>
                  <a:lnTo>
                    <a:pt x="217" y="18"/>
                  </a:lnTo>
                  <a:lnTo>
                    <a:pt x="225" y="10"/>
                  </a:lnTo>
                  <a:lnTo>
                    <a:pt x="225" y="10"/>
                  </a:lnTo>
                  <a:lnTo>
                    <a:pt x="225" y="2"/>
                  </a:lnTo>
                  <a:lnTo>
                    <a:pt x="217" y="2"/>
                  </a:lnTo>
                  <a:lnTo>
                    <a:pt x="225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8" name="Freeform 246"/>
            <p:cNvSpPr>
              <a:spLocks/>
            </p:cNvSpPr>
            <p:nvPr/>
          </p:nvSpPr>
          <p:spPr bwMode="auto">
            <a:xfrm>
              <a:off x="3141" y="1730"/>
              <a:ext cx="16" cy="295"/>
            </a:xfrm>
            <a:custGeom>
              <a:avLst/>
              <a:gdLst/>
              <a:ahLst/>
              <a:cxnLst>
                <a:cxn ang="0">
                  <a:pos x="8" y="295"/>
                </a:cxn>
                <a:cxn ang="0">
                  <a:pos x="16" y="286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286"/>
                </a:cxn>
                <a:cxn ang="0">
                  <a:pos x="8" y="295"/>
                </a:cxn>
                <a:cxn ang="0">
                  <a:pos x="8" y="295"/>
                </a:cxn>
                <a:cxn ang="0">
                  <a:pos x="16" y="295"/>
                </a:cxn>
                <a:cxn ang="0">
                  <a:pos x="16" y="286"/>
                </a:cxn>
                <a:cxn ang="0">
                  <a:pos x="8" y="295"/>
                </a:cxn>
              </a:cxnLst>
              <a:rect l="0" t="0" r="r" b="b"/>
              <a:pathLst>
                <a:path w="16" h="295">
                  <a:moveTo>
                    <a:pt x="8" y="295"/>
                  </a:moveTo>
                  <a:lnTo>
                    <a:pt x="16" y="286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286"/>
                  </a:lnTo>
                  <a:lnTo>
                    <a:pt x="8" y="295"/>
                  </a:lnTo>
                  <a:lnTo>
                    <a:pt x="8" y="295"/>
                  </a:lnTo>
                  <a:lnTo>
                    <a:pt x="16" y="295"/>
                  </a:lnTo>
                  <a:lnTo>
                    <a:pt x="16" y="286"/>
                  </a:lnTo>
                  <a:lnTo>
                    <a:pt x="8" y="29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79" name="Rectangle 247"/>
            <p:cNvSpPr>
              <a:spLocks noChangeArrowheads="1"/>
            </p:cNvSpPr>
            <p:nvPr/>
          </p:nvSpPr>
          <p:spPr bwMode="auto">
            <a:xfrm>
              <a:off x="1948" y="2008"/>
              <a:ext cx="1201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80" name="Freeform 248"/>
            <p:cNvSpPr>
              <a:spLocks/>
            </p:cNvSpPr>
            <p:nvPr/>
          </p:nvSpPr>
          <p:spPr bwMode="auto">
            <a:xfrm>
              <a:off x="1931" y="2010"/>
              <a:ext cx="71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61" y="54"/>
                </a:cxn>
                <a:cxn ang="0">
                  <a:pos x="71" y="40"/>
                </a:cxn>
                <a:cxn ang="0">
                  <a:pos x="9" y="0"/>
                </a:cxn>
                <a:cxn ang="0">
                  <a:pos x="9" y="14"/>
                </a:cxn>
                <a:cxn ang="0">
                  <a:pos x="0" y="0"/>
                </a:cxn>
              </a:cxnLst>
              <a:rect l="0" t="0" r="r" b="b"/>
              <a:pathLst>
                <a:path w="71" h="54">
                  <a:moveTo>
                    <a:pt x="0" y="0"/>
                  </a:moveTo>
                  <a:lnTo>
                    <a:pt x="0" y="14"/>
                  </a:lnTo>
                  <a:lnTo>
                    <a:pt x="61" y="54"/>
                  </a:lnTo>
                  <a:lnTo>
                    <a:pt x="71" y="40"/>
                  </a:lnTo>
                  <a:lnTo>
                    <a:pt x="9" y="0"/>
                  </a:lnTo>
                  <a:lnTo>
                    <a:pt x="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81" name="Freeform 249"/>
            <p:cNvSpPr>
              <a:spLocks/>
            </p:cNvSpPr>
            <p:nvPr/>
          </p:nvSpPr>
          <p:spPr bwMode="auto">
            <a:xfrm>
              <a:off x="1921" y="2010"/>
              <a:ext cx="10" cy="1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6"/>
                </a:cxn>
                <a:cxn ang="0">
                  <a:pos x="10" y="14"/>
                </a:cxn>
                <a:cxn ang="0">
                  <a:pos x="10" y="0"/>
                </a:cxn>
              </a:cxnLst>
              <a:rect l="0" t="0" r="r" b="b"/>
              <a:pathLst>
                <a:path w="10" h="14">
                  <a:moveTo>
                    <a:pt x="10" y="0"/>
                  </a:moveTo>
                  <a:lnTo>
                    <a:pt x="0" y="6"/>
                  </a:lnTo>
                  <a:lnTo>
                    <a:pt x="10" y="1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82" name="Freeform 250"/>
            <p:cNvSpPr>
              <a:spLocks/>
            </p:cNvSpPr>
            <p:nvPr/>
          </p:nvSpPr>
          <p:spPr bwMode="auto">
            <a:xfrm>
              <a:off x="1931" y="1970"/>
              <a:ext cx="71" cy="54"/>
            </a:xfrm>
            <a:custGeom>
              <a:avLst/>
              <a:gdLst/>
              <a:ahLst/>
              <a:cxnLst>
                <a:cxn ang="0">
                  <a:pos x="65" y="7"/>
                </a:cxn>
                <a:cxn ang="0">
                  <a:pos x="61" y="0"/>
                </a:cxn>
                <a:cxn ang="0">
                  <a:pos x="0" y="40"/>
                </a:cxn>
                <a:cxn ang="0">
                  <a:pos x="9" y="54"/>
                </a:cxn>
                <a:cxn ang="0">
                  <a:pos x="71" y="13"/>
                </a:cxn>
                <a:cxn ang="0">
                  <a:pos x="65" y="7"/>
                </a:cxn>
              </a:cxnLst>
              <a:rect l="0" t="0" r="r" b="b"/>
              <a:pathLst>
                <a:path w="71" h="54">
                  <a:moveTo>
                    <a:pt x="65" y="7"/>
                  </a:moveTo>
                  <a:lnTo>
                    <a:pt x="61" y="0"/>
                  </a:lnTo>
                  <a:lnTo>
                    <a:pt x="0" y="40"/>
                  </a:lnTo>
                  <a:lnTo>
                    <a:pt x="9" y="54"/>
                  </a:lnTo>
                  <a:lnTo>
                    <a:pt x="71" y="13"/>
                  </a:lnTo>
                  <a:lnTo>
                    <a:pt x="65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83" name="Freeform 251"/>
            <p:cNvSpPr>
              <a:spLocks/>
            </p:cNvSpPr>
            <p:nvPr/>
          </p:nvSpPr>
          <p:spPr bwMode="auto">
            <a:xfrm>
              <a:off x="3128" y="1715"/>
              <a:ext cx="42" cy="3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9" y="0"/>
                </a:cxn>
                <a:cxn ang="0">
                  <a:pos x="36" y="5"/>
                </a:cxn>
                <a:cxn ang="0">
                  <a:pos x="40" y="11"/>
                </a:cxn>
                <a:cxn ang="0">
                  <a:pos x="42" y="19"/>
                </a:cxn>
                <a:cxn ang="0">
                  <a:pos x="40" y="26"/>
                </a:cxn>
                <a:cxn ang="0">
                  <a:pos x="36" y="32"/>
                </a:cxn>
                <a:cxn ang="0">
                  <a:pos x="29" y="36"/>
                </a:cxn>
                <a:cxn ang="0">
                  <a:pos x="21" y="38"/>
                </a:cxn>
                <a:cxn ang="0">
                  <a:pos x="13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" y="11"/>
                </a:cxn>
                <a:cxn ang="0">
                  <a:pos x="6" y="5"/>
                </a:cxn>
                <a:cxn ang="0">
                  <a:pos x="13" y="0"/>
                </a:cxn>
                <a:cxn ang="0">
                  <a:pos x="21" y="0"/>
                </a:cxn>
              </a:cxnLst>
              <a:rect l="0" t="0" r="r" b="b"/>
              <a:pathLst>
                <a:path w="42" h="38">
                  <a:moveTo>
                    <a:pt x="21" y="0"/>
                  </a:moveTo>
                  <a:lnTo>
                    <a:pt x="29" y="0"/>
                  </a:lnTo>
                  <a:lnTo>
                    <a:pt x="36" y="5"/>
                  </a:lnTo>
                  <a:lnTo>
                    <a:pt x="40" y="11"/>
                  </a:lnTo>
                  <a:lnTo>
                    <a:pt x="42" y="19"/>
                  </a:lnTo>
                  <a:lnTo>
                    <a:pt x="40" y="26"/>
                  </a:lnTo>
                  <a:lnTo>
                    <a:pt x="36" y="32"/>
                  </a:lnTo>
                  <a:lnTo>
                    <a:pt x="29" y="36"/>
                  </a:lnTo>
                  <a:lnTo>
                    <a:pt x="21" y="38"/>
                  </a:lnTo>
                  <a:lnTo>
                    <a:pt x="13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2" y="11"/>
                  </a:lnTo>
                  <a:lnTo>
                    <a:pt x="6" y="5"/>
                  </a:lnTo>
                  <a:lnTo>
                    <a:pt x="13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84" name="Freeform 252"/>
            <p:cNvSpPr>
              <a:spLocks/>
            </p:cNvSpPr>
            <p:nvPr/>
          </p:nvSpPr>
          <p:spPr bwMode="auto">
            <a:xfrm>
              <a:off x="3128" y="1715"/>
              <a:ext cx="42" cy="3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9" y="0"/>
                </a:cxn>
                <a:cxn ang="0">
                  <a:pos x="36" y="5"/>
                </a:cxn>
                <a:cxn ang="0">
                  <a:pos x="40" y="11"/>
                </a:cxn>
                <a:cxn ang="0">
                  <a:pos x="42" y="19"/>
                </a:cxn>
                <a:cxn ang="0">
                  <a:pos x="40" y="26"/>
                </a:cxn>
                <a:cxn ang="0">
                  <a:pos x="36" y="32"/>
                </a:cxn>
                <a:cxn ang="0">
                  <a:pos x="29" y="36"/>
                </a:cxn>
                <a:cxn ang="0">
                  <a:pos x="21" y="38"/>
                </a:cxn>
                <a:cxn ang="0">
                  <a:pos x="13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" y="11"/>
                </a:cxn>
                <a:cxn ang="0">
                  <a:pos x="6" y="5"/>
                </a:cxn>
                <a:cxn ang="0">
                  <a:pos x="13" y="0"/>
                </a:cxn>
                <a:cxn ang="0">
                  <a:pos x="21" y="0"/>
                </a:cxn>
              </a:cxnLst>
              <a:rect l="0" t="0" r="r" b="b"/>
              <a:pathLst>
                <a:path w="42" h="38">
                  <a:moveTo>
                    <a:pt x="21" y="0"/>
                  </a:moveTo>
                  <a:lnTo>
                    <a:pt x="29" y="0"/>
                  </a:lnTo>
                  <a:lnTo>
                    <a:pt x="36" y="5"/>
                  </a:lnTo>
                  <a:lnTo>
                    <a:pt x="40" y="11"/>
                  </a:lnTo>
                  <a:lnTo>
                    <a:pt x="42" y="19"/>
                  </a:lnTo>
                  <a:lnTo>
                    <a:pt x="40" y="26"/>
                  </a:lnTo>
                  <a:lnTo>
                    <a:pt x="36" y="32"/>
                  </a:lnTo>
                  <a:lnTo>
                    <a:pt x="29" y="36"/>
                  </a:lnTo>
                  <a:lnTo>
                    <a:pt x="21" y="38"/>
                  </a:lnTo>
                  <a:lnTo>
                    <a:pt x="13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2" y="11"/>
                  </a:lnTo>
                  <a:lnTo>
                    <a:pt x="6" y="5"/>
                  </a:lnTo>
                  <a:lnTo>
                    <a:pt x="13" y="0"/>
                  </a:lnTo>
                  <a:lnTo>
                    <a:pt x="21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486" name="Rectangle 254"/>
            <p:cNvSpPr>
              <a:spLocks noChangeArrowheads="1"/>
            </p:cNvSpPr>
            <p:nvPr/>
          </p:nvSpPr>
          <p:spPr bwMode="auto">
            <a:xfrm>
              <a:off x="2012" y="1872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02" name="Freeform 270"/>
            <p:cNvSpPr>
              <a:spLocks/>
            </p:cNvSpPr>
            <p:nvPr/>
          </p:nvSpPr>
          <p:spPr bwMode="auto">
            <a:xfrm>
              <a:off x="2629" y="2434"/>
              <a:ext cx="441" cy="18"/>
            </a:xfrm>
            <a:custGeom>
              <a:avLst/>
              <a:gdLst/>
              <a:ahLst/>
              <a:cxnLst>
                <a:cxn ang="0">
                  <a:pos x="441" y="10"/>
                </a:cxn>
                <a:cxn ang="0">
                  <a:pos x="434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434" y="18"/>
                </a:cxn>
                <a:cxn ang="0">
                  <a:pos x="441" y="10"/>
                </a:cxn>
                <a:cxn ang="0">
                  <a:pos x="434" y="18"/>
                </a:cxn>
                <a:cxn ang="0">
                  <a:pos x="441" y="18"/>
                </a:cxn>
                <a:cxn ang="0">
                  <a:pos x="441" y="10"/>
                </a:cxn>
              </a:cxnLst>
              <a:rect l="0" t="0" r="r" b="b"/>
              <a:pathLst>
                <a:path w="441" h="18">
                  <a:moveTo>
                    <a:pt x="441" y="10"/>
                  </a:moveTo>
                  <a:lnTo>
                    <a:pt x="434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434" y="18"/>
                  </a:lnTo>
                  <a:lnTo>
                    <a:pt x="441" y="10"/>
                  </a:lnTo>
                  <a:lnTo>
                    <a:pt x="434" y="18"/>
                  </a:lnTo>
                  <a:lnTo>
                    <a:pt x="441" y="18"/>
                  </a:lnTo>
                  <a:lnTo>
                    <a:pt x="44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3" name="Freeform 271"/>
            <p:cNvSpPr>
              <a:spLocks/>
            </p:cNvSpPr>
            <p:nvPr/>
          </p:nvSpPr>
          <p:spPr bwMode="auto">
            <a:xfrm>
              <a:off x="3055" y="2146"/>
              <a:ext cx="15" cy="29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8"/>
                </a:cxn>
                <a:cxn ang="0">
                  <a:pos x="0" y="298"/>
                </a:cxn>
                <a:cxn ang="0">
                  <a:pos x="15" y="298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15" y="8"/>
                </a:cxn>
                <a:cxn ang="0">
                  <a:pos x="15" y="0"/>
                </a:cxn>
                <a:cxn ang="0">
                  <a:pos x="8" y="0"/>
                </a:cxn>
              </a:cxnLst>
              <a:rect l="0" t="0" r="r" b="b"/>
              <a:pathLst>
                <a:path w="15" h="298">
                  <a:moveTo>
                    <a:pt x="8" y="0"/>
                  </a:moveTo>
                  <a:lnTo>
                    <a:pt x="0" y="8"/>
                  </a:lnTo>
                  <a:lnTo>
                    <a:pt x="0" y="298"/>
                  </a:lnTo>
                  <a:lnTo>
                    <a:pt x="15" y="298"/>
                  </a:lnTo>
                  <a:lnTo>
                    <a:pt x="15" y="8"/>
                  </a:lnTo>
                  <a:lnTo>
                    <a:pt x="8" y="0"/>
                  </a:lnTo>
                  <a:lnTo>
                    <a:pt x="15" y="8"/>
                  </a:lnTo>
                  <a:lnTo>
                    <a:pt x="1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4" name="Freeform 272"/>
            <p:cNvSpPr>
              <a:spLocks/>
            </p:cNvSpPr>
            <p:nvPr/>
          </p:nvSpPr>
          <p:spPr bwMode="auto">
            <a:xfrm>
              <a:off x="2621" y="2146"/>
              <a:ext cx="442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6"/>
                </a:cxn>
                <a:cxn ang="0">
                  <a:pos x="442" y="16"/>
                </a:cxn>
                <a:cxn ang="0">
                  <a:pos x="44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42" h="16">
                  <a:moveTo>
                    <a:pt x="0" y="8"/>
                  </a:moveTo>
                  <a:lnTo>
                    <a:pt x="8" y="16"/>
                  </a:lnTo>
                  <a:lnTo>
                    <a:pt x="442" y="16"/>
                  </a:lnTo>
                  <a:lnTo>
                    <a:pt x="44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5" name="Freeform 273"/>
            <p:cNvSpPr>
              <a:spLocks/>
            </p:cNvSpPr>
            <p:nvPr/>
          </p:nvSpPr>
          <p:spPr bwMode="auto">
            <a:xfrm>
              <a:off x="2621" y="2154"/>
              <a:ext cx="16" cy="298"/>
            </a:xfrm>
            <a:custGeom>
              <a:avLst/>
              <a:gdLst/>
              <a:ahLst/>
              <a:cxnLst>
                <a:cxn ang="0">
                  <a:pos x="8" y="298"/>
                </a:cxn>
                <a:cxn ang="0">
                  <a:pos x="16" y="290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290"/>
                </a:cxn>
                <a:cxn ang="0">
                  <a:pos x="8" y="298"/>
                </a:cxn>
                <a:cxn ang="0">
                  <a:pos x="0" y="290"/>
                </a:cxn>
                <a:cxn ang="0">
                  <a:pos x="0" y="298"/>
                </a:cxn>
                <a:cxn ang="0">
                  <a:pos x="8" y="298"/>
                </a:cxn>
              </a:cxnLst>
              <a:rect l="0" t="0" r="r" b="b"/>
              <a:pathLst>
                <a:path w="16" h="298">
                  <a:moveTo>
                    <a:pt x="8" y="298"/>
                  </a:moveTo>
                  <a:lnTo>
                    <a:pt x="16" y="29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290"/>
                  </a:lnTo>
                  <a:lnTo>
                    <a:pt x="8" y="298"/>
                  </a:lnTo>
                  <a:lnTo>
                    <a:pt x="0" y="290"/>
                  </a:lnTo>
                  <a:lnTo>
                    <a:pt x="0" y="298"/>
                  </a:lnTo>
                  <a:lnTo>
                    <a:pt x="8" y="29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6" name="Rectangle 274"/>
            <p:cNvSpPr>
              <a:spLocks noChangeArrowheads="1"/>
            </p:cNvSpPr>
            <p:nvPr/>
          </p:nvSpPr>
          <p:spPr bwMode="auto">
            <a:xfrm>
              <a:off x="3065" y="2292"/>
              <a:ext cx="253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7" name="Freeform 275"/>
            <p:cNvSpPr>
              <a:spLocks/>
            </p:cNvSpPr>
            <p:nvPr/>
          </p:nvSpPr>
          <p:spPr bwMode="auto">
            <a:xfrm>
              <a:off x="3264" y="2254"/>
              <a:ext cx="71" cy="52"/>
            </a:xfrm>
            <a:custGeom>
              <a:avLst/>
              <a:gdLst/>
              <a:ahLst/>
              <a:cxnLst>
                <a:cxn ang="0">
                  <a:pos x="71" y="52"/>
                </a:cxn>
                <a:cxn ang="0">
                  <a:pos x="71" y="38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62" y="52"/>
                </a:cxn>
                <a:cxn ang="0">
                  <a:pos x="62" y="38"/>
                </a:cxn>
                <a:cxn ang="0">
                  <a:pos x="71" y="52"/>
                </a:cxn>
              </a:cxnLst>
              <a:rect l="0" t="0" r="r" b="b"/>
              <a:pathLst>
                <a:path w="71" h="52">
                  <a:moveTo>
                    <a:pt x="71" y="52"/>
                  </a:moveTo>
                  <a:lnTo>
                    <a:pt x="71" y="38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62" y="52"/>
                  </a:lnTo>
                  <a:lnTo>
                    <a:pt x="62" y="38"/>
                  </a:lnTo>
                  <a:lnTo>
                    <a:pt x="71" y="5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8" name="Freeform 276"/>
            <p:cNvSpPr>
              <a:spLocks/>
            </p:cNvSpPr>
            <p:nvPr/>
          </p:nvSpPr>
          <p:spPr bwMode="auto">
            <a:xfrm>
              <a:off x="3335" y="2292"/>
              <a:ext cx="10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0" y="8"/>
                </a:cxn>
                <a:cxn ang="0">
                  <a:pos x="0" y="0"/>
                </a:cxn>
                <a:cxn ang="0">
                  <a:pos x="0" y="14"/>
                </a:cxn>
              </a:cxnLst>
              <a:rect l="0" t="0" r="r" b="b"/>
              <a:pathLst>
                <a:path w="10" h="14">
                  <a:moveTo>
                    <a:pt x="0" y="14"/>
                  </a:moveTo>
                  <a:lnTo>
                    <a:pt x="10" y="8"/>
                  </a:lnTo>
                  <a:lnTo>
                    <a:pt x="0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09" name="Freeform 277"/>
            <p:cNvSpPr>
              <a:spLocks/>
            </p:cNvSpPr>
            <p:nvPr/>
          </p:nvSpPr>
          <p:spPr bwMode="auto">
            <a:xfrm>
              <a:off x="3264" y="2292"/>
              <a:ext cx="71" cy="54"/>
            </a:xfrm>
            <a:custGeom>
              <a:avLst/>
              <a:gdLst/>
              <a:ahLst/>
              <a:cxnLst>
                <a:cxn ang="0">
                  <a:pos x="6" y="48"/>
                </a:cxn>
                <a:cxn ang="0">
                  <a:pos x="10" y="54"/>
                </a:cxn>
                <a:cxn ang="0">
                  <a:pos x="71" y="14"/>
                </a:cxn>
                <a:cxn ang="0">
                  <a:pos x="62" y="0"/>
                </a:cxn>
                <a:cxn ang="0">
                  <a:pos x="0" y="41"/>
                </a:cxn>
                <a:cxn ang="0">
                  <a:pos x="6" y="48"/>
                </a:cxn>
              </a:cxnLst>
              <a:rect l="0" t="0" r="r" b="b"/>
              <a:pathLst>
                <a:path w="71" h="54">
                  <a:moveTo>
                    <a:pt x="6" y="48"/>
                  </a:moveTo>
                  <a:lnTo>
                    <a:pt x="10" y="54"/>
                  </a:lnTo>
                  <a:lnTo>
                    <a:pt x="71" y="14"/>
                  </a:lnTo>
                  <a:lnTo>
                    <a:pt x="62" y="0"/>
                  </a:lnTo>
                  <a:lnTo>
                    <a:pt x="0" y="41"/>
                  </a:lnTo>
                  <a:lnTo>
                    <a:pt x="6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10" name="Rectangle 278"/>
            <p:cNvSpPr>
              <a:spLocks noChangeArrowheads="1"/>
            </p:cNvSpPr>
            <p:nvPr/>
          </p:nvSpPr>
          <p:spPr bwMode="auto">
            <a:xfrm>
              <a:off x="1989" y="2185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11" name="Rectangle 279"/>
            <p:cNvSpPr>
              <a:spLocks noChangeArrowheads="1"/>
            </p:cNvSpPr>
            <p:nvPr/>
          </p:nvSpPr>
          <p:spPr bwMode="auto">
            <a:xfrm>
              <a:off x="2098" y="2555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12" name="Rectangle 280"/>
            <p:cNvSpPr>
              <a:spLocks noChangeArrowheads="1"/>
            </p:cNvSpPr>
            <p:nvPr/>
          </p:nvSpPr>
          <p:spPr bwMode="auto">
            <a:xfrm>
              <a:off x="2345" y="2298"/>
              <a:ext cx="267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13" name="Freeform 281"/>
            <p:cNvSpPr>
              <a:spLocks/>
            </p:cNvSpPr>
            <p:nvPr/>
          </p:nvSpPr>
          <p:spPr bwMode="auto">
            <a:xfrm>
              <a:off x="2558" y="2260"/>
              <a:ext cx="71" cy="53"/>
            </a:xfrm>
            <a:custGeom>
              <a:avLst/>
              <a:gdLst/>
              <a:ahLst/>
              <a:cxnLst>
                <a:cxn ang="0">
                  <a:pos x="71" y="53"/>
                </a:cxn>
                <a:cxn ang="0">
                  <a:pos x="71" y="40"/>
                </a:cxn>
                <a:cxn ang="0">
                  <a:pos x="10" y="0"/>
                </a:cxn>
                <a:cxn ang="0">
                  <a:pos x="0" y="13"/>
                </a:cxn>
                <a:cxn ang="0">
                  <a:pos x="61" y="53"/>
                </a:cxn>
                <a:cxn ang="0">
                  <a:pos x="61" y="40"/>
                </a:cxn>
                <a:cxn ang="0">
                  <a:pos x="71" y="53"/>
                </a:cxn>
              </a:cxnLst>
              <a:rect l="0" t="0" r="r" b="b"/>
              <a:pathLst>
                <a:path w="71" h="53">
                  <a:moveTo>
                    <a:pt x="71" y="53"/>
                  </a:moveTo>
                  <a:lnTo>
                    <a:pt x="71" y="40"/>
                  </a:lnTo>
                  <a:lnTo>
                    <a:pt x="10" y="0"/>
                  </a:lnTo>
                  <a:lnTo>
                    <a:pt x="0" y="13"/>
                  </a:lnTo>
                  <a:lnTo>
                    <a:pt x="61" y="53"/>
                  </a:lnTo>
                  <a:lnTo>
                    <a:pt x="61" y="40"/>
                  </a:lnTo>
                  <a:lnTo>
                    <a:pt x="71" y="5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14" name="Freeform 282"/>
            <p:cNvSpPr>
              <a:spLocks/>
            </p:cNvSpPr>
            <p:nvPr/>
          </p:nvSpPr>
          <p:spPr bwMode="auto">
            <a:xfrm>
              <a:off x="2629" y="2300"/>
              <a:ext cx="10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15" name="Freeform 283"/>
            <p:cNvSpPr>
              <a:spLocks/>
            </p:cNvSpPr>
            <p:nvPr/>
          </p:nvSpPr>
          <p:spPr bwMode="auto">
            <a:xfrm>
              <a:off x="2558" y="2300"/>
              <a:ext cx="71" cy="52"/>
            </a:xfrm>
            <a:custGeom>
              <a:avLst/>
              <a:gdLst/>
              <a:ahLst/>
              <a:cxnLst>
                <a:cxn ang="0">
                  <a:pos x="6" y="46"/>
                </a:cxn>
                <a:cxn ang="0">
                  <a:pos x="10" y="52"/>
                </a:cxn>
                <a:cxn ang="0">
                  <a:pos x="71" y="13"/>
                </a:cxn>
                <a:cxn ang="0">
                  <a:pos x="61" y="0"/>
                </a:cxn>
                <a:cxn ang="0">
                  <a:pos x="0" y="40"/>
                </a:cxn>
                <a:cxn ang="0">
                  <a:pos x="6" y="46"/>
                </a:cxn>
              </a:cxnLst>
              <a:rect l="0" t="0" r="r" b="b"/>
              <a:pathLst>
                <a:path w="71" h="52">
                  <a:moveTo>
                    <a:pt x="6" y="46"/>
                  </a:moveTo>
                  <a:lnTo>
                    <a:pt x="10" y="52"/>
                  </a:lnTo>
                  <a:lnTo>
                    <a:pt x="71" y="13"/>
                  </a:lnTo>
                  <a:lnTo>
                    <a:pt x="61" y="0"/>
                  </a:lnTo>
                  <a:lnTo>
                    <a:pt x="0" y="40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16" name="Rectangle 284"/>
            <p:cNvSpPr>
              <a:spLocks noChangeArrowheads="1"/>
            </p:cNvSpPr>
            <p:nvPr/>
          </p:nvSpPr>
          <p:spPr bwMode="auto">
            <a:xfrm>
              <a:off x="2737" y="2229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18" name="Freeform 286"/>
            <p:cNvSpPr>
              <a:spLocks/>
            </p:cNvSpPr>
            <p:nvPr/>
          </p:nvSpPr>
          <p:spPr bwMode="auto">
            <a:xfrm>
              <a:off x="1915" y="2298"/>
              <a:ext cx="436" cy="15"/>
            </a:xfrm>
            <a:custGeom>
              <a:avLst/>
              <a:gdLst/>
              <a:ahLst/>
              <a:cxnLst>
                <a:cxn ang="0">
                  <a:pos x="436" y="8"/>
                </a:cxn>
                <a:cxn ang="0">
                  <a:pos x="428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428" y="15"/>
                </a:cxn>
                <a:cxn ang="0">
                  <a:pos x="436" y="8"/>
                </a:cxn>
                <a:cxn ang="0">
                  <a:pos x="436" y="8"/>
                </a:cxn>
                <a:cxn ang="0">
                  <a:pos x="436" y="0"/>
                </a:cxn>
                <a:cxn ang="0">
                  <a:pos x="428" y="0"/>
                </a:cxn>
                <a:cxn ang="0">
                  <a:pos x="436" y="8"/>
                </a:cxn>
              </a:cxnLst>
              <a:rect l="0" t="0" r="r" b="b"/>
              <a:pathLst>
                <a:path w="436" h="15">
                  <a:moveTo>
                    <a:pt x="436" y="8"/>
                  </a:moveTo>
                  <a:lnTo>
                    <a:pt x="428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28" y="15"/>
                  </a:lnTo>
                  <a:lnTo>
                    <a:pt x="436" y="8"/>
                  </a:lnTo>
                  <a:lnTo>
                    <a:pt x="436" y="8"/>
                  </a:lnTo>
                  <a:lnTo>
                    <a:pt x="436" y="0"/>
                  </a:lnTo>
                  <a:lnTo>
                    <a:pt x="428" y="0"/>
                  </a:lnTo>
                  <a:lnTo>
                    <a:pt x="436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19" name="Freeform 287"/>
            <p:cNvSpPr>
              <a:spLocks/>
            </p:cNvSpPr>
            <p:nvPr/>
          </p:nvSpPr>
          <p:spPr bwMode="auto">
            <a:xfrm>
              <a:off x="2336" y="2306"/>
              <a:ext cx="15" cy="370"/>
            </a:xfrm>
            <a:custGeom>
              <a:avLst/>
              <a:gdLst/>
              <a:ahLst/>
              <a:cxnLst>
                <a:cxn ang="0">
                  <a:pos x="7" y="370"/>
                </a:cxn>
                <a:cxn ang="0">
                  <a:pos x="15" y="362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362"/>
                </a:cxn>
                <a:cxn ang="0">
                  <a:pos x="7" y="370"/>
                </a:cxn>
                <a:cxn ang="0">
                  <a:pos x="7" y="370"/>
                </a:cxn>
                <a:cxn ang="0">
                  <a:pos x="15" y="370"/>
                </a:cxn>
                <a:cxn ang="0">
                  <a:pos x="15" y="362"/>
                </a:cxn>
                <a:cxn ang="0">
                  <a:pos x="7" y="370"/>
                </a:cxn>
              </a:cxnLst>
              <a:rect l="0" t="0" r="r" b="b"/>
              <a:pathLst>
                <a:path w="15" h="370">
                  <a:moveTo>
                    <a:pt x="7" y="370"/>
                  </a:moveTo>
                  <a:lnTo>
                    <a:pt x="15" y="362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" y="370"/>
                  </a:lnTo>
                  <a:lnTo>
                    <a:pt x="7" y="370"/>
                  </a:lnTo>
                  <a:lnTo>
                    <a:pt x="15" y="370"/>
                  </a:lnTo>
                  <a:lnTo>
                    <a:pt x="15" y="362"/>
                  </a:lnTo>
                  <a:lnTo>
                    <a:pt x="7" y="37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20" name="Rectangle 288"/>
            <p:cNvSpPr>
              <a:spLocks noChangeArrowheads="1"/>
            </p:cNvSpPr>
            <p:nvPr/>
          </p:nvSpPr>
          <p:spPr bwMode="auto">
            <a:xfrm>
              <a:off x="1934" y="2661"/>
              <a:ext cx="409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21" name="Freeform 289"/>
            <p:cNvSpPr>
              <a:spLocks/>
            </p:cNvSpPr>
            <p:nvPr/>
          </p:nvSpPr>
          <p:spPr bwMode="auto">
            <a:xfrm>
              <a:off x="1919" y="2661"/>
              <a:ext cx="69" cy="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"/>
                </a:cxn>
                <a:cxn ang="0">
                  <a:pos x="62" y="53"/>
                </a:cxn>
                <a:cxn ang="0">
                  <a:pos x="69" y="40"/>
                </a:cxn>
                <a:cxn ang="0">
                  <a:pos x="8" y="0"/>
                </a:cxn>
                <a:cxn ang="0">
                  <a:pos x="8" y="13"/>
                </a:cxn>
                <a:cxn ang="0">
                  <a:pos x="0" y="0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0" y="13"/>
                  </a:lnTo>
                  <a:lnTo>
                    <a:pt x="62" y="53"/>
                  </a:lnTo>
                  <a:lnTo>
                    <a:pt x="69" y="40"/>
                  </a:lnTo>
                  <a:lnTo>
                    <a:pt x="8" y="0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22" name="Freeform 290"/>
            <p:cNvSpPr>
              <a:spLocks/>
            </p:cNvSpPr>
            <p:nvPr/>
          </p:nvSpPr>
          <p:spPr bwMode="auto">
            <a:xfrm>
              <a:off x="1908" y="2661"/>
              <a:ext cx="11" cy="13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7"/>
                </a:cxn>
                <a:cxn ang="0">
                  <a:pos x="11" y="13"/>
                </a:cxn>
                <a:cxn ang="0">
                  <a:pos x="11" y="0"/>
                </a:cxn>
              </a:cxnLst>
              <a:rect l="0" t="0" r="r" b="b"/>
              <a:pathLst>
                <a:path w="11" h="13">
                  <a:moveTo>
                    <a:pt x="11" y="0"/>
                  </a:moveTo>
                  <a:lnTo>
                    <a:pt x="0" y="7"/>
                  </a:lnTo>
                  <a:lnTo>
                    <a:pt x="11" y="1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23" name="Freeform 291"/>
            <p:cNvSpPr>
              <a:spLocks/>
            </p:cNvSpPr>
            <p:nvPr/>
          </p:nvSpPr>
          <p:spPr bwMode="auto">
            <a:xfrm>
              <a:off x="1919" y="2622"/>
              <a:ext cx="69" cy="52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62" y="0"/>
                </a:cxn>
                <a:cxn ang="0">
                  <a:pos x="0" y="39"/>
                </a:cxn>
                <a:cxn ang="0">
                  <a:pos x="8" y="52"/>
                </a:cxn>
                <a:cxn ang="0">
                  <a:pos x="69" y="12"/>
                </a:cxn>
                <a:cxn ang="0">
                  <a:pos x="65" y="6"/>
                </a:cxn>
              </a:cxnLst>
              <a:rect l="0" t="0" r="r" b="b"/>
              <a:pathLst>
                <a:path w="69" h="52">
                  <a:moveTo>
                    <a:pt x="65" y="6"/>
                  </a:moveTo>
                  <a:lnTo>
                    <a:pt x="62" y="0"/>
                  </a:lnTo>
                  <a:lnTo>
                    <a:pt x="0" y="39"/>
                  </a:lnTo>
                  <a:lnTo>
                    <a:pt x="8" y="52"/>
                  </a:lnTo>
                  <a:lnTo>
                    <a:pt x="69" y="12"/>
                  </a:lnTo>
                  <a:lnTo>
                    <a:pt x="65" y="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24" name="Freeform 292"/>
            <p:cNvSpPr>
              <a:spLocks/>
            </p:cNvSpPr>
            <p:nvPr/>
          </p:nvSpPr>
          <p:spPr bwMode="auto">
            <a:xfrm>
              <a:off x="2328" y="2288"/>
              <a:ext cx="32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3" y="2"/>
                </a:cxn>
                <a:cxn ang="0">
                  <a:pos x="29" y="6"/>
                </a:cxn>
                <a:cxn ang="0">
                  <a:pos x="31" y="10"/>
                </a:cxn>
                <a:cxn ang="0">
                  <a:pos x="32" y="18"/>
                </a:cxn>
                <a:cxn ang="0">
                  <a:pos x="31" y="23"/>
                </a:cxn>
                <a:cxn ang="0">
                  <a:pos x="29" y="27"/>
                </a:cxn>
                <a:cxn ang="0">
                  <a:pos x="23" y="31"/>
                </a:cxn>
                <a:cxn ang="0">
                  <a:pos x="15" y="33"/>
                </a:cxn>
                <a:cxn ang="0">
                  <a:pos x="9" y="31"/>
                </a:cxn>
                <a:cxn ang="0">
                  <a:pos x="4" y="27"/>
                </a:cxn>
                <a:cxn ang="0">
                  <a:pos x="2" y="23"/>
                </a:cxn>
                <a:cxn ang="0">
                  <a:pos x="0" y="18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9" y="2"/>
                </a:cxn>
                <a:cxn ang="0">
                  <a:pos x="15" y="0"/>
                </a:cxn>
              </a:cxnLst>
              <a:rect l="0" t="0" r="r" b="b"/>
              <a:pathLst>
                <a:path w="32" h="33">
                  <a:moveTo>
                    <a:pt x="15" y="0"/>
                  </a:moveTo>
                  <a:lnTo>
                    <a:pt x="23" y="2"/>
                  </a:lnTo>
                  <a:lnTo>
                    <a:pt x="29" y="6"/>
                  </a:lnTo>
                  <a:lnTo>
                    <a:pt x="31" y="10"/>
                  </a:lnTo>
                  <a:lnTo>
                    <a:pt x="32" y="18"/>
                  </a:lnTo>
                  <a:lnTo>
                    <a:pt x="31" y="23"/>
                  </a:lnTo>
                  <a:lnTo>
                    <a:pt x="29" y="27"/>
                  </a:lnTo>
                  <a:lnTo>
                    <a:pt x="23" y="31"/>
                  </a:lnTo>
                  <a:lnTo>
                    <a:pt x="15" y="33"/>
                  </a:lnTo>
                  <a:lnTo>
                    <a:pt x="9" y="31"/>
                  </a:lnTo>
                  <a:lnTo>
                    <a:pt x="4" y="27"/>
                  </a:lnTo>
                  <a:lnTo>
                    <a:pt x="2" y="23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4" y="6"/>
                  </a:lnTo>
                  <a:lnTo>
                    <a:pt x="9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25" name="Freeform 293"/>
            <p:cNvSpPr>
              <a:spLocks/>
            </p:cNvSpPr>
            <p:nvPr/>
          </p:nvSpPr>
          <p:spPr bwMode="auto">
            <a:xfrm>
              <a:off x="2328" y="2288"/>
              <a:ext cx="32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3" y="2"/>
                </a:cxn>
                <a:cxn ang="0">
                  <a:pos x="29" y="6"/>
                </a:cxn>
                <a:cxn ang="0">
                  <a:pos x="31" y="10"/>
                </a:cxn>
                <a:cxn ang="0">
                  <a:pos x="32" y="18"/>
                </a:cxn>
                <a:cxn ang="0">
                  <a:pos x="31" y="23"/>
                </a:cxn>
                <a:cxn ang="0">
                  <a:pos x="29" y="27"/>
                </a:cxn>
                <a:cxn ang="0">
                  <a:pos x="23" y="31"/>
                </a:cxn>
                <a:cxn ang="0">
                  <a:pos x="15" y="33"/>
                </a:cxn>
                <a:cxn ang="0">
                  <a:pos x="9" y="31"/>
                </a:cxn>
                <a:cxn ang="0">
                  <a:pos x="4" y="27"/>
                </a:cxn>
                <a:cxn ang="0">
                  <a:pos x="2" y="23"/>
                </a:cxn>
                <a:cxn ang="0">
                  <a:pos x="0" y="18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9" y="2"/>
                </a:cxn>
                <a:cxn ang="0">
                  <a:pos x="15" y="0"/>
                </a:cxn>
              </a:cxnLst>
              <a:rect l="0" t="0" r="r" b="b"/>
              <a:pathLst>
                <a:path w="32" h="33">
                  <a:moveTo>
                    <a:pt x="15" y="0"/>
                  </a:moveTo>
                  <a:lnTo>
                    <a:pt x="23" y="2"/>
                  </a:lnTo>
                  <a:lnTo>
                    <a:pt x="29" y="6"/>
                  </a:lnTo>
                  <a:lnTo>
                    <a:pt x="31" y="10"/>
                  </a:lnTo>
                  <a:lnTo>
                    <a:pt x="32" y="18"/>
                  </a:lnTo>
                  <a:lnTo>
                    <a:pt x="31" y="23"/>
                  </a:lnTo>
                  <a:lnTo>
                    <a:pt x="29" y="27"/>
                  </a:lnTo>
                  <a:lnTo>
                    <a:pt x="23" y="31"/>
                  </a:lnTo>
                  <a:lnTo>
                    <a:pt x="15" y="33"/>
                  </a:lnTo>
                  <a:lnTo>
                    <a:pt x="9" y="31"/>
                  </a:lnTo>
                  <a:lnTo>
                    <a:pt x="4" y="27"/>
                  </a:lnTo>
                  <a:lnTo>
                    <a:pt x="2" y="23"/>
                  </a:lnTo>
                  <a:lnTo>
                    <a:pt x="0" y="18"/>
                  </a:lnTo>
                  <a:lnTo>
                    <a:pt x="2" y="10"/>
                  </a:lnTo>
                  <a:lnTo>
                    <a:pt x="4" y="6"/>
                  </a:lnTo>
                  <a:lnTo>
                    <a:pt x="9" y="2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37" name="Freeform 305"/>
            <p:cNvSpPr>
              <a:spLocks/>
            </p:cNvSpPr>
            <p:nvPr/>
          </p:nvSpPr>
          <p:spPr bwMode="auto">
            <a:xfrm>
              <a:off x="4440" y="1868"/>
              <a:ext cx="442" cy="17"/>
            </a:xfrm>
            <a:custGeom>
              <a:avLst/>
              <a:gdLst/>
              <a:ahLst/>
              <a:cxnLst>
                <a:cxn ang="0">
                  <a:pos x="442" y="10"/>
                </a:cxn>
                <a:cxn ang="0">
                  <a:pos x="43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2" y="17"/>
                </a:cxn>
                <a:cxn ang="0">
                  <a:pos x="442" y="10"/>
                </a:cxn>
                <a:cxn ang="0">
                  <a:pos x="432" y="17"/>
                </a:cxn>
                <a:cxn ang="0">
                  <a:pos x="442" y="17"/>
                </a:cxn>
                <a:cxn ang="0">
                  <a:pos x="442" y="10"/>
                </a:cxn>
              </a:cxnLst>
              <a:rect l="0" t="0" r="r" b="b"/>
              <a:pathLst>
                <a:path w="442" h="17">
                  <a:moveTo>
                    <a:pt x="442" y="10"/>
                  </a:moveTo>
                  <a:lnTo>
                    <a:pt x="43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2" y="17"/>
                  </a:lnTo>
                  <a:lnTo>
                    <a:pt x="442" y="10"/>
                  </a:lnTo>
                  <a:lnTo>
                    <a:pt x="432" y="17"/>
                  </a:lnTo>
                  <a:lnTo>
                    <a:pt x="442" y="17"/>
                  </a:lnTo>
                  <a:lnTo>
                    <a:pt x="442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38" name="Freeform 306"/>
            <p:cNvSpPr>
              <a:spLocks/>
            </p:cNvSpPr>
            <p:nvPr/>
          </p:nvSpPr>
          <p:spPr bwMode="auto">
            <a:xfrm>
              <a:off x="4864" y="1580"/>
              <a:ext cx="18" cy="29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8"/>
                </a:cxn>
                <a:cxn ang="0">
                  <a:pos x="0" y="298"/>
                </a:cxn>
                <a:cxn ang="0">
                  <a:pos x="18" y="298"/>
                </a:cxn>
                <a:cxn ang="0">
                  <a:pos x="18" y="8"/>
                </a:cxn>
                <a:cxn ang="0">
                  <a:pos x="8" y="0"/>
                </a:cxn>
                <a:cxn ang="0">
                  <a:pos x="18" y="8"/>
                </a:cxn>
                <a:cxn ang="0">
                  <a:pos x="18" y="0"/>
                </a:cxn>
                <a:cxn ang="0">
                  <a:pos x="8" y="0"/>
                </a:cxn>
              </a:cxnLst>
              <a:rect l="0" t="0" r="r" b="b"/>
              <a:pathLst>
                <a:path w="18" h="298">
                  <a:moveTo>
                    <a:pt x="8" y="0"/>
                  </a:moveTo>
                  <a:lnTo>
                    <a:pt x="0" y="8"/>
                  </a:lnTo>
                  <a:lnTo>
                    <a:pt x="0" y="298"/>
                  </a:lnTo>
                  <a:lnTo>
                    <a:pt x="18" y="298"/>
                  </a:lnTo>
                  <a:lnTo>
                    <a:pt x="18" y="8"/>
                  </a:lnTo>
                  <a:lnTo>
                    <a:pt x="8" y="0"/>
                  </a:lnTo>
                  <a:lnTo>
                    <a:pt x="18" y="8"/>
                  </a:lnTo>
                  <a:lnTo>
                    <a:pt x="1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39" name="Freeform 307"/>
            <p:cNvSpPr>
              <a:spLocks/>
            </p:cNvSpPr>
            <p:nvPr/>
          </p:nvSpPr>
          <p:spPr bwMode="auto">
            <a:xfrm>
              <a:off x="4433" y="1580"/>
              <a:ext cx="439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" y="16"/>
                </a:cxn>
                <a:cxn ang="0">
                  <a:pos x="439" y="16"/>
                </a:cxn>
                <a:cxn ang="0">
                  <a:pos x="439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39" h="16">
                  <a:moveTo>
                    <a:pt x="0" y="8"/>
                  </a:moveTo>
                  <a:lnTo>
                    <a:pt x="7" y="16"/>
                  </a:lnTo>
                  <a:lnTo>
                    <a:pt x="439" y="16"/>
                  </a:lnTo>
                  <a:lnTo>
                    <a:pt x="439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0" name="Freeform 308"/>
            <p:cNvSpPr>
              <a:spLocks/>
            </p:cNvSpPr>
            <p:nvPr/>
          </p:nvSpPr>
          <p:spPr bwMode="auto">
            <a:xfrm>
              <a:off x="4433" y="1588"/>
              <a:ext cx="15" cy="297"/>
            </a:xfrm>
            <a:custGeom>
              <a:avLst/>
              <a:gdLst/>
              <a:ahLst/>
              <a:cxnLst>
                <a:cxn ang="0">
                  <a:pos x="7" y="297"/>
                </a:cxn>
                <a:cxn ang="0">
                  <a:pos x="15" y="290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290"/>
                </a:cxn>
                <a:cxn ang="0">
                  <a:pos x="7" y="297"/>
                </a:cxn>
                <a:cxn ang="0">
                  <a:pos x="0" y="290"/>
                </a:cxn>
                <a:cxn ang="0">
                  <a:pos x="0" y="297"/>
                </a:cxn>
                <a:cxn ang="0">
                  <a:pos x="7" y="297"/>
                </a:cxn>
              </a:cxnLst>
              <a:rect l="0" t="0" r="r" b="b"/>
              <a:pathLst>
                <a:path w="15" h="297">
                  <a:moveTo>
                    <a:pt x="7" y="297"/>
                  </a:moveTo>
                  <a:lnTo>
                    <a:pt x="15" y="29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290"/>
                  </a:lnTo>
                  <a:lnTo>
                    <a:pt x="7" y="297"/>
                  </a:lnTo>
                  <a:lnTo>
                    <a:pt x="0" y="290"/>
                  </a:lnTo>
                  <a:lnTo>
                    <a:pt x="0" y="297"/>
                  </a:lnTo>
                  <a:lnTo>
                    <a:pt x="7" y="29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1" name="Rectangle 309"/>
            <p:cNvSpPr>
              <a:spLocks noChangeArrowheads="1"/>
            </p:cNvSpPr>
            <p:nvPr/>
          </p:nvSpPr>
          <p:spPr bwMode="auto">
            <a:xfrm>
              <a:off x="4940" y="1584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42" name="Rectangle 310"/>
            <p:cNvSpPr>
              <a:spLocks noChangeArrowheads="1"/>
            </p:cNvSpPr>
            <p:nvPr/>
          </p:nvSpPr>
          <p:spPr bwMode="auto">
            <a:xfrm>
              <a:off x="3512" y="1718"/>
              <a:ext cx="907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3" name="Freeform 311"/>
            <p:cNvSpPr>
              <a:spLocks/>
            </p:cNvSpPr>
            <p:nvPr/>
          </p:nvSpPr>
          <p:spPr bwMode="auto">
            <a:xfrm>
              <a:off x="4366" y="1680"/>
              <a:ext cx="69" cy="52"/>
            </a:xfrm>
            <a:custGeom>
              <a:avLst/>
              <a:gdLst/>
              <a:ahLst/>
              <a:cxnLst>
                <a:cxn ang="0">
                  <a:pos x="69" y="52"/>
                </a:cxn>
                <a:cxn ang="0">
                  <a:pos x="69" y="4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61" y="52"/>
                </a:cxn>
                <a:cxn ang="0">
                  <a:pos x="61" y="40"/>
                </a:cxn>
                <a:cxn ang="0">
                  <a:pos x="69" y="52"/>
                </a:cxn>
              </a:cxnLst>
              <a:rect l="0" t="0" r="r" b="b"/>
              <a:pathLst>
                <a:path w="69" h="52">
                  <a:moveTo>
                    <a:pt x="69" y="52"/>
                  </a:moveTo>
                  <a:lnTo>
                    <a:pt x="69" y="4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61" y="52"/>
                  </a:lnTo>
                  <a:lnTo>
                    <a:pt x="61" y="40"/>
                  </a:lnTo>
                  <a:lnTo>
                    <a:pt x="69" y="5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4" name="Freeform 312"/>
            <p:cNvSpPr>
              <a:spLocks/>
            </p:cNvSpPr>
            <p:nvPr/>
          </p:nvSpPr>
          <p:spPr bwMode="auto">
            <a:xfrm>
              <a:off x="4435" y="1720"/>
              <a:ext cx="9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9" y="6"/>
                </a:cxn>
                <a:cxn ang="0">
                  <a:pos x="0" y="0"/>
                </a:cxn>
                <a:cxn ang="0">
                  <a:pos x="0" y="12"/>
                </a:cxn>
              </a:cxnLst>
              <a:rect l="0" t="0" r="r" b="b"/>
              <a:pathLst>
                <a:path w="9" h="12">
                  <a:moveTo>
                    <a:pt x="0" y="12"/>
                  </a:moveTo>
                  <a:lnTo>
                    <a:pt x="9" y="6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5" name="Freeform 313"/>
            <p:cNvSpPr>
              <a:spLocks/>
            </p:cNvSpPr>
            <p:nvPr/>
          </p:nvSpPr>
          <p:spPr bwMode="auto">
            <a:xfrm>
              <a:off x="4366" y="1720"/>
              <a:ext cx="69" cy="52"/>
            </a:xfrm>
            <a:custGeom>
              <a:avLst/>
              <a:gdLst/>
              <a:ahLst/>
              <a:cxnLst>
                <a:cxn ang="0">
                  <a:pos x="3" y="46"/>
                </a:cxn>
                <a:cxn ang="0">
                  <a:pos x="7" y="52"/>
                </a:cxn>
                <a:cxn ang="0">
                  <a:pos x="69" y="12"/>
                </a:cxn>
                <a:cxn ang="0">
                  <a:pos x="61" y="0"/>
                </a:cxn>
                <a:cxn ang="0">
                  <a:pos x="0" y="39"/>
                </a:cxn>
                <a:cxn ang="0">
                  <a:pos x="3" y="46"/>
                </a:cxn>
              </a:cxnLst>
              <a:rect l="0" t="0" r="r" b="b"/>
              <a:pathLst>
                <a:path w="69" h="52">
                  <a:moveTo>
                    <a:pt x="3" y="46"/>
                  </a:moveTo>
                  <a:lnTo>
                    <a:pt x="7" y="52"/>
                  </a:lnTo>
                  <a:lnTo>
                    <a:pt x="69" y="12"/>
                  </a:lnTo>
                  <a:lnTo>
                    <a:pt x="61" y="0"/>
                  </a:lnTo>
                  <a:lnTo>
                    <a:pt x="0" y="39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6" name="Rectangle 314"/>
            <p:cNvSpPr>
              <a:spLocks noChangeArrowheads="1"/>
            </p:cNvSpPr>
            <p:nvPr/>
          </p:nvSpPr>
          <p:spPr bwMode="auto">
            <a:xfrm>
              <a:off x="4556" y="1665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48" name="Rectangle 316"/>
            <p:cNvSpPr>
              <a:spLocks noChangeArrowheads="1"/>
            </p:cNvSpPr>
            <p:nvPr/>
          </p:nvSpPr>
          <p:spPr bwMode="auto">
            <a:xfrm>
              <a:off x="4878" y="1716"/>
              <a:ext cx="194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49" name="Freeform 317"/>
            <p:cNvSpPr>
              <a:spLocks/>
            </p:cNvSpPr>
            <p:nvPr/>
          </p:nvSpPr>
          <p:spPr bwMode="auto">
            <a:xfrm>
              <a:off x="5018" y="1678"/>
              <a:ext cx="71" cy="52"/>
            </a:xfrm>
            <a:custGeom>
              <a:avLst/>
              <a:gdLst/>
              <a:ahLst/>
              <a:cxnLst>
                <a:cxn ang="0">
                  <a:pos x="71" y="52"/>
                </a:cxn>
                <a:cxn ang="0">
                  <a:pos x="71" y="40"/>
                </a:cxn>
                <a:cxn ang="0">
                  <a:pos x="10" y="0"/>
                </a:cxn>
                <a:cxn ang="0">
                  <a:pos x="0" y="14"/>
                </a:cxn>
                <a:cxn ang="0">
                  <a:pos x="61" y="52"/>
                </a:cxn>
                <a:cxn ang="0">
                  <a:pos x="61" y="40"/>
                </a:cxn>
                <a:cxn ang="0">
                  <a:pos x="71" y="52"/>
                </a:cxn>
              </a:cxnLst>
              <a:rect l="0" t="0" r="r" b="b"/>
              <a:pathLst>
                <a:path w="71" h="52">
                  <a:moveTo>
                    <a:pt x="71" y="52"/>
                  </a:moveTo>
                  <a:lnTo>
                    <a:pt x="71" y="40"/>
                  </a:lnTo>
                  <a:lnTo>
                    <a:pt x="10" y="0"/>
                  </a:lnTo>
                  <a:lnTo>
                    <a:pt x="0" y="14"/>
                  </a:lnTo>
                  <a:lnTo>
                    <a:pt x="61" y="52"/>
                  </a:lnTo>
                  <a:lnTo>
                    <a:pt x="61" y="40"/>
                  </a:lnTo>
                  <a:lnTo>
                    <a:pt x="71" y="5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0" name="Freeform 318"/>
            <p:cNvSpPr>
              <a:spLocks/>
            </p:cNvSpPr>
            <p:nvPr/>
          </p:nvSpPr>
          <p:spPr bwMode="auto">
            <a:xfrm>
              <a:off x="5089" y="1718"/>
              <a:ext cx="10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12"/>
                </a:cxn>
              </a:cxnLst>
              <a:rect l="0" t="0" r="r" b="b"/>
              <a:pathLst>
                <a:path w="10" h="12">
                  <a:moveTo>
                    <a:pt x="0" y="12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1" name="Freeform 319"/>
            <p:cNvSpPr>
              <a:spLocks/>
            </p:cNvSpPr>
            <p:nvPr/>
          </p:nvSpPr>
          <p:spPr bwMode="auto">
            <a:xfrm>
              <a:off x="5018" y="1718"/>
              <a:ext cx="71" cy="52"/>
            </a:xfrm>
            <a:custGeom>
              <a:avLst/>
              <a:gdLst/>
              <a:ahLst/>
              <a:cxnLst>
                <a:cxn ang="0">
                  <a:pos x="4" y="46"/>
                </a:cxn>
                <a:cxn ang="0">
                  <a:pos x="10" y="52"/>
                </a:cxn>
                <a:cxn ang="0">
                  <a:pos x="71" y="12"/>
                </a:cxn>
                <a:cxn ang="0">
                  <a:pos x="61" y="0"/>
                </a:cxn>
                <a:cxn ang="0">
                  <a:pos x="0" y="39"/>
                </a:cxn>
                <a:cxn ang="0">
                  <a:pos x="4" y="46"/>
                </a:cxn>
              </a:cxnLst>
              <a:rect l="0" t="0" r="r" b="b"/>
              <a:pathLst>
                <a:path w="71" h="52">
                  <a:moveTo>
                    <a:pt x="4" y="46"/>
                  </a:moveTo>
                  <a:lnTo>
                    <a:pt x="10" y="52"/>
                  </a:lnTo>
                  <a:lnTo>
                    <a:pt x="71" y="12"/>
                  </a:lnTo>
                  <a:lnTo>
                    <a:pt x="61" y="0"/>
                  </a:lnTo>
                  <a:lnTo>
                    <a:pt x="0" y="39"/>
                  </a:lnTo>
                  <a:lnTo>
                    <a:pt x="4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2" name="Freeform 320"/>
            <p:cNvSpPr>
              <a:spLocks/>
            </p:cNvSpPr>
            <p:nvPr/>
          </p:nvSpPr>
          <p:spPr bwMode="auto">
            <a:xfrm>
              <a:off x="4220" y="1724"/>
              <a:ext cx="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3" name="Freeform 321"/>
            <p:cNvSpPr>
              <a:spLocks/>
            </p:cNvSpPr>
            <p:nvPr/>
          </p:nvSpPr>
          <p:spPr bwMode="auto">
            <a:xfrm>
              <a:off x="4220" y="1724"/>
              <a:ext cx="15" cy="205"/>
            </a:xfrm>
            <a:custGeom>
              <a:avLst/>
              <a:gdLst/>
              <a:ahLst/>
              <a:cxnLst>
                <a:cxn ang="0">
                  <a:pos x="7" y="205"/>
                </a:cxn>
                <a:cxn ang="0">
                  <a:pos x="15" y="198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198"/>
                </a:cxn>
                <a:cxn ang="0">
                  <a:pos x="7" y="205"/>
                </a:cxn>
                <a:cxn ang="0">
                  <a:pos x="7" y="205"/>
                </a:cxn>
                <a:cxn ang="0">
                  <a:pos x="15" y="205"/>
                </a:cxn>
                <a:cxn ang="0">
                  <a:pos x="15" y="198"/>
                </a:cxn>
                <a:cxn ang="0">
                  <a:pos x="7" y="205"/>
                </a:cxn>
              </a:cxnLst>
              <a:rect l="0" t="0" r="r" b="b"/>
              <a:pathLst>
                <a:path w="15" h="205">
                  <a:moveTo>
                    <a:pt x="7" y="205"/>
                  </a:moveTo>
                  <a:lnTo>
                    <a:pt x="15" y="198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198"/>
                  </a:lnTo>
                  <a:lnTo>
                    <a:pt x="7" y="205"/>
                  </a:lnTo>
                  <a:lnTo>
                    <a:pt x="7" y="205"/>
                  </a:lnTo>
                  <a:lnTo>
                    <a:pt x="15" y="205"/>
                  </a:lnTo>
                  <a:lnTo>
                    <a:pt x="15" y="198"/>
                  </a:lnTo>
                  <a:lnTo>
                    <a:pt x="7" y="20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4" name="Rectangle 322"/>
            <p:cNvSpPr>
              <a:spLocks noChangeArrowheads="1"/>
            </p:cNvSpPr>
            <p:nvPr/>
          </p:nvSpPr>
          <p:spPr bwMode="auto">
            <a:xfrm>
              <a:off x="4151" y="1912"/>
              <a:ext cx="76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5" name="Freeform 323"/>
            <p:cNvSpPr>
              <a:spLocks/>
            </p:cNvSpPr>
            <p:nvPr/>
          </p:nvSpPr>
          <p:spPr bwMode="auto">
            <a:xfrm>
              <a:off x="4135" y="1914"/>
              <a:ext cx="69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62" y="54"/>
                </a:cxn>
                <a:cxn ang="0">
                  <a:pos x="69" y="40"/>
                </a:cxn>
                <a:cxn ang="0">
                  <a:pos x="8" y="0"/>
                </a:cxn>
                <a:cxn ang="0">
                  <a:pos x="8" y="14"/>
                </a:cxn>
                <a:cxn ang="0">
                  <a:pos x="0" y="0"/>
                </a:cxn>
              </a:cxnLst>
              <a:rect l="0" t="0" r="r" b="b"/>
              <a:pathLst>
                <a:path w="69" h="54">
                  <a:moveTo>
                    <a:pt x="0" y="0"/>
                  </a:moveTo>
                  <a:lnTo>
                    <a:pt x="0" y="14"/>
                  </a:lnTo>
                  <a:lnTo>
                    <a:pt x="62" y="54"/>
                  </a:lnTo>
                  <a:lnTo>
                    <a:pt x="69" y="40"/>
                  </a:lnTo>
                  <a:lnTo>
                    <a:pt x="8" y="0"/>
                  </a:lnTo>
                  <a:lnTo>
                    <a:pt x="8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6" name="Freeform 324"/>
            <p:cNvSpPr>
              <a:spLocks/>
            </p:cNvSpPr>
            <p:nvPr/>
          </p:nvSpPr>
          <p:spPr bwMode="auto">
            <a:xfrm>
              <a:off x="4126" y="1914"/>
              <a:ext cx="9" cy="1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8"/>
                </a:cxn>
                <a:cxn ang="0">
                  <a:pos x="9" y="14"/>
                </a:cxn>
                <a:cxn ang="0">
                  <a:pos x="9" y="0"/>
                </a:cxn>
              </a:cxnLst>
              <a:rect l="0" t="0" r="r" b="b"/>
              <a:pathLst>
                <a:path w="9" h="14">
                  <a:moveTo>
                    <a:pt x="9" y="0"/>
                  </a:moveTo>
                  <a:lnTo>
                    <a:pt x="0" y="8"/>
                  </a:lnTo>
                  <a:lnTo>
                    <a:pt x="9" y="1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7" name="Freeform 325"/>
            <p:cNvSpPr>
              <a:spLocks/>
            </p:cNvSpPr>
            <p:nvPr/>
          </p:nvSpPr>
          <p:spPr bwMode="auto">
            <a:xfrm>
              <a:off x="4135" y="1874"/>
              <a:ext cx="69" cy="54"/>
            </a:xfrm>
            <a:custGeom>
              <a:avLst/>
              <a:gdLst/>
              <a:ahLst/>
              <a:cxnLst>
                <a:cxn ang="0">
                  <a:pos x="66" y="8"/>
                </a:cxn>
                <a:cxn ang="0">
                  <a:pos x="62" y="0"/>
                </a:cxn>
                <a:cxn ang="0">
                  <a:pos x="0" y="40"/>
                </a:cxn>
                <a:cxn ang="0">
                  <a:pos x="8" y="54"/>
                </a:cxn>
                <a:cxn ang="0">
                  <a:pos x="69" y="13"/>
                </a:cxn>
                <a:cxn ang="0">
                  <a:pos x="66" y="8"/>
                </a:cxn>
              </a:cxnLst>
              <a:rect l="0" t="0" r="r" b="b"/>
              <a:pathLst>
                <a:path w="69" h="54">
                  <a:moveTo>
                    <a:pt x="66" y="8"/>
                  </a:moveTo>
                  <a:lnTo>
                    <a:pt x="62" y="0"/>
                  </a:lnTo>
                  <a:lnTo>
                    <a:pt x="0" y="40"/>
                  </a:lnTo>
                  <a:lnTo>
                    <a:pt x="8" y="54"/>
                  </a:lnTo>
                  <a:lnTo>
                    <a:pt x="69" y="13"/>
                  </a:lnTo>
                  <a:lnTo>
                    <a:pt x="66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8" name="Freeform 326"/>
            <p:cNvSpPr>
              <a:spLocks/>
            </p:cNvSpPr>
            <p:nvPr/>
          </p:nvSpPr>
          <p:spPr bwMode="auto">
            <a:xfrm>
              <a:off x="4210" y="1711"/>
              <a:ext cx="37" cy="34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5" y="2"/>
                </a:cxn>
                <a:cxn ang="0">
                  <a:pos x="31" y="5"/>
                </a:cxn>
                <a:cxn ang="0">
                  <a:pos x="35" y="11"/>
                </a:cxn>
                <a:cxn ang="0">
                  <a:pos x="37" y="17"/>
                </a:cxn>
                <a:cxn ang="0">
                  <a:pos x="35" y="23"/>
                </a:cxn>
                <a:cxn ang="0">
                  <a:pos x="31" y="28"/>
                </a:cxn>
                <a:cxn ang="0">
                  <a:pos x="25" y="32"/>
                </a:cxn>
                <a:cxn ang="0">
                  <a:pos x="19" y="34"/>
                </a:cxn>
                <a:cxn ang="0">
                  <a:pos x="12" y="32"/>
                </a:cxn>
                <a:cxn ang="0">
                  <a:pos x="6" y="28"/>
                </a:cxn>
                <a:cxn ang="0">
                  <a:pos x="2" y="23"/>
                </a:cxn>
                <a:cxn ang="0">
                  <a:pos x="0" y="17"/>
                </a:cxn>
                <a:cxn ang="0">
                  <a:pos x="2" y="11"/>
                </a:cxn>
                <a:cxn ang="0">
                  <a:pos x="6" y="5"/>
                </a:cxn>
                <a:cxn ang="0">
                  <a:pos x="12" y="2"/>
                </a:cxn>
                <a:cxn ang="0">
                  <a:pos x="19" y="0"/>
                </a:cxn>
              </a:cxnLst>
              <a:rect l="0" t="0" r="r" b="b"/>
              <a:pathLst>
                <a:path w="37" h="34">
                  <a:moveTo>
                    <a:pt x="19" y="0"/>
                  </a:moveTo>
                  <a:lnTo>
                    <a:pt x="25" y="2"/>
                  </a:lnTo>
                  <a:lnTo>
                    <a:pt x="31" y="5"/>
                  </a:lnTo>
                  <a:lnTo>
                    <a:pt x="35" y="11"/>
                  </a:lnTo>
                  <a:lnTo>
                    <a:pt x="37" y="17"/>
                  </a:lnTo>
                  <a:lnTo>
                    <a:pt x="35" y="23"/>
                  </a:lnTo>
                  <a:lnTo>
                    <a:pt x="31" y="28"/>
                  </a:lnTo>
                  <a:lnTo>
                    <a:pt x="25" y="32"/>
                  </a:lnTo>
                  <a:lnTo>
                    <a:pt x="19" y="34"/>
                  </a:lnTo>
                  <a:lnTo>
                    <a:pt x="12" y="32"/>
                  </a:lnTo>
                  <a:lnTo>
                    <a:pt x="6" y="28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6" y="5"/>
                  </a:lnTo>
                  <a:lnTo>
                    <a:pt x="12" y="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59" name="Freeform 327"/>
            <p:cNvSpPr>
              <a:spLocks/>
            </p:cNvSpPr>
            <p:nvPr/>
          </p:nvSpPr>
          <p:spPr bwMode="auto">
            <a:xfrm>
              <a:off x="4210" y="1711"/>
              <a:ext cx="37" cy="34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5" y="2"/>
                </a:cxn>
                <a:cxn ang="0">
                  <a:pos x="31" y="5"/>
                </a:cxn>
                <a:cxn ang="0">
                  <a:pos x="35" y="11"/>
                </a:cxn>
                <a:cxn ang="0">
                  <a:pos x="37" y="17"/>
                </a:cxn>
                <a:cxn ang="0">
                  <a:pos x="35" y="23"/>
                </a:cxn>
                <a:cxn ang="0">
                  <a:pos x="31" y="28"/>
                </a:cxn>
                <a:cxn ang="0">
                  <a:pos x="25" y="32"/>
                </a:cxn>
                <a:cxn ang="0">
                  <a:pos x="19" y="34"/>
                </a:cxn>
                <a:cxn ang="0">
                  <a:pos x="12" y="32"/>
                </a:cxn>
                <a:cxn ang="0">
                  <a:pos x="6" y="28"/>
                </a:cxn>
                <a:cxn ang="0">
                  <a:pos x="2" y="23"/>
                </a:cxn>
                <a:cxn ang="0">
                  <a:pos x="0" y="17"/>
                </a:cxn>
                <a:cxn ang="0">
                  <a:pos x="2" y="11"/>
                </a:cxn>
                <a:cxn ang="0">
                  <a:pos x="6" y="5"/>
                </a:cxn>
                <a:cxn ang="0">
                  <a:pos x="12" y="2"/>
                </a:cxn>
                <a:cxn ang="0">
                  <a:pos x="19" y="0"/>
                </a:cxn>
              </a:cxnLst>
              <a:rect l="0" t="0" r="r" b="b"/>
              <a:pathLst>
                <a:path w="37" h="34">
                  <a:moveTo>
                    <a:pt x="19" y="0"/>
                  </a:moveTo>
                  <a:lnTo>
                    <a:pt x="25" y="2"/>
                  </a:lnTo>
                  <a:lnTo>
                    <a:pt x="31" y="5"/>
                  </a:lnTo>
                  <a:lnTo>
                    <a:pt x="35" y="11"/>
                  </a:lnTo>
                  <a:lnTo>
                    <a:pt x="37" y="17"/>
                  </a:lnTo>
                  <a:lnTo>
                    <a:pt x="35" y="23"/>
                  </a:lnTo>
                  <a:lnTo>
                    <a:pt x="31" y="28"/>
                  </a:lnTo>
                  <a:lnTo>
                    <a:pt x="25" y="32"/>
                  </a:lnTo>
                  <a:lnTo>
                    <a:pt x="19" y="34"/>
                  </a:lnTo>
                  <a:lnTo>
                    <a:pt x="12" y="32"/>
                  </a:lnTo>
                  <a:lnTo>
                    <a:pt x="6" y="28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6" y="5"/>
                  </a:lnTo>
                  <a:lnTo>
                    <a:pt x="12" y="2"/>
                  </a:lnTo>
                  <a:lnTo>
                    <a:pt x="19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0" name="Rectangle 328"/>
            <p:cNvSpPr>
              <a:spLocks noChangeArrowheads="1"/>
            </p:cNvSpPr>
            <p:nvPr/>
          </p:nvSpPr>
          <p:spPr bwMode="auto">
            <a:xfrm>
              <a:off x="3543" y="1778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61" name="Freeform 329"/>
            <p:cNvSpPr>
              <a:spLocks/>
            </p:cNvSpPr>
            <p:nvPr/>
          </p:nvSpPr>
          <p:spPr bwMode="auto">
            <a:xfrm>
              <a:off x="3684" y="2056"/>
              <a:ext cx="442" cy="16"/>
            </a:xfrm>
            <a:custGeom>
              <a:avLst/>
              <a:gdLst/>
              <a:ahLst/>
              <a:cxnLst>
                <a:cxn ang="0">
                  <a:pos x="442" y="8"/>
                </a:cxn>
                <a:cxn ang="0">
                  <a:pos x="434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434" y="16"/>
                </a:cxn>
                <a:cxn ang="0">
                  <a:pos x="442" y="8"/>
                </a:cxn>
                <a:cxn ang="0">
                  <a:pos x="434" y="16"/>
                </a:cxn>
                <a:cxn ang="0">
                  <a:pos x="442" y="16"/>
                </a:cxn>
                <a:cxn ang="0">
                  <a:pos x="442" y="8"/>
                </a:cxn>
              </a:cxnLst>
              <a:rect l="0" t="0" r="r" b="b"/>
              <a:pathLst>
                <a:path w="442" h="16">
                  <a:moveTo>
                    <a:pt x="442" y="8"/>
                  </a:moveTo>
                  <a:lnTo>
                    <a:pt x="434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434" y="16"/>
                  </a:lnTo>
                  <a:lnTo>
                    <a:pt x="442" y="8"/>
                  </a:lnTo>
                  <a:lnTo>
                    <a:pt x="434" y="16"/>
                  </a:lnTo>
                  <a:lnTo>
                    <a:pt x="442" y="16"/>
                  </a:lnTo>
                  <a:lnTo>
                    <a:pt x="442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2" name="Freeform 330"/>
            <p:cNvSpPr>
              <a:spLocks/>
            </p:cNvSpPr>
            <p:nvPr/>
          </p:nvSpPr>
          <p:spPr bwMode="auto">
            <a:xfrm>
              <a:off x="4110" y="1768"/>
              <a:ext cx="16" cy="29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8"/>
                </a:cxn>
                <a:cxn ang="0">
                  <a:pos x="0" y="296"/>
                </a:cxn>
                <a:cxn ang="0">
                  <a:pos x="16" y="296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16" y="8"/>
                </a:cxn>
                <a:cxn ang="0">
                  <a:pos x="16" y="0"/>
                </a:cxn>
                <a:cxn ang="0">
                  <a:pos x="8" y="0"/>
                </a:cxn>
              </a:cxnLst>
              <a:rect l="0" t="0" r="r" b="b"/>
              <a:pathLst>
                <a:path w="16" h="296">
                  <a:moveTo>
                    <a:pt x="8" y="0"/>
                  </a:moveTo>
                  <a:lnTo>
                    <a:pt x="0" y="8"/>
                  </a:lnTo>
                  <a:lnTo>
                    <a:pt x="0" y="296"/>
                  </a:lnTo>
                  <a:lnTo>
                    <a:pt x="16" y="296"/>
                  </a:lnTo>
                  <a:lnTo>
                    <a:pt x="16" y="8"/>
                  </a:lnTo>
                  <a:lnTo>
                    <a:pt x="8" y="0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3" name="Freeform 331"/>
            <p:cNvSpPr>
              <a:spLocks/>
            </p:cNvSpPr>
            <p:nvPr/>
          </p:nvSpPr>
          <p:spPr bwMode="auto">
            <a:xfrm>
              <a:off x="3677" y="1768"/>
              <a:ext cx="441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" y="16"/>
                </a:cxn>
                <a:cxn ang="0">
                  <a:pos x="441" y="16"/>
                </a:cxn>
                <a:cxn ang="0">
                  <a:pos x="441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41" h="16">
                  <a:moveTo>
                    <a:pt x="0" y="8"/>
                  </a:moveTo>
                  <a:lnTo>
                    <a:pt x="7" y="16"/>
                  </a:lnTo>
                  <a:lnTo>
                    <a:pt x="441" y="16"/>
                  </a:lnTo>
                  <a:lnTo>
                    <a:pt x="441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4" name="Freeform 332"/>
            <p:cNvSpPr>
              <a:spLocks/>
            </p:cNvSpPr>
            <p:nvPr/>
          </p:nvSpPr>
          <p:spPr bwMode="auto">
            <a:xfrm>
              <a:off x="3677" y="1776"/>
              <a:ext cx="17" cy="296"/>
            </a:xfrm>
            <a:custGeom>
              <a:avLst/>
              <a:gdLst/>
              <a:ahLst/>
              <a:cxnLst>
                <a:cxn ang="0">
                  <a:pos x="7" y="296"/>
                </a:cxn>
                <a:cxn ang="0">
                  <a:pos x="17" y="288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7" y="296"/>
                </a:cxn>
                <a:cxn ang="0">
                  <a:pos x="0" y="288"/>
                </a:cxn>
                <a:cxn ang="0">
                  <a:pos x="0" y="296"/>
                </a:cxn>
                <a:cxn ang="0">
                  <a:pos x="7" y="296"/>
                </a:cxn>
              </a:cxnLst>
              <a:rect l="0" t="0" r="r" b="b"/>
              <a:pathLst>
                <a:path w="17" h="296">
                  <a:moveTo>
                    <a:pt x="7" y="296"/>
                  </a:moveTo>
                  <a:lnTo>
                    <a:pt x="17" y="288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7" y="296"/>
                  </a:lnTo>
                  <a:lnTo>
                    <a:pt x="0" y="288"/>
                  </a:lnTo>
                  <a:lnTo>
                    <a:pt x="0" y="296"/>
                  </a:lnTo>
                  <a:lnTo>
                    <a:pt x="7" y="29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5" name="Rectangle 333"/>
            <p:cNvSpPr>
              <a:spLocks noChangeArrowheads="1"/>
            </p:cNvSpPr>
            <p:nvPr/>
          </p:nvSpPr>
          <p:spPr bwMode="auto">
            <a:xfrm>
              <a:off x="3802" y="1848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67" name="Freeform 335"/>
            <p:cNvSpPr>
              <a:spLocks/>
            </p:cNvSpPr>
            <p:nvPr/>
          </p:nvSpPr>
          <p:spPr bwMode="auto">
            <a:xfrm>
              <a:off x="3508" y="1880"/>
              <a:ext cx="71" cy="51"/>
            </a:xfrm>
            <a:custGeom>
              <a:avLst/>
              <a:gdLst/>
              <a:ahLst/>
              <a:cxnLst>
                <a:cxn ang="0">
                  <a:pos x="0" y="51"/>
                </a:cxn>
                <a:cxn ang="0">
                  <a:pos x="0" y="40"/>
                </a:cxn>
                <a:cxn ang="0">
                  <a:pos x="61" y="0"/>
                </a:cxn>
                <a:cxn ang="0">
                  <a:pos x="71" y="13"/>
                </a:cxn>
                <a:cxn ang="0">
                  <a:pos x="9" y="51"/>
                </a:cxn>
                <a:cxn ang="0">
                  <a:pos x="9" y="40"/>
                </a:cxn>
                <a:cxn ang="0">
                  <a:pos x="0" y="51"/>
                </a:cxn>
              </a:cxnLst>
              <a:rect l="0" t="0" r="r" b="b"/>
              <a:pathLst>
                <a:path w="71" h="51">
                  <a:moveTo>
                    <a:pt x="0" y="51"/>
                  </a:moveTo>
                  <a:lnTo>
                    <a:pt x="0" y="40"/>
                  </a:lnTo>
                  <a:lnTo>
                    <a:pt x="61" y="0"/>
                  </a:lnTo>
                  <a:lnTo>
                    <a:pt x="71" y="13"/>
                  </a:lnTo>
                  <a:lnTo>
                    <a:pt x="9" y="51"/>
                  </a:lnTo>
                  <a:lnTo>
                    <a:pt x="9" y="4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8" name="Freeform 336"/>
            <p:cNvSpPr>
              <a:spLocks/>
            </p:cNvSpPr>
            <p:nvPr/>
          </p:nvSpPr>
          <p:spPr bwMode="auto">
            <a:xfrm>
              <a:off x="3498" y="1920"/>
              <a:ext cx="10" cy="11"/>
            </a:xfrm>
            <a:custGeom>
              <a:avLst/>
              <a:gdLst/>
              <a:ahLst/>
              <a:cxnLst>
                <a:cxn ang="0">
                  <a:pos x="10" y="11"/>
                </a:cxn>
                <a:cxn ang="0">
                  <a:pos x="0" y="6"/>
                </a:cxn>
                <a:cxn ang="0">
                  <a:pos x="10" y="0"/>
                </a:cxn>
                <a:cxn ang="0">
                  <a:pos x="10" y="11"/>
                </a:cxn>
              </a:cxnLst>
              <a:rect l="0" t="0" r="r" b="b"/>
              <a:pathLst>
                <a:path w="10" h="11">
                  <a:moveTo>
                    <a:pt x="10" y="11"/>
                  </a:moveTo>
                  <a:lnTo>
                    <a:pt x="0" y="6"/>
                  </a:lnTo>
                  <a:lnTo>
                    <a:pt x="10" y="0"/>
                  </a:lnTo>
                  <a:lnTo>
                    <a:pt x="10" y="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69" name="Freeform 337"/>
            <p:cNvSpPr>
              <a:spLocks/>
            </p:cNvSpPr>
            <p:nvPr/>
          </p:nvSpPr>
          <p:spPr bwMode="auto">
            <a:xfrm>
              <a:off x="3508" y="1920"/>
              <a:ext cx="71" cy="52"/>
            </a:xfrm>
            <a:custGeom>
              <a:avLst/>
              <a:gdLst/>
              <a:ahLst/>
              <a:cxnLst>
                <a:cxn ang="0">
                  <a:pos x="65" y="46"/>
                </a:cxn>
                <a:cxn ang="0">
                  <a:pos x="61" y="52"/>
                </a:cxn>
                <a:cxn ang="0">
                  <a:pos x="0" y="11"/>
                </a:cxn>
                <a:cxn ang="0">
                  <a:pos x="9" y="0"/>
                </a:cxn>
                <a:cxn ang="0">
                  <a:pos x="71" y="38"/>
                </a:cxn>
                <a:cxn ang="0">
                  <a:pos x="65" y="46"/>
                </a:cxn>
              </a:cxnLst>
              <a:rect l="0" t="0" r="r" b="b"/>
              <a:pathLst>
                <a:path w="71" h="52">
                  <a:moveTo>
                    <a:pt x="65" y="46"/>
                  </a:moveTo>
                  <a:lnTo>
                    <a:pt x="61" y="52"/>
                  </a:lnTo>
                  <a:lnTo>
                    <a:pt x="0" y="11"/>
                  </a:lnTo>
                  <a:lnTo>
                    <a:pt x="9" y="0"/>
                  </a:lnTo>
                  <a:lnTo>
                    <a:pt x="71" y="38"/>
                  </a:lnTo>
                  <a:lnTo>
                    <a:pt x="65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0" name="Rectangle 338"/>
            <p:cNvSpPr>
              <a:spLocks noChangeArrowheads="1"/>
            </p:cNvSpPr>
            <p:nvPr/>
          </p:nvSpPr>
          <p:spPr bwMode="auto">
            <a:xfrm>
              <a:off x="3525" y="1918"/>
              <a:ext cx="157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1" name="Freeform 339"/>
            <p:cNvSpPr>
              <a:spLocks/>
            </p:cNvSpPr>
            <p:nvPr/>
          </p:nvSpPr>
          <p:spPr bwMode="auto">
            <a:xfrm>
              <a:off x="4366" y="2444"/>
              <a:ext cx="441" cy="15"/>
            </a:xfrm>
            <a:custGeom>
              <a:avLst/>
              <a:gdLst/>
              <a:ahLst/>
              <a:cxnLst>
                <a:cxn ang="0">
                  <a:pos x="441" y="8"/>
                </a:cxn>
                <a:cxn ang="0">
                  <a:pos x="433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433" y="15"/>
                </a:cxn>
                <a:cxn ang="0">
                  <a:pos x="441" y="8"/>
                </a:cxn>
                <a:cxn ang="0">
                  <a:pos x="433" y="15"/>
                </a:cxn>
                <a:cxn ang="0">
                  <a:pos x="441" y="15"/>
                </a:cxn>
                <a:cxn ang="0">
                  <a:pos x="441" y="8"/>
                </a:cxn>
              </a:cxnLst>
              <a:rect l="0" t="0" r="r" b="b"/>
              <a:pathLst>
                <a:path w="441" h="15">
                  <a:moveTo>
                    <a:pt x="441" y="8"/>
                  </a:moveTo>
                  <a:lnTo>
                    <a:pt x="433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33" y="15"/>
                  </a:lnTo>
                  <a:lnTo>
                    <a:pt x="441" y="8"/>
                  </a:lnTo>
                  <a:lnTo>
                    <a:pt x="433" y="15"/>
                  </a:lnTo>
                  <a:lnTo>
                    <a:pt x="441" y="15"/>
                  </a:lnTo>
                  <a:lnTo>
                    <a:pt x="441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2" name="Freeform 340"/>
            <p:cNvSpPr>
              <a:spLocks/>
            </p:cNvSpPr>
            <p:nvPr/>
          </p:nvSpPr>
          <p:spPr bwMode="auto">
            <a:xfrm>
              <a:off x="4792" y="2156"/>
              <a:ext cx="15" cy="29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8"/>
                </a:cxn>
                <a:cxn ang="0">
                  <a:pos x="0" y="296"/>
                </a:cxn>
                <a:cxn ang="0">
                  <a:pos x="15" y="296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15" y="8"/>
                </a:cxn>
                <a:cxn ang="0">
                  <a:pos x="15" y="0"/>
                </a:cxn>
                <a:cxn ang="0">
                  <a:pos x="7" y="0"/>
                </a:cxn>
              </a:cxnLst>
              <a:rect l="0" t="0" r="r" b="b"/>
              <a:pathLst>
                <a:path w="15" h="296">
                  <a:moveTo>
                    <a:pt x="7" y="0"/>
                  </a:moveTo>
                  <a:lnTo>
                    <a:pt x="0" y="8"/>
                  </a:lnTo>
                  <a:lnTo>
                    <a:pt x="0" y="296"/>
                  </a:lnTo>
                  <a:lnTo>
                    <a:pt x="15" y="296"/>
                  </a:lnTo>
                  <a:lnTo>
                    <a:pt x="15" y="8"/>
                  </a:lnTo>
                  <a:lnTo>
                    <a:pt x="7" y="0"/>
                  </a:lnTo>
                  <a:lnTo>
                    <a:pt x="15" y="8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3" name="Freeform 341"/>
            <p:cNvSpPr>
              <a:spLocks/>
            </p:cNvSpPr>
            <p:nvPr/>
          </p:nvSpPr>
          <p:spPr bwMode="auto">
            <a:xfrm>
              <a:off x="4358" y="2156"/>
              <a:ext cx="441" cy="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5"/>
                </a:cxn>
                <a:cxn ang="0">
                  <a:pos x="441" y="15"/>
                </a:cxn>
                <a:cxn ang="0">
                  <a:pos x="441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41" h="15">
                  <a:moveTo>
                    <a:pt x="0" y="8"/>
                  </a:moveTo>
                  <a:lnTo>
                    <a:pt x="8" y="15"/>
                  </a:lnTo>
                  <a:lnTo>
                    <a:pt x="441" y="15"/>
                  </a:lnTo>
                  <a:lnTo>
                    <a:pt x="441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4" name="Freeform 342"/>
            <p:cNvSpPr>
              <a:spLocks/>
            </p:cNvSpPr>
            <p:nvPr/>
          </p:nvSpPr>
          <p:spPr bwMode="auto">
            <a:xfrm>
              <a:off x="4358" y="2164"/>
              <a:ext cx="15" cy="295"/>
            </a:xfrm>
            <a:custGeom>
              <a:avLst/>
              <a:gdLst/>
              <a:ahLst/>
              <a:cxnLst>
                <a:cxn ang="0">
                  <a:pos x="8" y="295"/>
                </a:cxn>
                <a:cxn ang="0">
                  <a:pos x="15" y="288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8" y="295"/>
                </a:cxn>
                <a:cxn ang="0">
                  <a:pos x="0" y="288"/>
                </a:cxn>
                <a:cxn ang="0">
                  <a:pos x="0" y="295"/>
                </a:cxn>
                <a:cxn ang="0">
                  <a:pos x="8" y="295"/>
                </a:cxn>
              </a:cxnLst>
              <a:rect l="0" t="0" r="r" b="b"/>
              <a:pathLst>
                <a:path w="15" h="295">
                  <a:moveTo>
                    <a:pt x="8" y="295"/>
                  </a:moveTo>
                  <a:lnTo>
                    <a:pt x="15" y="288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8" y="295"/>
                  </a:lnTo>
                  <a:lnTo>
                    <a:pt x="0" y="288"/>
                  </a:lnTo>
                  <a:lnTo>
                    <a:pt x="0" y="295"/>
                  </a:lnTo>
                  <a:lnTo>
                    <a:pt x="8" y="29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5" name="Rectangle 343"/>
            <p:cNvSpPr>
              <a:spLocks noChangeArrowheads="1"/>
            </p:cNvSpPr>
            <p:nvPr/>
          </p:nvSpPr>
          <p:spPr bwMode="auto">
            <a:xfrm>
              <a:off x="4930" y="2185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76" name="Freeform 344"/>
            <p:cNvSpPr>
              <a:spLocks/>
            </p:cNvSpPr>
            <p:nvPr/>
          </p:nvSpPr>
          <p:spPr bwMode="auto">
            <a:xfrm>
              <a:off x="3654" y="2298"/>
              <a:ext cx="689" cy="17"/>
            </a:xfrm>
            <a:custGeom>
              <a:avLst/>
              <a:gdLst/>
              <a:ahLst/>
              <a:cxnLst>
                <a:cxn ang="0">
                  <a:pos x="689" y="2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689" y="17"/>
                </a:cxn>
                <a:cxn ang="0">
                  <a:pos x="689" y="2"/>
                </a:cxn>
              </a:cxnLst>
              <a:rect l="0" t="0" r="r" b="b"/>
              <a:pathLst>
                <a:path w="689" h="17">
                  <a:moveTo>
                    <a:pt x="689" y="2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689" y="17"/>
                  </a:lnTo>
                  <a:lnTo>
                    <a:pt x="689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7" name="Freeform 345"/>
            <p:cNvSpPr>
              <a:spLocks/>
            </p:cNvSpPr>
            <p:nvPr/>
          </p:nvSpPr>
          <p:spPr bwMode="auto">
            <a:xfrm>
              <a:off x="4289" y="2262"/>
              <a:ext cx="71" cy="53"/>
            </a:xfrm>
            <a:custGeom>
              <a:avLst/>
              <a:gdLst/>
              <a:ahLst/>
              <a:cxnLst>
                <a:cxn ang="0">
                  <a:pos x="71" y="53"/>
                </a:cxn>
                <a:cxn ang="0">
                  <a:pos x="71" y="40"/>
                </a:cxn>
                <a:cxn ang="0">
                  <a:pos x="9" y="0"/>
                </a:cxn>
                <a:cxn ang="0">
                  <a:pos x="0" y="13"/>
                </a:cxn>
                <a:cxn ang="0">
                  <a:pos x="61" y="53"/>
                </a:cxn>
                <a:cxn ang="0">
                  <a:pos x="61" y="40"/>
                </a:cxn>
                <a:cxn ang="0">
                  <a:pos x="71" y="53"/>
                </a:cxn>
              </a:cxnLst>
              <a:rect l="0" t="0" r="r" b="b"/>
              <a:pathLst>
                <a:path w="71" h="53">
                  <a:moveTo>
                    <a:pt x="71" y="53"/>
                  </a:moveTo>
                  <a:lnTo>
                    <a:pt x="71" y="40"/>
                  </a:lnTo>
                  <a:lnTo>
                    <a:pt x="9" y="0"/>
                  </a:lnTo>
                  <a:lnTo>
                    <a:pt x="0" y="13"/>
                  </a:lnTo>
                  <a:lnTo>
                    <a:pt x="61" y="53"/>
                  </a:lnTo>
                  <a:lnTo>
                    <a:pt x="61" y="40"/>
                  </a:lnTo>
                  <a:lnTo>
                    <a:pt x="71" y="5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8" name="Freeform 346"/>
            <p:cNvSpPr>
              <a:spLocks/>
            </p:cNvSpPr>
            <p:nvPr/>
          </p:nvSpPr>
          <p:spPr bwMode="auto">
            <a:xfrm>
              <a:off x="4360" y="2302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6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6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79" name="Freeform 347"/>
            <p:cNvSpPr>
              <a:spLocks/>
            </p:cNvSpPr>
            <p:nvPr/>
          </p:nvSpPr>
          <p:spPr bwMode="auto">
            <a:xfrm>
              <a:off x="4289" y="2302"/>
              <a:ext cx="71" cy="52"/>
            </a:xfrm>
            <a:custGeom>
              <a:avLst/>
              <a:gdLst/>
              <a:ahLst/>
              <a:cxnLst>
                <a:cxn ang="0">
                  <a:pos x="6" y="46"/>
                </a:cxn>
                <a:cxn ang="0">
                  <a:pos x="9" y="52"/>
                </a:cxn>
                <a:cxn ang="0">
                  <a:pos x="71" y="13"/>
                </a:cxn>
                <a:cxn ang="0">
                  <a:pos x="61" y="0"/>
                </a:cxn>
                <a:cxn ang="0">
                  <a:pos x="0" y="40"/>
                </a:cxn>
                <a:cxn ang="0">
                  <a:pos x="6" y="46"/>
                </a:cxn>
              </a:cxnLst>
              <a:rect l="0" t="0" r="r" b="b"/>
              <a:pathLst>
                <a:path w="71" h="52">
                  <a:moveTo>
                    <a:pt x="6" y="46"/>
                  </a:moveTo>
                  <a:lnTo>
                    <a:pt x="9" y="52"/>
                  </a:lnTo>
                  <a:lnTo>
                    <a:pt x="71" y="13"/>
                  </a:lnTo>
                  <a:lnTo>
                    <a:pt x="61" y="0"/>
                  </a:lnTo>
                  <a:lnTo>
                    <a:pt x="0" y="40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0" name="Rectangle 348"/>
            <p:cNvSpPr>
              <a:spLocks noChangeArrowheads="1"/>
            </p:cNvSpPr>
            <p:nvPr/>
          </p:nvSpPr>
          <p:spPr bwMode="auto">
            <a:xfrm>
              <a:off x="4471" y="2240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82" name="Rectangle 350"/>
            <p:cNvSpPr>
              <a:spLocks noChangeArrowheads="1"/>
            </p:cNvSpPr>
            <p:nvPr/>
          </p:nvSpPr>
          <p:spPr bwMode="auto">
            <a:xfrm>
              <a:off x="4891" y="2298"/>
              <a:ext cx="192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3" name="Freeform 351"/>
            <p:cNvSpPr>
              <a:spLocks/>
            </p:cNvSpPr>
            <p:nvPr/>
          </p:nvSpPr>
          <p:spPr bwMode="auto">
            <a:xfrm>
              <a:off x="5029" y="2260"/>
              <a:ext cx="71" cy="53"/>
            </a:xfrm>
            <a:custGeom>
              <a:avLst/>
              <a:gdLst/>
              <a:ahLst/>
              <a:cxnLst>
                <a:cxn ang="0">
                  <a:pos x="71" y="53"/>
                </a:cxn>
                <a:cxn ang="0">
                  <a:pos x="71" y="40"/>
                </a:cxn>
                <a:cxn ang="0">
                  <a:pos x="10" y="0"/>
                </a:cxn>
                <a:cxn ang="0">
                  <a:pos x="0" y="13"/>
                </a:cxn>
                <a:cxn ang="0">
                  <a:pos x="62" y="53"/>
                </a:cxn>
                <a:cxn ang="0">
                  <a:pos x="62" y="40"/>
                </a:cxn>
                <a:cxn ang="0">
                  <a:pos x="71" y="53"/>
                </a:cxn>
              </a:cxnLst>
              <a:rect l="0" t="0" r="r" b="b"/>
              <a:pathLst>
                <a:path w="71" h="53">
                  <a:moveTo>
                    <a:pt x="71" y="53"/>
                  </a:moveTo>
                  <a:lnTo>
                    <a:pt x="71" y="40"/>
                  </a:lnTo>
                  <a:lnTo>
                    <a:pt x="10" y="0"/>
                  </a:lnTo>
                  <a:lnTo>
                    <a:pt x="0" y="13"/>
                  </a:lnTo>
                  <a:lnTo>
                    <a:pt x="62" y="53"/>
                  </a:lnTo>
                  <a:lnTo>
                    <a:pt x="62" y="40"/>
                  </a:lnTo>
                  <a:lnTo>
                    <a:pt x="71" y="5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4" name="Freeform 352"/>
            <p:cNvSpPr>
              <a:spLocks/>
            </p:cNvSpPr>
            <p:nvPr/>
          </p:nvSpPr>
          <p:spPr bwMode="auto">
            <a:xfrm>
              <a:off x="5100" y="2300"/>
              <a:ext cx="10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5" name="Freeform 353"/>
            <p:cNvSpPr>
              <a:spLocks/>
            </p:cNvSpPr>
            <p:nvPr/>
          </p:nvSpPr>
          <p:spPr bwMode="auto">
            <a:xfrm>
              <a:off x="5029" y="2300"/>
              <a:ext cx="71" cy="54"/>
            </a:xfrm>
            <a:custGeom>
              <a:avLst/>
              <a:gdLst/>
              <a:ahLst/>
              <a:cxnLst>
                <a:cxn ang="0">
                  <a:pos x="6" y="46"/>
                </a:cxn>
                <a:cxn ang="0">
                  <a:pos x="10" y="54"/>
                </a:cxn>
                <a:cxn ang="0">
                  <a:pos x="71" y="13"/>
                </a:cxn>
                <a:cxn ang="0">
                  <a:pos x="62" y="0"/>
                </a:cxn>
                <a:cxn ang="0">
                  <a:pos x="0" y="40"/>
                </a:cxn>
                <a:cxn ang="0">
                  <a:pos x="6" y="46"/>
                </a:cxn>
              </a:cxnLst>
              <a:rect l="0" t="0" r="r" b="b"/>
              <a:pathLst>
                <a:path w="71" h="54">
                  <a:moveTo>
                    <a:pt x="6" y="46"/>
                  </a:moveTo>
                  <a:lnTo>
                    <a:pt x="10" y="54"/>
                  </a:lnTo>
                  <a:lnTo>
                    <a:pt x="71" y="13"/>
                  </a:lnTo>
                  <a:lnTo>
                    <a:pt x="62" y="0"/>
                  </a:lnTo>
                  <a:lnTo>
                    <a:pt x="0" y="40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6" name="Freeform 354"/>
            <p:cNvSpPr>
              <a:spLocks/>
            </p:cNvSpPr>
            <p:nvPr/>
          </p:nvSpPr>
          <p:spPr bwMode="auto">
            <a:xfrm>
              <a:off x="4882" y="2304"/>
              <a:ext cx="15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5" y="2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" h="2">
                  <a:moveTo>
                    <a:pt x="0" y="2"/>
                  </a:moveTo>
                  <a:lnTo>
                    <a:pt x="15" y="2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7" name="Freeform 355"/>
            <p:cNvSpPr>
              <a:spLocks/>
            </p:cNvSpPr>
            <p:nvPr/>
          </p:nvSpPr>
          <p:spPr bwMode="auto">
            <a:xfrm>
              <a:off x="4882" y="2306"/>
              <a:ext cx="15" cy="320"/>
            </a:xfrm>
            <a:custGeom>
              <a:avLst/>
              <a:gdLst/>
              <a:ahLst/>
              <a:cxnLst>
                <a:cxn ang="0">
                  <a:pos x="7" y="320"/>
                </a:cxn>
                <a:cxn ang="0">
                  <a:pos x="15" y="312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312"/>
                </a:cxn>
                <a:cxn ang="0">
                  <a:pos x="7" y="320"/>
                </a:cxn>
                <a:cxn ang="0">
                  <a:pos x="7" y="320"/>
                </a:cxn>
                <a:cxn ang="0">
                  <a:pos x="15" y="320"/>
                </a:cxn>
                <a:cxn ang="0">
                  <a:pos x="15" y="312"/>
                </a:cxn>
                <a:cxn ang="0">
                  <a:pos x="7" y="320"/>
                </a:cxn>
              </a:cxnLst>
              <a:rect l="0" t="0" r="r" b="b"/>
              <a:pathLst>
                <a:path w="15" h="320">
                  <a:moveTo>
                    <a:pt x="7" y="320"/>
                  </a:moveTo>
                  <a:lnTo>
                    <a:pt x="15" y="312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312"/>
                  </a:lnTo>
                  <a:lnTo>
                    <a:pt x="7" y="320"/>
                  </a:lnTo>
                  <a:lnTo>
                    <a:pt x="7" y="320"/>
                  </a:lnTo>
                  <a:lnTo>
                    <a:pt x="15" y="320"/>
                  </a:lnTo>
                  <a:lnTo>
                    <a:pt x="15" y="312"/>
                  </a:lnTo>
                  <a:lnTo>
                    <a:pt x="7" y="32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8" name="Rectangle 356"/>
            <p:cNvSpPr>
              <a:spLocks noChangeArrowheads="1"/>
            </p:cNvSpPr>
            <p:nvPr/>
          </p:nvSpPr>
          <p:spPr bwMode="auto">
            <a:xfrm>
              <a:off x="4250" y="2611"/>
              <a:ext cx="639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89" name="Freeform 357"/>
            <p:cNvSpPr>
              <a:spLocks/>
            </p:cNvSpPr>
            <p:nvPr/>
          </p:nvSpPr>
          <p:spPr bwMode="auto">
            <a:xfrm>
              <a:off x="4233" y="2611"/>
              <a:ext cx="71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"/>
                </a:cxn>
                <a:cxn ang="0">
                  <a:pos x="62" y="54"/>
                </a:cxn>
                <a:cxn ang="0">
                  <a:pos x="71" y="40"/>
                </a:cxn>
                <a:cxn ang="0">
                  <a:pos x="10" y="0"/>
                </a:cxn>
                <a:cxn ang="0">
                  <a:pos x="10" y="13"/>
                </a:cxn>
                <a:cxn ang="0">
                  <a:pos x="0" y="0"/>
                </a:cxn>
              </a:cxnLst>
              <a:rect l="0" t="0" r="r" b="b"/>
              <a:pathLst>
                <a:path w="71" h="54">
                  <a:moveTo>
                    <a:pt x="0" y="0"/>
                  </a:moveTo>
                  <a:lnTo>
                    <a:pt x="0" y="13"/>
                  </a:lnTo>
                  <a:lnTo>
                    <a:pt x="62" y="54"/>
                  </a:lnTo>
                  <a:lnTo>
                    <a:pt x="71" y="40"/>
                  </a:lnTo>
                  <a:lnTo>
                    <a:pt x="10" y="0"/>
                  </a:lnTo>
                  <a:lnTo>
                    <a:pt x="1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0" name="Freeform 358"/>
            <p:cNvSpPr>
              <a:spLocks/>
            </p:cNvSpPr>
            <p:nvPr/>
          </p:nvSpPr>
          <p:spPr bwMode="auto">
            <a:xfrm>
              <a:off x="4224" y="2611"/>
              <a:ext cx="9" cy="1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7"/>
                </a:cxn>
                <a:cxn ang="0">
                  <a:pos x="9" y="13"/>
                </a:cxn>
                <a:cxn ang="0">
                  <a:pos x="9" y="0"/>
                </a:cxn>
              </a:cxnLst>
              <a:rect l="0" t="0" r="r" b="b"/>
              <a:pathLst>
                <a:path w="9" h="13">
                  <a:moveTo>
                    <a:pt x="9" y="0"/>
                  </a:moveTo>
                  <a:lnTo>
                    <a:pt x="0" y="7"/>
                  </a:lnTo>
                  <a:lnTo>
                    <a:pt x="9" y="1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1" name="Freeform 359"/>
            <p:cNvSpPr>
              <a:spLocks/>
            </p:cNvSpPr>
            <p:nvPr/>
          </p:nvSpPr>
          <p:spPr bwMode="auto">
            <a:xfrm>
              <a:off x="4233" y="2571"/>
              <a:ext cx="71" cy="53"/>
            </a:xfrm>
            <a:custGeom>
              <a:avLst/>
              <a:gdLst/>
              <a:ahLst/>
              <a:cxnLst>
                <a:cxn ang="0">
                  <a:pos x="67" y="7"/>
                </a:cxn>
                <a:cxn ang="0">
                  <a:pos x="62" y="0"/>
                </a:cxn>
                <a:cxn ang="0">
                  <a:pos x="0" y="40"/>
                </a:cxn>
                <a:cxn ang="0">
                  <a:pos x="10" y="53"/>
                </a:cxn>
                <a:cxn ang="0">
                  <a:pos x="71" y="13"/>
                </a:cxn>
                <a:cxn ang="0">
                  <a:pos x="67" y="7"/>
                </a:cxn>
              </a:cxnLst>
              <a:rect l="0" t="0" r="r" b="b"/>
              <a:pathLst>
                <a:path w="71" h="53">
                  <a:moveTo>
                    <a:pt x="67" y="7"/>
                  </a:moveTo>
                  <a:lnTo>
                    <a:pt x="62" y="0"/>
                  </a:lnTo>
                  <a:lnTo>
                    <a:pt x="0" y="40"/>
                  </a:lnTo>
                  <a:lnTo>
                    <a:pt x="10" y="53"/>
                  </a:lnTo>
                  <a:lnTo>
                    <a:pt x="71" y="13"/>
                  </a:lnTo>
                  <a:lnTo>
                    <a:pt x="67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2" name="Freeform 360"/>
            <p:cNvSpPr>
              <a:spLocks/>
            </p:cNvSpPr>
            <p:nvPr/>
          </p:nvSpPr>
          <p:spPr bwMode="auto">
            <a:xfrm>
              <a:off x="4868" y="2288"/>
              <a:ext cx="39" cy="3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7" y="2"/>
                </a:cxn>
                <a:cxn ang="0">
                  <a:pos x="33" y="6"/>
                </a:cxn>
                <a:cxn ang="0">
                  <a:pos x="37" y="12"/>
                </a:cxn>
                <a:cxn ang="0">
                  <a:pos x="39" y="20"/>
                </a:cxn>
                <a:cxn ang="0">
                  <a:pos x="37" y="27"/>
                </a:cxn>
                <a:cxn ang="0">
                  <a:pos x="33" y="33"/>
                </a:cxn>
                <a:cxn ang="0">
                  <a:pos x="27" y="37"/>
                </a:cxn>
                <a:cxn ang="0">
                  <a:pos x="19" y="39"/>
                </a:cxn>
                <a:cxn ang="0">
                  <a:pos x="12" y="37"/>
                </a:cxn>
                <a:cxn ang="0">
                  <a:pos x="6" y="33"/>
                </a:cxn>
                <a:cxn ang="0">
                  <a:pos x="2" y="27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2" y="2"/>
                </a:cxn>
                <a:cxn ang="0">
                  <a:pos x="19" y="0"/>
                </a:cxn>
              </a:cxnLst>
              <a:rect l="0" t="0" r="r" b="b"/>
              <a:pathLst>
                <a:path w="39" h="39">
                  <a:moveTo>
                    <a:pt x="19" y="0"/>
                  </a:moveTo>
                  <a:lnTo>
                    <a:pt x="27" y="2"/>
                  </a:lnTo>
                  <a:lnTo>
                    <a:pt x="33" y="6"/>
                  </a:lnTo>
                  <a:lnTo>
                    <a:pt x="37" y="12"/>
                  </a:lnTo>
                  <a:lnTo>
                    <a:pt x="39" y="20"/>
                  </a:lnTo>
                  <a:lnTo>
                    <a:pt x="37" y="27"/>
                  </a:lnTo>
                  <a:lnTo>
                    <a:pt x="33" y="33"/>
                  </a:lnTo>
                  <a:lnTo>
                    <a:pt x="27" y="37"/>
                  </a:lnTo>
                  <a:lnTo>
                    <a:pt x="19" y="39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7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3" name="Freeform 361"/>
            <p:cNvSpPr>
              <a:spLocks/>
            </p:cNvSpPr>
            <p:nvPr/>
          </p:nvSpPr>
          <p:spPr bwMode="auto">
            <a:xfrm>
              <a:off x="4868" y="2288"/>
              <a:ext cx="39" cy="3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7" y="2"/>
                </a:cxn>
                <a:cxn ang="0">
                  <a:pos x="33" y="6"/>
                </a:cxn>
                <a:cxn ang="0">
                  <a:pos x="37" y="12"/>
                </a:cxn>
                <a:cxn ang="0">
                  <a:pos x="39" y="20"/>
                </a:cxn>
                <a:cxn ang="0">
                  <a:pos x="37" y="27"/>
                </a:cxn>
                <a:cxn ang="0">
                  <a:pos x="33" y="33"/>
                </a:cxn>
                <a:cxn ang="0">
                  <a:pos x="27" y="37"/>
                </a:cxn>
                <a:cxn ang="0">
                  <a:pos x="19" y="39"/>
                </a:cxn>
                <a:cxn ang="0">
                  <a:pos x="12" y="37"/>
                </a:cxn>
                <a:cxn ang="0">
                  <a:pos x="6" y="33"/>
                </a:cxn>
                <a:cxn ang="0">
                  <a:pos x="2" y="27"/>
                </a:cxn>
                <a:cxn ang="0">
                  <a:pos x="0" y="20"/>
                </a:cxn>
                <a:cxn ang="0">
                  <a:pos x="2" y="12"/>
                </a:cxn>
                <a:cxn ang="0">
                  <a:pos x="6" y="6"/>
                </a:cxn>
                <a:cxn ang="0">
                  <a:pos x="12" y="2"/>
                </a:cxn>
                <a:cxn ang="0">
                  <a:pos x="19" y="0"/>
                </a:cxn>
              </a:cxnLst>
              <a:rect l="0" t="0" r="r" b="b"/>
              <a:pathLst>
                <a:path w="39" h="39">
                  <a:moveTo>
                    <a:pt x="19" y="0"/>
                  </a:moveTo>
                  <a:lnTo>
                    <a:pt x="27" y="2"/>
                  </a:lnTo>
                  <a:lnTo>
                    <a:pt x="33" y="6"/>
                  </a:lnTo>
                  <a:lnTo>
                    <a:pt x="37" y="12"/>
                  </a:lnTo>
                  <a:lnTo>
                    <a:pt x="39" y="20"/>
                  </a:lnTo>
                  <a:lnTo>
                    <a:pt x="37" y="27"/>
                  </a:lnTo>
                  <a:lnTo>
                    <a:pt x="33" y="33"/>
                  </a:lnTo>
                  <a:lnTo>
                    <a:pt x="27" y="37"/>
                  </a:lnTo>
                  <a:lnTo>
                    <a:pt x="19" y="39"/>
                  </a:lnTo>
                  <a:lnTo>
                    <a:pt x="12" y="37"/>
                  </a:lnTo>
                  <a:lnTo>
                    <a:pt x="6" y="33"/>
                  </a:lnTo>
                  <a:lnTo>
                    <a:pt x="2" y="27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19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4" name="Rectangle 362"/>
            <p:cNvSpPr>
              <a:spLocks noChangeArrowheads="1"/>
            </p:cNvSpPr>
            <p:nvPr/>
          </p:nvSpPr>
          <p:spPr bwMode="auto">
            <a:xfrm>
              <a:off x="3783" y="2490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595" name="Freeform 363"/>
            <p:cNvSpPr>
              <a:spLocks/>
            </p:cNvSpPr>
            <p:nvPr/>
          </p:nvSpPr>
          <p:spPr bwMode="auto">
            <a:xfrm>
              <a:off x="3661" y="2569"/>
              <a:ext cx="71" cy="53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0" y="40"/>
                </a:cxn>
                <a:cxn ang="0">
                  <a:pos x="62" y="0"/>
                </a:cxn>
                <a:cxn ang="0">
                  <a:pos x="71" y="13"/>
                </a:cxn>
                <a:cxn ang="0">
                  <a:pos x="10" y="53"/>
                </a:cxn>
                <a:cxn ang="0">
                  <a:pos x="10" y="40"/>
                </a:cxn>
                <a:cxn ang="0">
                  <a:pos x="0" y="53"/>
                </a:cxn>
              </a:cxnLst>
              <a:rect l="0" t="0" r="r" b="b"/>
              <a:pathLst>
                <a:path w="71" h="53">
                  <a:moveTo>
                    <a:pt x="0" y="53"/>
                  </a:moveTo>
                  <a:lnTo>
                    <a:pt x="0" y="40"/>
                  </a:lnTo>
                  <a:lnTo>
                    <a:pt x="62" y="0"/>
                  </a:lnTo>
                  <a:lnTo>
                    <a:pt x="71" y="13"/>
                  </a:lnTo>
                  <a:lnTo>
                    <a:pt x="10" y="53"/>
                  </a:lnTo>
                  <a:lnTo>
                    <a:pt x="10" y="4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6" name="Freeform 364"/>
            <p:cNvSpPr>
              <a:spLocks/>
            </p:cNvSpPr>
            <p:nvPr/>
          </p:nvSpPr>
          <p:spPr bwMode="auto">
            <a:xfrm>
              <a:off x="3652" y="2609"/>
              <a:ext cx="9" cy="13"/>
            </a:xfrm>
            <a:custGeom>
              <a:avLst/>
              <a:gdLst/>
              <a:ahLst/>
              <a:cxnLst>
                <a:cxn ang="0">
                  <a:pos x="9" y="13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9" y="13"/>
                </a:cxn>
              </a:cxnLst>
              <a:rect l="0" t="0" r="r" b="b"/>
              <a:pathLst>
                <a:path w="9" h="13">
                  <a:moveTo>
                    <a:pt x="9" y="13"/>
                  </a:moveTo>
                  <a:lnTo>
                    <a:pt x="0" y="8"/>
                  </a:lnTo>
                  <a:lnTo>
                    <a:pt x="9" y="0"/>
                  </a:lnTo>
                  <a:lnTo>
                    <a:pt x="9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7" name="Freeform 365"/>
            <p:cNvSpPr>
              <a:spLocks/>
            </p:cNvSpPr>
            <p:nvPr/>
          </p:nvSpPr>
          <p:spPr bwMode="auto">
            <a:xfrm>
              <a:off x="3661" y="2609"/>
              <a:ext cx="71" cy="54"/>
            </a:xfrm>
            <a:custGeom>
              <a:avLst/>
              <a:gdLst/>
              <a:ahLst/>
              <a:cxnLst>
                <a:cxn ang="0">
                  <a:pos x="66" y="46"/>
                </a:cxn>
                <a:cxn ang="0">
                  <a:pos x="62" y="54"/>
                </a:cxn>
                <a:cxn ang="0">
                  <a:pos x="0" y="13"/>
                </a:cxn>
                <a:cxn ang="0">
                  <a:pos x="10" y="0"/>
                </a:cxn>
                <a:cxn ang="0">
                  <a:pos x="71" y="40"/>
                </a:cxn>
                <a:cxn ang="0">
                  <a:pos x="66" y="46"/>
                </a:cxn>
              </a:cxnLst>
              <a:rect l="0" t="0" r="r" b="b"/>
              <a:pathLst>
                <a:path w="71" h="54">
                  <a:moveTo>
                    <a:pt x="66" y="46"/>
                  </a:moveTo>
                  <a:lnTo>
                    <a:pt x="62" y="54"/>
                  </a:lnTo>
                  <a:lnTo>
                    <a:pt x="0" y="13"/>
                  </a:lnTo>
                  <a:lnTo>
                    <a:pt x="10" y="0"/>
                  </a:lnTo>
                  <a:lnTo>
                    <a:pt x="71" y="40"/>
                  </a:lnTo>
                  <a:lnTo>
                    <a:pt x="66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8" name="Rectangle 366"/>
            <p:cNvSpPr>
              <a:spLocks noChangeArrowheads="1"/>
            </p:cNvSpPr>
            <p:nvPr/>
          </p:nvSpPr>
          <p:spPr bwMode="auto">
            <a:xfrm>
              <a:off x="3679" y="2609"/>
              <a:ext cx="259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599" name="Rectangle 367"/>
            <p:cNvSpPr>
              <a:spLocks noChangeArrowheads="1"/>
            </p:cNvSpPr>
            <p:nvPr/>
          </p:nvSpPr>
          <p:spPr bwMode="auto">
            <a:xfrm>
              <a:off x="4047" y="2484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00" name="Freeform 368"/>
            <p:cNvSpPr>
              <a:spLocks/>
            </p:cNvSpPr>
            <p:nvPr/>
          </p:nvSpPr>
          <p:spPr bwMode="auto">
            <a:xfrm>
              <a:off x="3940" y="2795"/>
              <a:ext cx="293" cy="15"/>
            </a:xfrm>
            <a:custGeom>
              <a:avLst/>
              <a:gdLst/>
              <a:ahLst/>
              <a:cxnLst>
                <a:cxn ang="0">
                  <a:pos x="293" y="8"/>
                </a:cxn>
                <a:cxn ang="0">
                  <a:pos x="285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285" y="15"/>
                </a:cxn>
                <a:cxn ang="0">
                  <a:pos x="293" y="8"/>
                </a:cxn>
                <a:cxn ang="0">
                  <a:pos x="285" y="15"/>
                </a:cxn>
                <a:cxn ang="0">
                  <a:pos x="293" y="15"/>
                </a:cxn>
                <a:cxn ang="0">
                  <a:pos x="293" y="8"/>
                </a:cxn>
              </a:cxnLst>
              <a:rect l="0" t="0" r="r" b="b"/>
              <a:pathLst>
                <a:path w="293" h="15">
                  <a:moveTo>
                    <a:pt x="293" y="8"/>
                  </a:moveTo>
                  <a:lnTo>
                    <a:pt x="285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285" y="15"/>
                  </a:lnTo>
                  <a:lnTo>
                    <a:pt x="293" y="8"/>
                  </a:lnTo>
                  <a:lnTo>
                    <a:pt x="285" y="15"/>
                  </a:lnTo>
                  <a:lnTo>
                    <a:pt x="293" y="15"/>
                  </a:lnTo>
                  <a:lnTo>
                    <a:pt x="293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1" name="Freeform 369"/>
            <p:cNvSpPr>
              <a:spLocks/>
            </p:cNvSpPr>
            <p:nvPr/>
          </p:nvSpPr>
          <p:spPr bwMode="auto">
            <a:xfrm>
              <a:off x="4218" y="2442"/>
              <a:ext cx="15" cy="36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8"/>
                </a:cxn>
                <a:cxn ang="0">
                  <a:pos x="0" y="361"/>
                </a:cxn>
                <a:cxn ang="0">
                  <a:pos x="15" y="361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15" y="8"/>
                </a:cxn>
                <a:cxn ang="0">
                  <a:pos x="15" y="0"/>
                </a:cxn>
                <a:cxn ang="0">
                  <a:pos x="7" y="0"/>
                </a:cxn>
              </a:cxnLst>
              <a:rect l="0" t="0" r="r" b="b"/>
              <a:pathLst>
                <a:path w="15" h="361">
                  <a:moveTo>
                    <a:pt x="7" y="0"/>
                  </a:moveTo>
                  <a:lnTo>
                    <a:pt x="0" y="8"/>
                  </a:lnTo>
                  <a:lnTo>
                    <a:pt x="0" y="361"/>
                  </a:lnTo>
                  <a:lnTo>
                    <a:pt x="15" y="361"/>
                  </a:lnTo>
                  <a:lnTo>
                    <a:pt x="15" y="8"/>
                  </a:lnTo>
                  <a:lnTo>
                    <a:pt x="7" y="0"/>
                  </a:lnTo>
                  <a:lnTo>
                    <a:pt x="15" y="8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2" name="Freeform 370"/>
            <p:cNvSpPr>
              <a:spLocks/>
            </p:cNvSpPr>
            <p:nvPr/>
          </p:nvSpPr>
          <p:spPr bwMode="auto">
            <a:xfrm>
              <a:off x="3932" y="2442"/>
              <a:ext cx="293" cy="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5"/>
                </a:cxn>
                <a:cxn ang="0">
                  <a:pos x="293" y="15"/>
                </a:cxn>
                <a:cxn ang="0">
                  <a:pos x="293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293" h="15">
                  <a:moveTo>
                    <a:pt x="0" y="8"/>
                  </a:moveTo>
                  <a:lnTo>
                    <a:pt x="8" y="15"/>
                  </a:lnTo>
                  <a:lnTo>
                    <a:pt x="293" y="15"/>
                  </a:lnTo>
                  <a:lnTo>
                    <a:pt x="293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3" name="Freeform 371"/>
            <p:cNvSpPr>
              <a:spLocks/>
            </p:cNvSpPr>
            <p:nvPr/>
          </p:nvSpPr>
          <p:spPr bwMode="auto">
            <a:xfrm>
              <a:off x="3932" y="2450"/>
              <a:ext cx="15" cy="360"/>
            </a:xfrm>
            <a:custGeom>
              <a:avLst/>
              <a:gdLst/>
              <a:ahLst/>
              <a:cxnLst>
                <a:cxn ang="0">
                  <a:pos x="8" y="360"/>
                </a:cxn>
                <a:cxn ang="0">
                  <a:pos x="15" y="353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353"/>
                </a:cxn>
                <a:cxn ang="0">
                  <a:pos x="8" y="360"/>
                </a:cxn>
                <a:cxn ang="0">
                  <a:pos x="0" y="353"/>
                </a:cxn>
                <a:cxn ang="0">
                  <a:pos x="0" y="360"/>
                </a:cxn>
                <a:cxn ang="0">
                  <a:pos x="8" y="360"/>
                </a:cxn>
              </a:cxnLst>
              <a:rect l="0" t="0" r="r" b="b"/>
              <a:pathLst>
                <a:path w="15" h="360">
                  <a:moveTo>
                    <a:pt x="8" y="360"/>
                  </a:moveTo>
                  <a:lnTo>
                    <a:pt x="15" y="353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353"/>
                  </a:lnTo>
                  <a:lnTo>
                    <a:pt x="8" y="360"/>
                  </a:lnTo>
                  <a:lnTo>
                    <a:pt x="0" y="353"/>
                  </a:lnTo>
                  <a:lnTo>
                    <a:pt x="0" y="360"/>
                  </a:lnTo>
                  <a:lnTo>
                    <a:pt x="8" y="36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4" name="Line 372"/>
            <p:cNvSpPr>
              <a:spLocks noChangeShapeType="1"/>
            </p:cNvSpPr>
            <p:nvPr/>
          </p:nvSpPr>
          <p:spPr bwMode="auto">
            <a:xfrm>
              <a:off x="3976" y="2628"/>
              <a:ext cx="209" cy="1"/>
            </a:xfrm>
            <a:prstGeom prst="line">
              <a:avLst/>
            </a:prstGeom>
            <a:noFill/>
            <a:ln w="635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5" name="Line 373"/>
            <p:cNvSpPr>
              <a:spLocks noChangeShapeType="1"/>
            </p:cNvSpPr>
            <p:nvPr/>
          </p:nvSpPr>
          <p:spPr bwMode="auto">
            <a:xfrm>
              <a:off x="3976" y="2628"/>
              <a:ext cx="209" cy="1"/>
            </a:xfrm>
            <a:prstGeom prst="line">
              <a:avLst/>
            </a:prstGeom>
            <a:noFill/>
            <a:ln w="635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6" name="Line 374"/>
            <p:cNvSpPr>
              <a:spLocks noChangeShapeType="1"/>
            </p:cNvSpPr>
            <p:nvPr/>
          </p:nvSpPr>
          <p:spPr bwMode="auto">
            <a:xfrm>
              <a:off x="3976" y="2628"/>
              <a:ext cx="209" cy="1"/>
            </a:xfrm>
            <a:prstGeom prst="line">
              <a:avLst/>
            </a:prstGeom>
            <a:noFill/>
            <a:ln w="1270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07" name="Rectangle 375"/>
            <p:cNvSpPr>
              <a:spLocks noChangeArrowheads="1"/>
            </p:cNvSpPr>
            <p:nvPr/>
          </p:nvSpPr>
          <p:spPr bwMode="auto">
            <a:xfrm>
              <a:off x="4799" y="2298"/>
              <a:ext cx="92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46" name="Rectangle 414"/>
            <p:cNvSpPr>
              <a:spLocks noChangeArrowheads="1"/>
            </p:cNvSpPr>
            <p:nvPr/>
          </p:nvSpPr>
          <p:spPr bwMode="auto">
            <a:xfrm>
              <a:off x="3972" y="2639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48" name="Rectangle 416"/>
            <p:cNvSpPr>
              <a:spLocks noChangeArrowheads="1"/>
            </p:cNvSpPr>
            <p:nvPr/>
          </p:nvSpPr>
          <p:spPr bwMode="auto">
            <a:xfrm>
              <a:off x="3171" y="2144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49" name="Rectangle 417"/>
            <p:cNvSpPr>
              <a:spLocks noChangeArrowheads="1"/>
            </p:cNvSpPr>
            <p:nvPr/>
          </p:nvSpPr>
          <p:spPr bwMode="auto">
            <a:xfrm>
              <a:off x="3629" y="1570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53" name="Rectangle 421"/>
            <p:cNvSpPr>
              <a:spLocks noChangeArrowheads="1"/>
            </p:cNvSpPr>
            <p:nvPr/>
          </p:nvSpPr>
          <p:spPr bwMode="auto">
            <a:xfrm>
              <a:off x="1981" y="3031"/>
              <a:ext cx="378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54" name="Freeform 422"/>
            <p:cNvSpPr>
              <a:spLocks/>
            </p:cNvSpPr>
            <p:nvPr/>
          </p:nvSpPr>
          <p:spPr bwMode="auto">
            <a:xfrm>
              <a:off x="2309" y="2995"/>
              <a:ext cx="64" cy="50"/>
            </a:xfrm>
            <a:custGeom>
              <a:avLst/>
              <a:gdLst/>
              <a:ahLst/>
              <a:cxnLst>
                <a:cxn ang="0">
                  <a:pos x="64" y="50"/>
                </a:cxn>
                <a:cxn ang="0">
                  <a:pos x="64" y="37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57" y="50"/>
                </a:cxn>
                <a:cxn ang="0">
                  <a:pos x="57" y="37"/>
                </a:cxn>
                <a:cxn ang="0">
                  <a:pos x="64" y="50"/>
                </a:cxn>
              </a:cxnLst>
              <a:rect l="0" t="0" r="r" b="b"/>
              <a:pathLst>
                <a:path w="64" h="50">
                  <a:moveTo>
                    <a:pt x="64" y="50"/>
                  </a:moveTo>
                  <a:lnTo>
                    <a:pt x="64" y="37"/>
                  </a:lnTo>
                  <a:lnTo>
                    <a:pt x="7" y="0"/>
                  </a:lnTo>
                  <a:lnTo>
                    <a:pt x="0" y="13"/>
                  </a:lnTo>
                  <a:lnTo>
                    <a:pt x="57" y="50"/>
                  </a:lnTo>
                  <a:lnTo>
                    <a:pt x="57" y="37"/>
                  </a:lnTo>
                  <a:lnTo>
                    <a:pt x="64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55" name="Freeform 423"/>
            <p:cNvSpPr>
              <a:spLocks/>
            </p:cNvSpPr>
            <p:nvPr/>
          </p:nvSpPr>
          <p:spPr bwMode="auto">
            <a:xfrm>
              <a:off x="2373" y="3032"/>
              <a:ext cx="11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1" y="6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lnTo>
                    <a:pt x="11" y="6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56" name="Freeform 424"/>
            <p:cNvSpPr>
              <a:spLocks/>
            </p:cNvSpPr>
            <p:nvPr/>
          </p:nvSpPr>
          <p:spPr bwMode="auto">
            <a:xfrm>
              <a:off x="2309" y="3032"/>
              <a:ext cx="64" cy="49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7" y="49"/>
                </a:cxn>
                <a:cxn ang="0">
                  <a:pos x="64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4" y="43"/>
                </a:cxn>
              </a:cxnLst>
              <a:rect l="0" t="0" r="r" b="b"/>
              <a:pathLst>
                <a:path w="64" h="49">
                  <a:moveTo>
                    <a:pt x="4" y="43"/>
                  </a:moveTo>
                  <a:lnTo>
                    <a:pt x="7" y="49"/>
                  </a:lnTo>
                  <a:lnTo>
                    <a:pt x="64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58" name="Freeform 426"/>
            <p:cNvSpPr>
              <a:spLocks/>
            </p:cNvSpPr>
            <p:nvPr/>
          </p:nvSpPr>
          <p:spPr bwMode="auto">
            <a:xfrm>
              <a:off x="3043" y="3300"/>
              <a:ext cx="273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4"/>
                </a:cxn>
                <a:cxn ang="0">
                  <a:pos x="273" y="14"/>
                </a:cxn>
                <a:cxn ang="0">
                  <a:pos x="273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7" y="14"/>
                </a:cxn>
                <a:cxn ang="0">
                  <a:pos x="0" y="7"/>
                </a:cxn>
              </a:cxnLst>
              <a:rect l="0" t="0" r="r" b="b"/>
              <a:pathLst>
                <a:path w="273" h="14">
                  <a:moveTo>
                    <a:pt x="0" y="7"/>
                  </a:moveTo>
                  <a:lnTo>
                    <a:pt x="7" y="14"/>
                  </a:lnTo>
                  <a:lnTo>
                    <a:pt x="273" y="14"/>
                  </a:lnTo>
                  <a:lnTo>
                    <a:pt x="273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7" y="14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59" name="Rectangle 427"/>
            <p:cNvSpPr>
              <a:spLocks noChangeArrowheads="1"/>
            </p:cNvSpPr>
            <p:nvPr/>
          </p:nvSpPr>
          <p:spPr bwMode="auto">
            <a:xfrm>
              <a:off x="3043" y="3123"/>
              <a:ext cx="14" cy="18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0" name="Freeform 428"/>
            <p:cNvSpPr>
              <a:spLocks/>
            </p:cNvSpPr>
            <p:nvPr/>
          </p:nvSpPr>
          <p:spPr bwMode="auto">
            <a:xfrm>
              <a:off x="3007" y="3107"/>
              <a:ext cx="48" cy="64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38" y="0"/>
                </a:cxn>
                <a:cxn ang="0">
                  <a:pos x="0" y="57"/>
                </a:cxn>
                <a:cxn ang="0">
                  <a:pos x="13" y="64"/>
                </a:cxn>
                <a:cxn ang="0">
                  <a:pos x="48" y="7"/>
                </a:cxn>
                <a:cxn ang="0">
                  <a:pos x="38" y="7"/>
                </a:cxn>
                <a:cxn ang="0">
                  <a:pos x="48" y="0"/>
                </a:cxn>
              </a:cxnLst>
              <a:rect l="0" t="0" r="r" b="b"/>
              <a:pathLst>
                <a:path w="48" h="64">
                  <a:moveTo>
                    <a:pt x="48" y="0"/>
                  </a:moveTo>
                  <a:lnTo>
                    <a:pt x="38" y="0"/>
                  </a:lnTo>
                  <a:lnTo>
                    <a:pt x="0" y="57"/>
                  </a:lnTo>
                  <a:lnTo>
                    <a:pt x="13" y="64"/>
                  </a:lnTo>
                  <a:lnTo>
                    <a:pt x="48" y="7"/>
                  </a:lnTo>
                  <a:lnTo>
                    <a:pt x="38" y="7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1" name="Freeform 429"/>
            <p:cNvSpPr>
              <a:spLocks/>
            </p:cNvSpPr>
            <p:nvPr/>
          </p:nvSpPr>
          <p:spPr bwMode="auto">
            <a:xfrm>
              <a:off x="3045" y="3098"/>
              <a:ext cx="10" cy="9"/>
            </a:xfrm>
            <a:custGeom>
              <a:avLst/>
              <a:gdLst/>
              <a:ahLst/>
              <a:cxnLst>
                <a:cxn ang="0">
                  <a:pos x="10" y="9"/>
                </a:cxn>
                <a:cxn ang="0">
                  <a:pos x="5" y="0"/>
                </a:cxn>
                <a:cxn ang="0">
                  <a:pos x="0" y="9"/>
                </a:cxn>
                <a:cxn ang="0">
                  <a:pos x="10" y="9"/>
                </a:cxn>
              </a:cxnLst>
              <a:rect l="0" t="0" r="r" b="b"/>
              <a:pathLst>
                <a:path w="10" h="9">
                  <a:moveTo>
                    <a:pt x="10" y="9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2" name="Freeform 430"/>
            <p:cNvSpPr>
              <a:spLocks/>
            </p:cNvSpPr>
            <p:nvPr/>
          </p:nvSpPr>
          <p:spPr bwMode="auto">
            <a:xfrm>
              <a:off x="3045" y="3107"/>
              <a:ext cx="48" cy="64"/>
            </a:xfrm>
            <a:custGeom>
              <a:avLst/>
              <a:gdLst/>
              <a:ahLst/>
              <a:cxnLst>
                <a:cxn ang="0">
                  <a:pos x="43" y="61"/>
                </a:cxn>
                <a:cxn ang="0">
                  <a:pos x="48" y="57"/>
                </a:cxn>
                <a:cxn ang="0">
                  <a:pos x="10" y="0"/>
                </a:cxn>
                <a:cxn ang="0">
                  <a:pos x="0" y="7"/>
                </a:cxn>
                <a:cxn ang="0">
                  <a:pos x="35" y="64"/>
                </a:cxn>
                <a:cxn ang="0">
                  <a:pos x="43" y="61"/>
                </a:cxn>
              </a:cxnLst>
              <a:rect l="0" t="0" r="r" b="b"/>
              <a:pathLst>
                <a:path w="48" h="64">
                  <a:moveTo>
                    <a:pt x="43" y="61"/>
                  </a:moveTo>
                  <a:lnTo>
                    <a:pt x="48" y="57"/>
                  </a:lnTo>
                  <a:lnTo>
                    <a:pt x="10" y="0"/>
                  </a:lnTo>
                  <a:lnTo>
                    <a:pt x="0" y="7"/>
                  </a:lnTo>
                  <a:lnTo>
                    <a:pt x="35" y="64"/>
                  </a:lnTo>
                  <a:lnTo>
                    <a:pt x="43" y="6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4" name="Freeform 432"/>
            <p:cNvSpPr>
              <a:spLocks/>
            </p:cNvSpPr>
            <p:nvPr/>
          </p:nvSpPr>
          <p:spPr bwMode="auto">
            <a:xfrm>
              <a:off x="2981" y="2968"/>
              <a:ext cx="133" cy="136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0" y="2"/>
                </a:cxn>
                <a:cxn ang="0">
                  <a:pos x="92" y="6"/>
                </a:cxn>
                <a:cxn ang="0">
                  <a:pos x="105" y="13"/>
                </a:cxn>
                <a:cxn ang="0">
                  <a:pos x="114" y="20"/>
                </a:cxn>
                <a:cxn ang="0">
                  <a:pos x="123" y="31"/>
                </a:cxn>
                <a:cxn ang="0">
                  <a:pos x="128" y="41"/>
                </a:cxn>
                <a:cxn ang="0">
                  <a:pos x="133" y="54"/>
                </a:cxn>
                <a:cxn ang="0">
                  <a:pos x="133" y="68"/>
                </a:cxn>
                <a:cxn ang="0">
                  <a:pos x="133" y="81"/>
                </a:cxn>
                <a:cxn ang="0">
                  <a:pos x="128" y="95"/>
                </a:cxn>
                <a:cxn ang="0">
                  <a:pos x="123" y="105"/>
                </a:cxn>
                <a:cxn ang="0">
                  <a:pos x="114" y="114"/>
                </a:cxn>
                <a:cxn ang="0">
                  <a:pos x="105" y="123"/>
                </a:cxn>
                <a:cxn ang="0">
                  <a:pos x="92" y="130"/>
                </a:cxn>
                <a:cxn ang="0">
                  <a:pos x="80" y="134"/>
                </a:cxn>
                <a:cxn ang="0">
                  <a:pos x="67" y="136"/>
                </a:cxn>
                <a:cxn ang="0">
                  <a:pos x="53" y="134"/>
                </a:cxn>
                <a:cxn ang="0">
                  <a:pos x="41" y="130"/>
                </a:cxn>
                <a:cxn ang="0">
                  <a:pos x="30" y="123"/>
                </a:cxn>
                <a:cxn ang="0">
                  <a:pos x="19" y="114"/>
                </a:cxn>
                <a:cxn ang="0">
                  <a:pos x="10" y="105"/>
                </a:cxn>
                <a:cxn ang="0">
                  <a:pos x="5" y="95"/>
                </a:cxn>
                <a:cxn ang="0">
                  <a:pos x="1" y="81"/>
                </a:cxn>
                <a:cxn ang="0">
                  <a:pos x="0" y="68"/>
                </a:cxn>
                <a:cxn ang="0">
                  <a:pos x="1" y="54"/>
                </a:cxn>
                <a:cxn ang="0">
                  <a:pos x="5" y="41"/>
                </a:cxn>
                <a:cxn ang="0">
                  <a:pos x="10" y="31"/>
                </a:cxn>
                <a:cxn ang="0">
                  <a:pos x="19" y="20"/>
                </a:cxn>
                <a:cxn ang="0">
                  <a:pos x="30" y="13"/>
                </a:cxn>
                <a:cxn ang="0">
                  <a:pos x="41" y="6"/>
                </a:cxn>
                <a:cxn ang="0">
                  <a:pos x="53" y="2"/>
                </a:cxn>
                <a:cxn ang="0">
                  <a:pos x="67" y="0"/>
                </a:cxn>
              </a:cxnLst>
              <a:rect l="0" t="0" r="r" b="b"/>
              <a:pathLst>
                <a:path w="133" h="136">
                  <a:moveTo>
                    <a:pt x="67" y="0"/>
                  </a:moveTo>
                  <a:lnTo>
                    <a:pt x="80" y="2"/>
                  </a:lnTo>
                  <a:lnTo>
                    <a:pt x="92" y="6"/>
                  </a:lnTo>
                  <a:lnTo>
                    <a:pt x="105" y="13"/>
                  </a:lnTo>
                  <a:lnTo>
                    <a:pt x="114" y="20"/>
                  </a:lnTo>
                  <a:lnTo>
                    <a:pt x="123" y="31"/>
                  </a:lnTo>
                  <a:lnTo>
                    <a:pt x="128" y="41"/>
                  </a:lnTo>
                  <a:lnTo>
                    <a:pt x="133" y="54"/>
                  </a:lnTo>
                  <a:lnTo>
                    <a:pt x="133" y="68"/>
                  </a:lnTo>
                  <a:lnTo>
                    <a:pt x="133" y="81"/>
                  </a:lnTo>
                  <a:lnTo>
                    <a:pt x="128" y="95"/>
                  </a:lnTo>
                  <a:lnTo>
                    <a:pt x="123" y="105"/>
                  </a:lnTo>
                  <a:lnTo>
                    <a:pt x="114" y="114"/>
                  </a:lnTo>
                  <a:lnTo>
                    <a:pt x="105" y="123"/>
                  </a:lnTo>
                  <a:lnTo>
                    <a:pt x="92" y="130"/>
                  </a:lnTo>
                  <a:lnTo>
                    <a:pt x="80" y="134"/>
                  </a:lnTo>
                  <a:lnTo>
                    <a:pt x="67" y="136"/>
                  </a:lnTo>
                  <a:lnTo>
                    <a:pt x="53" y="134"/>
                  </a:lnTo>
                  <a:lnTo>
                    <a:pt x="41" y="130"/>
                  </a:lnTo>
                  <a:lnTo>
                    <a:pt x="30" y="123"/>
                  </a:lnTo>
                  <a:lnTo>
                    <a:pt x="19" y="114"/>
                  </a:lnTo>
                  <a:lnTo>
                    <a:pt x="10" y="105"/>
                  </a:lnTo>
                  <a:lnTo>
                    <a:pt x="5" y="95"/>
                  </a:lnTo>
                  <a:lnTo>
                    <a:pt x="1" y="81"/>
                  </a:lnTo>
                  <a:lnTo>
                    <a:pt x="0" y="68"/>
                  </a:lnTo>
                  <a:lnTo>
                    <a:pt x="1" y="54"/>
                  </a:lnTo>
                  <a:lnTo>
                    <a:pt x="5" y="41"/>
                  </a:lnTo>
                  <a:lnTo>
                    <a:pt x="10" y="31"/>
                  </a:lnTo>
                  <a:lnTo>
                    <a:pt x="19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3" y="2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5" name="Line 433"/>
            <p:cNvSpPr>
              <a:spLocks noChangeShapeType="1"/>
            </p:cNvSpPr>
            <p:nvPr/>
          </p:nvSpPr>
          <p:spPr bwMode="auto">
            <a:xfrm flipH="1">
              <a:off x="3002" y="2988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6" name="Line 434"/>
            <p:cNvSpPr>
              <a:spLocks noChangeShapeType="1"/>
            </p:cNvSpPr>
            <p:nvPr/>
          </p:nvSpPr>
          <p:spPr bwMode="auto">
            <a:xfrm>
              <a:off x="3002" y="2986"/>
              <a:ext cx="93" cy="98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7" name="Rectangle 435"/>
            <p:cNvSpPr>
              <a:spLocks noChangeArrowheads="1"/>
            </p:cNvSpPr>
            <p:nvPr/>
          </p:nvSpPr>
          <p:spPr bwMode="auto">
            <a:xfrm>
              <a:off x="3116" y="3031"/>
              <a:ext cx="178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8" name="Freeform 436"/>
            <p:cNvSpPr>
              <a:spLocks/>
            </p:cNvSpPr>
            <p:nvPr/>
          </p:nvSpPr>
          <p:spPr bwMode="auto">
            <a:xfrm>
              <a:off x="3244" y="2995"/>
              <a:ext cx="64" cy="48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37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57" y="48"/>
                </a:cxn>
                <a:cxn ang="0">
                  <a:pos x="57" y="37"/>
                </a:cxn>
                <a:cxn ang="0">
                  <a:pos x="64" y="48"/>
                </a:cxn>
              </a:cxnLst>
              <a:rect l="0" t="0" r="r" b="b"/>
              <a:pathLst>
                <a:path w="64" h="48">
                  <a:moveTo>
                    <a:pt x="64" y="48"/>
                  </a:moveTo>
                  <a:lnTo>
                    <a:pt x="64" y="37"/>
                  </a:lnTo>
                  <a:lnTo>
                    <a:pt x="7" y="0"/>
                  </a:lnTo>
                  <a:lnTo>
                    <a:pt x="0" y="13"/>
                  </a:lnTo>
                  <a:lnTo>
                    <a:pt x="57" y="48"/>
                  </a:lnTo>
                  <a:lnTo>
                    <a:pt x="57" y="37"/>
                  </a:lnTo>
                  <a:lnTo>
                    <a:pt x="64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69" name="Freeform 437"/>
            <p:cNvSpPr>
              <a:spLocks/>
            </p:cNvSpPr>
            <p:nvPr/>
          </p:nvSpPr>
          <p:spPr bwMode="auto">
            <a:xfrm>
              <a:off x="3308" y="3032"/>
              <a:ext cx="11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1" y="6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11" h="11">
                  <a:moveTo>
                    <a:pt x="0" y="11"/>
                  </a:moveTo>
                  <a:lnTo>
                    <a:pt x="11" y="6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0" name="Freeform 438"/>
            <p:cNvSpPr>
              <a:spLocks/>
            </p:cNvSpPr>
            <p:nvPr/>
          </p:nvSpPr>
          <p:spPr bwMode="auto">
            <a:xfrm>
              <a:off x="3244" y="3032"/>
              <a:ext cx="64" cy="49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7" y="49"/>
                </a:cxn>
                <a:cxn ang="0">
                  <a:pos x="64" y="11"/>
                </a:cxn>
                <a:cxn ang="0">
                  <a:pos x="57" y="0"/>
                </a:cxn>
                <a:cxn ang="0">
                  <a:pos x="0" y="36"/>
                </a:cxn>
                <a:cxn ang="0">
                  <a:pos x="4" y="43"/>
                </a:cxn>
              </a:cxnLst>
              <a:rect l="0" t="0" r="r" b="b"/>
              <a:pathLst>
                <a:path w="64" h="49">
                  <a:moveTo>
                    <a:pt x="4" y="43"/>
                  </a:moveTo>
                  <a:lnTo>
                    <a:pt x="7" y="49"/>
                  </a:lnTo>
                  <a:lnTo>
                    <a:pt x="64" y="11"/>
                  </a:lnTo>
                  <a:lnTo>
                    <a:pt x="57" y="0"/>
                  </a:lnTo>
                  <a:lnTo>
                    <a:pt x="0" y="36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1" name="Rectangle 439"/>
            <p:cNvSpPr>
              <a:spLocks noChangeArrowheads="1"/>
            </p:cNvSpPr>
            <p:nvPr/>
          </p:nvSpPr>
          <p:spPr bwMode="auto">
            <a:xfrm>
              <a:off x="2108" y="2922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73" name="Freeform 441"/>
            <p:cNvSpPr>
              <a:spLocks/>
            </p:cNvSpPr>
            <p:nvPr/>
          </p:nvSpPr>
          <p:spPr bwMode="auto">
            <a:xfrm>
              <a:off x="2981" y="2968"/>
              <a:ext cx="133" cy="136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0" y="2"/>
                </a:cxn>
                <a:cxn ang="0">
                  <a:pos x="92" y="6"/>
                </a:cxn>
                <a:cxn ang="0">
                  <a:pos x="105" y="13"/>
                </a:cxn>
                <a:cxn ang="0">
                  <a:pos x="114" y="20"/>
                </a:cxn>
                <a:cxn ang="0">
                  <a:pos x="123" y="31"/>
                </a:cxn>
                <a:cxn ang="0">
                  <a:pos x="128" y="41"/>
                </a:cxn>
                <a:cxn ang="0">
                  <a:pos x="133" y="54"/>
                </a:cxn>
                <a:cxn ang="0">
                  <a:pos x="133" y="68"/>
                </a:cxn>
                <a:cxn ang="0">
                  <a:pos x="133" y="81"/>
                </a:cxn>
                <a:cxn ang="0">
                  <a:pos x="128" y="95"/>
                </a:cxn>
                <a:cxn ang="0">
                  <a:pos x="123" y="105"/>
                </a:cxn>
                <a:cxn ang="0">
                  <a:pos x="114" y="114"/>
                </a:cxn>
                <a:cxn ang="0">
                  <a:pos x="105" y="123"/>
                </a:cxn>
                <a:cxn ang="0">
                  <a:pos x="92" y="130"/>
                </a:cxn>
                <a:cxn ang="0">
                  <a:pos x="80" y="134"/>
                </a:cxn>
                <a:cxn ang="0">
                  <a:pos x="67" y="136"/>
                </a:cxn>
                <a:cxn ang="0">
                  <a:pos x="53" y="134"/>
                </a:cxn>
                <a:cxn ang="0">
                  <a:pos x="41" y="130"/>
                </a:cxn>
                <a:cxn ang="0">
                  <a:pos x="30" y="123"/>
                </a:cxn>
                <a:cxn ang="0">
                  <a:pos x="19" y="114"/>
                </a:cxn>
                <a:cxn ang="0">
                  <a:pos x="10" y="105"/>
                </a:cxn>
                <a:cxn ang="0">
                  <a:pos x="5" y="95"/>
                </a:cxn>
                <a:cxn ang="0">
                  <a:pos x="1" y="81"/>
                </a:cxn>
                <a:cxn ang="0">
                  <a:pos x="0" y="68"/>
                </a:cxn>
                <a:cxn ang="0">
                  <a:pos x="1" y="54"/>
                </a:cxn>
                <a:cxn ang="0">
                  <a:pos x="5" y="41"/>
                </a:cxn>
                <a:cxn ang="0">
                  <a:pos x="10" y="31"/>
                </a:cxn>
                <a:cxn ang="0">
                  <a:pos x="19" y="20"/>
                </a:cxn>
                <a:cxn ang="0">
                  <a:pos x="30" y="13"/>
                </a:cxn>
                <a:cxn ang="0">
                  <a:pos x="41" y="6"/>
                </a:cxn>
                <a:cxn ang="0">
                  <a:pos x="53" y="2"/>
                </a:cxn>
                <a:cxn ang="0">
                  <a:pos x="67" y="0"/>
                </a:cxn>
              </a:cxnLst>
              <a:rect l="0" t="0" r="r" b="b"/>
              <a:pathLst>
                <a:path w="133" h="136">
                  <a:moveTo>
                    <a:pt x="67" y="0"/>
                  </a:moveTo>
                  <a:lnTo>
                    <a:pt x="80" y="2"/>
                  </a:lnTo>
                  <a:lnTo>
                    <a:pt x="92" y="6"/>
                  </a:lnTo>
                  <a:lnTo>
                    <a:pt x="105" y="13"/>
                  </a:lnTo>
                  <a:lnTo>
                    <a:pt x="114" y="20"/>
                  </a:lnTo>
                  <a:lnTo>
                    <a:pt x="123" y="31"/>
                  </a:lnTo>
                  <a:lnTo>
                    <a:pt x="128" y="41"/>
                  </a:lnTo>
                  <a:lnTo>
                    <a:pt x="133" y="54"/>
                  </a:lnTo>
                  <a:lnTo>
                    <a:pt x="133" y="68"/>
                  </a:lnTo>
                  <a:lnTo>
                    <a:pt x="133" y="81"/>
                  </a:lnTo>
                  <a:lnTo>
                    <a:pt x="128" y="95"/>
                  </a:lnTo>
                  <a:lnTo>
                    <a:pt x="123" y="105"/>
                  </a:lnTo>
                  <a:lnTo>
                    <a:pt x="114" y="114"/>
                  </a:lnTo>
                  <a:lnTo>
                    <a:pt x="105" y="123"/>
                  </a:lnTo>
                  <a:lnTo>
                    <a:pt x="92" y="130"/>
                  </a:lnTo>
                  <a:lnTo>
                    <a:pt x="80" y="134"/>
                  </a:lnTo>
                  <a:lnTo>
                    <a:pt x="67" y="136"/>
                  </a:lnTo>
                  <a:lnTo>
                    <a:pt x="53" y="134"/>
                  </a:lnTo>
                  <a:lnTo>
                    <a:pt x="41" y="130"/>
                  </a:lnTo>
                  <a:lnTo>
                    <a:pt x="30" y="123"/>
                  </a:lnTo>
                  <a:lnTo>
                    <a:pt x="19" y="114"/>
                  </a:lnTo>
                  <a:lnTo>
                    <a:pt x="10" y="105"/>
                  </a:lnTo>
                  <a:lnTo>
                    <a:pt x="5" y="95"/>
                  </a:lnTo>
                  <a:lnTo>
                    <a:pt x="1" y="81"/>
                  </a:lnTo>
                  <a:lnTo>
                    <a:pt x="0" y="68"/>
                  </a:lnTo>
                  <a:lnTo>
                    <a:pt x="1" y="54"/>
                  </a:lnTo>
                  <a:lnTo>
                    <a:pt x="5" y="41"/>
                  </a:lnTo>
                  <a:lnTo>
                    <a:pt x="10" y="31"/>
                  </a:lnTo>
                  <a:lnTo>
                    <a:pt x="19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3" y="2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4" name="Line 442"/>
            <p:cNvSpPr>
              <a:spLocks noChangeShapeType="1"/>
            </p:cNvSpPr>
            <p:nvPr/>
          </p:nvSpPr>
          <p:spPr bwMode="auto">
            <a:xfrm flipH="1">
              <a:off x="3002" y="2988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5" name="Line 443"/>
            <p:cNvSpPr>
              <a:spLocks noChangeShapeType="1"/>
            </p:cNvSpPr>
            <p:nvPr/>
          </p:nvSpPr>
          <p:spPr bwMode="auto">
            <a:xfrm>
              <a:off x="3002" y="2986"/>
              <a:ext cx="93" cy="98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6" name="Rectangle 444"/>
            <p:cNvSpPr>
              <a:spLocks noChangeArrowheads="1"/>
            </p:cNvSpPr>
            <p:nvPr/>
          </p:nvSpPr>
          <p:spPr bwMode="auto">
            <a:xfrm>
              <a:off x="2781" y="3031"/>
              <a:ext cx="178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7" name="Freeform 445"/>
            <p:cNvSpPr>
              <a:spLocks/>
            </p:cNvSpPr>
            <p:nvPr/>
          </p:nvSpPr>
          <p:spPr bwMode="auto">
            <a:xfrm>
              <a:off x="2909" y="2995"/>
              <a:ext cx="65" cy="48"/>
            </a:xfrm>
            <a:custGeom>
              <a:avLst/>
              <a:gdLst/>
              <a:ahLst/>
              <a:cxnLst>
                <a:cxn ang="0">
                  <a:pos x="65" y="48"/>
                </a:cxn>
                <a:cxn ang="0">
                  <a:pos x="65" y="37"/>
                </a:cxn>
                <a:cxn ang="0">
                  <a:pos x="8" y="0"/>
                </a:cxn>
                <a:cxn ang="0">
                  <a:pos x="0" y="13"/>
                </a:cxn>
                <a:cxn ang="0">
                  <a:pos x="57" y="48"/>
                </a:cxn>
                <a:cxn ang="0">
                  <a:pos x="57" y="37"/>
                </a:cxn>
                <a:cxn ang="0">
                  <a:pos x="65" y="48"/>
                </a:cxn>
              </a:cxnLst>
              <a:rect l="0" t="0" r="r" b="b"/>
              <a:pathLst>
                <a:path w="65" h="48">
                  <a:moveTo>
                    <a:pt x="65" y="48"/>
                  </a:moveTo>
                  <a:lnTo>
                    <a:pt x="65" y="37"/>
                  </a:lnTo>
                  <a:lnTo>
                    <a:pt x="8" y="0"/>
                  </a:lnTo>
                  <a:lnTo>
                    <a:pt x="0" y="13"/>
                  </a:lnTo>
                  <a:lnTo>
                    <a:pt x="57" y="48"/>
                  </a:lnTo>
                  <a:lnTo>
                    <a:pt x="57" y="37"/>
                  </a:lnTo>
                  <a:lnTo>
                    <a:pt x="65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8" name="Freeform 446"/>
            <p:cNvSpPr>
              <a:spLocks/>
            </p:cNvSpPr>
            <p:nvPr/>
          </p:nvSpPr>
          <p:spPr bwMode="auto">
            <a:xfrm>
              <a:off x="2974" y="3032"/>
              <a:ext cx="10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10" h="11">
                  <a:moveTo>
                    <a:pt x="0" y="11"/>
                  </a:moveTo>
                  <a:lnTo>
                    <a:pt x="10" y="6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79" name="Freeform 447"/>
            <p:cNvSpPr>
              <a:spLocks/>
            </p:cNvSpPr>
            <p:nvPr/>
          </p:nvSpPr>
          <p:spPr bwMode="auto">
            <a:xfrm>
              <a:off x="2909" y="3032"/>
              <a:ext cx="65" cy="49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8" y="49"/>
                </a:cxn>
                <a:cxn ang="0">
                  <a:pos x="65" y="11"/>
                </a:cxn>
                <a:cxn ang="0">
                  <a:pos x="57" y="0"/>
                </a:cxn>
                <a:cxn ang="0">
                  <a:pos x="0" y="36"/>
                </a:cxn>
                <a:cxn ang="0">
                  <a:pos x="4" y="43"/>
                </a:cxn>
              </a:cxnLst>
              <a:rect l="0" t="0" r="r" b="b"/>
              <a:pathLst>
                <a:path w="65" h="49">
                  <a:moveTo>
                    <a:pt x="4" y="43"/>
                  </a:moveTo>
                  <a:lnTo>
                    <a:pt x="8" y="49"/>
                  </a:lnTo>
                  <a:lnTo>
                    <a:pt x="65" y="11"/>
                  </a:lnTo>
                  <a:lnTo>
                    <a:pt x="57" y="0"/>
                  </a:lnTo>
                  <a:lnTo>
                    <a:pt x="0" y="36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81" name="Rectangle 449"/>
            <p:cNvSpPr>
              <a:spLocks noChangeArrowheads="1"/>
            </p:cNvSpPr>
            <p:nvPr/>
          </p:nvSpPr>
          <p:spPr bwMode="auto">
            <a:xfrm>
              <a:off x="3120" y="3192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2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83" name="Rectangle 451"/>
            <p:cNvSpPr>
              <a:spLocks noChangeArrowheads="1"/>
            </p:cNvSpPr>
            <p:nvPr/>
          </p:nvSpPr>
          <p:spPr bwMode="auto">
            <a:xfrm>
              <a:off x="3156" y="2899"/>
              <a:ext cx="1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84" name="Freeform 452"/>
            <p:cNvSpPr>
              <a:spLocks/>
            </p:cNvSpPr>
            <p:nvPr/>
          </p:nvSpPr>
          <p:spPr bwMode="auto">
            <a:xfrm>
              <a:off x="3048" y="2961"/>
              <a:ext cx="73" cy="75"/>
            </a:xfrm>
            <a:custGeom>
              <a:avLst/>
              <a:gdLst/>
              <a:ahLst/>
              <a:cxnLst>
                <a:cxn ang="0">
                  <a:pos x="73" y="75"/>
                </a:cxn>
                <a:cxn ang="0">
                  <a:pos x="73" y="75"/>
                </a:cxn>
                <a:cxn ang="0">
                  <a:pos x="72" y="61"/>
                </a:cxn>
                <a:cxn ang="0">
                  <a:pos x="68" y="47"/>
                </a:cxn>
                <a:cxn ang="0">
                  <a:pos x="61" y="34"/>
                </a:cxn>
                <a:cxn ang="0">
                  <a:pos x="52" y="22"/>
                </a:cxn>
                <a:cxn ang="0">
                  <a:pos x="41" y="13"/>
                </a:cxn>
                <a:cxn ang="0">
                  <a:pos x="29" y="6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1" y="16"/>
                </a:cxn>
                <a:cxn ang="0">
                  <a:pos x="24" y="20"/>
                </a:cxn>
                <a:cxn ang="0">
                  <a:pos x="32" y="25"/>
                </a:cxn>
                <a:cxn ang="0">
                  <a:pos x="41" y="32"/>
                </a:cxn>
                <a:cxn ang="0">
                  <a:pos x="48" y="41"/>
                </a:cxn>
                <a:cxn ang="0">
                  <a:pos x="56" y="52"/>
                </a:cxn>
                <a:cxn ang="0">
                  <a:pos x="59" y="63"/>
                </a:cxn>
                <a:cxn ang="0">
                  <a:pos x="59" y="75"/>
                </a:cxn>
                <a:cxn ang="0">
                  <a:pos x="59" y="75"/>
                </a:cxn>
                <a:cxn ang="0">
                  <a:pos x="73" y="75"/>
                </a:cxn>
              </a:cxnLst>
              <a:rect l="0" t="0" r="r" b="b"/>
              <a:pathLst>
                <a:path w="73" h="75">
                  <a:moveTo>
                    <a:pt x="73" y="75"/>
                  </a:moveTo>
                  <a:lnTo>
                    <a:pt x="73" y="75"/>
                  </a:lnTo>
                  <a:lnTo>
                    <a:pt x="72" y="61"/>
                  </a:lnTo>
                  <a:lnTo>
                    <a:pt x="68" y="47"/>
                  </a:lnTo>
                  <a:lnTo>
                    <a:pt x="61" y="34"/>
                  </a:lnTo>
                  <a:lnTo>
                    <a:pt x="52" y="22"/>
                  </a:lnTo>
                  <a:lnTo>
                    <a:pt x="41" y="13"/>
                  </a:lnTo>
                  <a:lnTo>
                    <a:pt x="29" y="6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1" y="16"/>
                  </a:lnTo>
                  <a:lnTo>
                    <a:pt x="24" y="20"/>
                  </a:lnTo>
                  <a:lnTo>
                    <a:pt x="32" y="25"/>
                  </a:lnTo>
                  <a:lnTo>
                    <a:pt x="41" y="32"/>
                  </a:lnTo>
                  <a:lnTo>
                    <a:pt x="48" y="41"/>
                  </a:lnTo>
                  <a:lnTo>
                    <a:pt x="56" y="52"/>
                  </a:lnTo>
                  <a:lnTo>
                    <a:pt x="59" y="63"/>
                  </a:lnTo>
                  <a:lnTo>
                    <a:pt x="59" y="75"/>
                  </a:lnTo>
                  <a:lnTo>
                    <a:pt x="59" y="75"/>
                  </a:lnTo>
                  <a:lnTo>
                    <a:pt x="73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85" name="Freeform 453"/>
            <p:cNvSpPr>
              <a:spLocks/>
            </p:cNvSpPr>
            <p:nvPr/>
          </p:nvSpPr>
          <p:spPr bwMode="auto">
            <a:xfrm>
              <a:off x="3048" y="3036"/>
              <a:ext cx="73" cy="75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0" y="75"/>
                </a:cxn>
                <a:cxn ang="0">
                  <a:pos x="15" y="73"/>
                </a:cxn>
                <a:cxn ang="0">
                  <a:pos x="29" y="68"/>
                </a:cxn>
                <a:cxn ang="0">
                  <a:pos x="41" y="61"/>
                </a:cxn>
                <a:cxn ang="0">
                  <a:pos x="52" y="52"/>
                </a:cxn>
                <a:cxn ang="0">
                  <a:pos x="61" y="41"/>
                </a:cxn>
                <a:cxn ang="0">
                  <a:pos x="68" y="29"/>
                </a:cxn>
                <a:cxn ang="0">
                  <a:pos x="72" y="14"/>
                </a:cxn>
                <a:cxn ang="0">
                  <a:pos x="73" y="0"/>
                </a:cxn>
                <a:cxn ang="0">
                  <a:pos x="59" y="0"/>
                </a:cxn>
                <a:cxn ang="0">
                  <a:pos x="59" y="13"/>
                </a:cxn>
                <a:cxn ang="0">
                  <a:pos x="56" y="23"/>
                </a:cxn>
                <a:cxn ang="0">
                  <a:pos x="48" y="34"/>
                </a:cxn>
                <a:cxn ang="0">
                  <a:pos x="41" y="43"/>
                </a:cxn>
                <a:cxn ang="0">
                  <a:pos x="32" y="50"/>
                </a:cxn>
                <a:cxn ang="0">
                  <a:pos x="24" y="55"/>
                </a:cxn>
                <a:cxn ang="0">
                  <a:pos x="11" y="59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0" y="75"/>
                </a:cxn>
              </a:cxnLst>
              <a:rect l="0" t="0" r="r" b="b"/>
              <a:pathLst>
                <a:path w="73" h="75">
                  <a:moveTo>
                    <a:pt x="0" y="75"/>
                  </a:moveTo>
                  <a:lnTo>
                    <a:pt x="0" y="75"/>
                  </a:lnTo>
                  <a:lnTo>
                    <a:pt x="15" y="73"/>
                  </a:lnTo>
                  <a:lnTo>
                    <a:pt x="29" y="68"/>
                  </a:lnTo>
                  <a:lnTo>
                    <a:pt x="41" y="61"/>
                  </a:lnTo>
                  <a:lnTo>
                    <a:pt x="52" y="52"/>
                  </a:lnTo>
                  <a:lnTo>
                    <a:pt x="61" y="41"/>
                  </a:lnTo>
                  <a:lnTo>
                    <a:pt x="68" y="29"/>
                  </a:lnTo>
                  <a:lnTo>
                    <a:pt x="72" y="14"/>
                  </a:lnTo>
                  <a:lnTo>
                    <a:pt x="73" y="0"/>
                  </a:lnTo>
                  <a:lnTo>
                    <a:pt x="59" y="0"/>
                  </a:lnTo>
                  <a:lnTo>
                    <a:pt x="59" y="13"/>
                  </a:lnTo>
                  <a:lnTo>
                    <a:pt x="56" y="23"/>
                  </a:lnTo>
                  <a:lnTo>
                    <a:pt x="48" y="34"/>
                  </a:lnTo>
                  <a:lnTo>
                    <a:pt x="41" y="43"/>
                  </a:lnTo>
                  <a:lnTo>
                    <a:pt x="32" y="50"/>
                  </a:lnTo>
                  <a:lnTo>
                    <a:pt x="24" y="55"/>
                  </a:lnTo>
                  <a:lnTo>
                    <a:pt x="11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86" name="Freeform 454"/>
            <p:cNvSpPr>
              <a:spLocks/>
            </p:cNvSpPr>
            <p:nvPr/>
          </p:nvSpPr>
          <p:spPr bwMode="auto">
            <a:xfrm>
              <a:off x="2974" y="3036"/>
              <a:ext cx="74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14"/>
                </a:cxn>
                <a:cxn ang="0">
                  <a:pos x="5" y="29"/>
                </a:cxn>
                <a:cxn ang="0">
                  <a:pos x="12" y="41"/>
                </a:cxn>
                <a:cxn ang="0">
                  <a:pos x="21" y="52"/>
                </a:cxn>
                <a:cxn ang="0">
                  <a:pos x="32" y="61"/>
                </a:cxn>
                <a:cxn ang="0">
                  <a:pos x="44" y="68"/>
                </a:cxn>
                <a:cxn ang="0">
                  <a:pos x="58" y="73"/>
                </a:cxn>
                <a:cxn ang="0">
                  <a:pos x="74" y="75"/>
                </a:cxn>
                <a:cxn ang="0">
                  <a:pos x="74" y="59"/>
                </a:cxn>
                <a:cxn ang="0">
                  <a:pos x="62" y="59"/>
                </a:cxn>
                <a:cxn ang="0">
                  <a:pos x="51" y="55"/>
                </a:cxn>
                <a:cxn ang="0">
                  <a:pos x="40" y="50"/>
                </a:cxn>
                <a:cxn ang="0">
                  <a:pos x="32" y="43"/>
                </a:cxn>
                <a:cxn ang="0">
                  <a:pos x="24" y="34"/>
                </a:cxn>
                <a:cxn ang="0">
                  <a:pos x="19" y="23"/>
                </a:cxn>
                <a:cxn ang="0">
                  <a:pos x="16" y="13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0"/>
                </a:cxn>
              </a:cxnLst>
              <a:rect l="0" t="0" r="r" b="b"/>
              <a:pathLst>
                <a:path w="74" h="75">
                  <a:moveTo>
                    <a:pt x="0" y="0"/>
                  </a:moveTo>
                  <a:lnTo>
                    <a:pt x="0" y="0"/>
                  </a:lnTo>
                  <a:lnTo>
                    <a:pt x="1" y="14"/>
                  </a:lnTo>
                  <a:lnTo>
                    <a:pt x="5" y="29"/>
                  </a:lnTo>
                  <a:lnTo>
                    <a:pt x="12" y="41"/>
                  </a:lnTo>
                  <a:lnTo>
                    <a:pt x="21" y="52"/>
                  </a:lnTo>
                  <a:lnTo>
                    <a:pt x="32" y="61"/>
                  </a:lnTo>
                  <a:lnTo>
                    <a:pt x="44" y="68"/>
                  </a:lnTo>
                  <a:lnTo>
                    <a:pt x="58" y="73"/>
                  </a:lnTo>
                  <a:lnTo>
                    <a:pt x="74" y="75"/>
                  </a:lnTo>
                  <a:lnTo>
                    <a:pt x="74" y="59"/>
                  </a:lnTo>
                  <a:lnTo>
                    <a:pt x="62" y="59"/>
                  </a:lnTo>
                  <a:lnTo>
                    <a:pt x="51" y="55"/>
                  </a:lnTo>
                  <a:lnTo>
                    <a:pt x="40" y="50"/>
                  </a:lnTo>
                  <a:lnTo>
                    <a:pt x="32" y="43"/>
                  </a:lnTo>
                  <a:lnTo>
                    <a:pt x="24" y="34"/>
                  </a:lnTo>
                  <a:lnTo>
                    <a:pt x="19" y="23"/>
                  </a:lnTo>
                  <a:lnTo>
                    <a:pt x="16" y="13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87" name="Freeform 455"/>
            <p:cNvSpPr>
              <a:spLocks/>
            </p:cNvSpPr>
            <p:nvPr/>
          </p:nvSpPr>
          <p:spPr bwMode="auto">
            <a:xfrm>
              <a:off x="2974" y="2961"/>
              <a:ext cx="74" cy="75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74" y="0"/>
                </a:cxn>
                <a:cxn ang="0">
                  <a:pos x="58" y="2"/>
                </a:cxn>
                <a:cxn ang="0">
                  <a:pos x="44" y="6"/>
                </a:cxn>
                <a:cxn ang="0">
                  <a:pos x="32" y="13"/>
                </a:cxn>
                <a:cxn ang="0">
                  <a:pos x="21" y="22"/>
                </a:cxn>
                <a:cxn ang="0">
                  <a:pos x="12" y="34"/>
                </a:cxn>
                <a:cxn ang="0">
                  <a:pos x="5" y="47"/>
                </a:cxn>
                <a:cxn ang="0">
                  <a:pos x="1" y="61"/>
                </a:cxn>
                <a:cxn ang="0">
                  <a:pos x="0" y="75"/>
                </a:cxn>
                <a:cxn ang="0">
                  <a:pos x="14" y="75"/>
                </a:cxn>
                <a:cxn ang="0">
                  <a:pos x="16" y="63"/>
                </a:cxn>
                <a:cxn ang="0">
                  <a:pos x="19" y="52"/>
                </a:cxn>
                <a:cxn ang="0">
                  <a:pos x="24" y="41"/>
                </a:cxn>
                <a:cxn ang="0">
                  <a:pos x="32" y="32"/>
                </a:cxn>
                <a:cxn ang="0">
                  <a:pos x="40" y="25"/>
                </a:cxn>
                <a:cxn ang="0">
                  <a:pos x="51" y="20"/>
                </a:cxn>
                <a:cxn ang="0">
                  <a:pos x="62" y="16"/>
                </a:cxn>
                <a:cxn ang="0">
                  <a:pos x="74" y="14"/>
                </a:cxn>
                <a:cxn ang="0">
                  <a:pos x="74" y="14"/>
                </a:cxn>
                <a:cxn ang="0">
                  <a:pos x="74" y="0"/>
                </a:cxn>
              </a:cxnLst>
              <a:rect l="0" t="0" r="r" b="b"/>
              <a:pathLst>
                <a:path w="74" h="75">
                  <a:moveTo>
                    <a:pt x="74" y="0"/>
                  </a:moveTo>
                  <a:lnTo>
                    <a:pt x="74" y="0"/>
                  </a:lnTo>
                  <a:lnTo>
                    <a:pt x="58" y="2"/>
                  </a:lnTo>
                  <a:lnTo>
                    <a:pt x="44" y="6"/>
                  </a:lnTo>
                  <a:lnTo>
                    <a:pt x="32" y="13"/>
                  </a:lnTo>
                  <a:lnTo>
                    <a:pt x="21" y="22"/>
                  </a:lnTo>
                  <a:lnTo>
                    <a:pt x="12" y="34"/>
                  </a:lnTo>
                  <a:lnTo>
                    <a:pt x="5" y="47"/>
                  </a:lnTo>
                  <a:lnTo>
                    <a:pt x="1" y="61"/>
                  </a:lnTo>
                  <a:lnTo>
                    <a:pt x="0" y="75"/>
                  </a:lnTo>
                  <a:lnTo>
                    <a:pt x="14" y="75"/>
                  </a:lnTo>
                  <a:lnTo>
                    <a:pt x="16" y="63"/>
                  </a:lnTo>
                  <a:lnTo>
                    <a:pt x="19" y="52"/>
                  </a:lnTo>
                  <a:lnTo>
                    <a:pt x="24" y="41"/>
                  </a:lnTo>
                  <a:lnTo>
                    <a:pt x="32" y="32"/>
                  </a:lnTo>
                  <a:lnTo>
                    <a:pt x="40" y="25"/>
                  </a:lnTo>
                  <a:lnTo>
                    <a:pt x="51" y="20"/>
                  </a:lnTo>
                  <a:lnTo>
                    <a:pt x="62" y="16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88" name="Freeform 456"/>
            <p:cNvSpPr>
              <a:spLocks/>
            </p:cNvSpPr>
            <p:nvPr/>
          </p:nvSpPr>
          <p:spPr bwMode="auto">
            <a:xfrm>
              <a:off x="2997" y="2983"/>
              <a:ext cx="103" cy="106"/>
            </a:xfrm>
            <a:custGeom>
              <a:avLst/>
              <a:gdLst/>
              <a:ahLst/>
              <a:cxnLst>
                <a:cxn ang="0">
                  <a:pos x="10" y="106"/>
                </a:cxn>
                <a:cxn ang="0">
                  <a:pos x="103" y="10"/>
                </a:cxn>
                <a:cxn ang="0">
                  <a:pos x="92" y="0"/>
                </a:cxn>
                <a:cxn ang="0">
                  <a:pos x="0" y="96"/>
                </a:cxn>
                <a:cxn ang="0">
                  <a:pos x="10" y="106"/>
                </a:cxn>
              </a:cxnLst>
              <a:rect l="0" t="0" r="r" b="b"/>
              <a:pathLst>
                <a:path w="103" h="106">
                  <a:moveTo>
                    <a:pt x="10" y="106"/>
                  </a:moveTo>
                  <a:lnTo>
                    <a:pt x="103" y="10"/>
                  </a:lnTo>
                  <a:lnTo>
                    <a:pt x="92" y="0"/>
                  </a:lnTo>
                  <a:lnTo>
                    <a:pt x="0" y="96"/>
                  </a:lnTo>
                  <a:lnTo>
                    <a:pt x="10" y="10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89" name="Freeform 457"/>
            <p:cNvSpPr>
              <a:spLocks/>
            </p:cNvSpPr>
            <p:nvPr/>
          </p:nvSpPr>
          <p:spPr bwMode="auto">
            <a:xfrm>
              <a:off x="2997" y="2983"/>
              <a:ext cx="103" cy="106"/>
            </a:xfrm>
            <a:custGeom>
              <a:avLst/>
              <a:gdLst/>
              <a:ahLst/>
              <a:cxnLst>
                <a:cxn ang="0">
                  <a:pos x="103" y="96"/>
                </a:cxn>
                <a:cxn ang="0">
                  <a:pos x="10" y="0"/>
                </a:cxn>
                <a:cxn ang="0">
                  <a:pos x="0" y="8"/>
                </a:cxn>
                <a:cxn ang="0">
                  <a:pos x="92" y="106"/>
                </a:cxn>
                <a:cxn ang="0">
                  <a:pos x="103" y="96"/>
                </a:cxn>
              </a:cxnLst>
              <a:rect l="0" t="0" r="r" b="b"/>
              <a:pathLst>
                <a:path w="103" h="106">
                  <a:moveTo>
                    <a:pt x="103" y="96"/>
                  </a:moveTo>
                  <a:lnTo>
                    <a:pt x="10" y="0"/>
                  </a:lnTo>
                  <a:lnTo>
                    <a:pt x="0" y="8"/>
                  </a:lnTo>
                  <a:lnTo>
                    <a:pt x="92" y="10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0" name="Freeform 458"/>
            <p:cNvSpPr>
              <a:spLocks/>
            </p:cNvSpPr>
            <p:nvPr/>
          </p:nvSpPr>
          <p:spPr bwMode="auto">
            <a:xfrm>
              <a:off x="2377" y="3163"/>
              <a:ext cx="409" cy="14"/>
            </a:xfrm>
            <a:custGeom>
              <a:avLst/>
              <a:gdLst/>
              <a:ahLst/>
              <a:cxnLst>
                <a:cxn ang="0">
                  <a:pos x="409" y="7"/>
                </a:cxn>
                <a:cxn ang="0">
                  <a:pos x="402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402" y="14"/>
                </a:cxn>
                <a:cxn ang="0">
                  <a:pos x="409" y="7"/>
                </a:cxn>
                <a:cxn ang="0">
                  <a:pos x="402" y="14"/>
                </a:cxn>
                <a:cxn ang="0">
                  <a:pos x="409" y="14"/>
                </a:cxn>
                <a:cxn ang="0">
                  <a:pos x="409" y="7"/>
                </a:cxn>
              </a:cxnLst>
              <a:rect l="0" t="0" r="r" b="b"/>
              <a:pathLst>
                <a:path w="409" h="14">
                  <a:moveTo>
                    <a:pt x="409" y="7"/>
                  </a:moveTo>
                  <a:lnTo>
                    <a:pt x="402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402" y="14"/>
                  </a:lnTo>
                  <a:lnTo>
                    <a:pt x="409" y="7"/>
                  </a:lnTo>
                  <a:lnTo>
                    <a:pt x="402" y="14"/>
                  </a:lnTo>
                  <a:lnTo>
                    <a:pt x="409" y="14"/>
                  </a:lnTo>
                  <a:lnTo>
                    <a:pt x="409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1" name="Freeform 459"/>
            <p:cNvSpPr>
              <a:spLocks/>
            </p:cNvSpPr>
            <p:nvPr/>
          </p:nvSpPr>
          <p:spPr bwMode="auto">
            <a:xfrm>
              <a:off x="2772" y="2893"/>
              <a:ext cx="14" cy="27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8"/>
                </a:cxn>
                <a:cxn ang="0">
                  <a:pos x="0" y="277"/>
                </a:cxn>
                <a:cxn ang="0">
                  <a:pos x="14" y="277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14" y="8"/>
                </a:cxn>
                <a:cxn ang="0">
                  <a:pos x="14" y="0"/>
                </a:cxn>
                <a:cxn ang="0">
                  <a:pos x="7" y="0"/>
                </a:cxn>
              </a:cxnLst>
              <a:rect l="0" t="0" r="r" b="b"/>
              <a:pathLst>
                <a:path w="14" h="277">
                  <a:moveTo>
                    <a:pt x="7" y="0"/>
                  </a:moveTo>
                  <a:lnTo>
                    <a:pt x="0" y="8"/>
                  </a:lnTo>
                  <a:lnTo>
                    <a:pt x="0" y="277"/>
                  </a:lnTo>
                  <a:lnTo>
                    <a:pt x="14" y="277"/>
                  </a:lnTo>
                  <a:lnTo>
                    <a:pt x="14" y="8"/>
                  </a:lnTo>
                  <a:lnTo>
                    <a:pt x="7" y="0"/>
                  </a:lnTo>
                  <a:lnTo>
                    <a:pt x="14" y="8"/>
                  </a:lnTo>
                  <a:lnTo>
                    <a:pt x="1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2" name="Freeform 460"/>
            <p:cNvSpPr>
              <a:spLocks/>
            </p:cNvSpPr>
            <p:nvPr/>
          </p:nvSpPr>
          <p:spPr bwMode="auto">
            <a:xfrm>
              <a:off x="2370" y="2893"/>
              <a:ext cx="409" cy="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7" y="15"/>
                </a:cxn>
                <a:cxn ang="0">
                  <a:pos x="409" y="15"/>
                </a:cxn>
                <a:cxn ang="0">
                  <a:pos x="409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09" h="15">
                  <a:moveTo>
                    <a:pt x="0" y="8"/>
                  </a:moveTo>
                  <a:lnTo>
                    <a:pt x="7" y="15"/>
                  </a:lnTo>
                  <a:lnTo>
                    <a:pt x="409" y="15"/>
                  </a:lnTo>
                  <a:lnTo>
                    <a:pt x="409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3" name="Freeform 461"/>
            <p:cNvSpPr>
              <a:spLocks/>
            </p:cNvSpPr>
            <p:nvPr/>
          </p:nvSpPr>
          <p:spPr bwMode="auto">
            <a:xfrm>
              <a:off x="2370" y="2901"/>
              <a:ext cx="14" cy="276"/>
            </a:xfrm>
            <a:custGeom>
              <a:avLst/>
              <a:gdLst/>
              <a:ahLst/>
              <a:cxnLst>
                <a:cxn ang="0">
                  <a:pos x="7" y="276"/>
                </a:cxn>
                <a:cxn ang="0">
                  <a:pos x="14" y="269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269"/>
                </a:cxn>
                <a:cxn ang="0">
                  <a:pos x="7" y="276"/>
                </a:cxn>
                <a:cxn ang="0">
                  <a:pos x="0" y="269"/>
                </a:cxn>
                <a:cxn ang="0">
                  <a:pos x="0" y="276"/>
                </a:cxn>
                <a:cxn ang="0">
                  <a:pos x="7" y="276"/>
                </a:cxn>
              </a:cxnLst>
              <a:rect l="0" t="0" r="r" b="b"/>
              <a:pathLst>
                <a:path w="14" h="276">
                  <a:moveTo>
                    <a:pt x="7" y="276"/>
                  </a:moveTo>
                  <a:lnTo>
                    <a:pt x="14" y="269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69"/>
                  </a:lnTo>
                  <a:lnTo>
                    <a:pt x="7" y="276"/>
                  </a:lnTo>
                  <a:lnTo>
                    <a:pt x="0" y="269"/>
                  </a:lnTo>
                  <a:lnTo>
                    <a:pt x="0" y="276"/>
                  </a:lnTo>
                  <a:lnTo>
                    <a:pt x="7" y="27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4" name="Rectangle 462"/>
            <p:cNvSpPr>
              <a:spLocks noChangeArrowheads="1"/>
            </p:cNvSpPr>
            <p:nvPr/>
          </p:nvSpPr>
          <p:spPr bwMode="auto">
            <a:xfrm>
              <a:off x="2470" y="2965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696" name="Rectangle 464"/>
            <p:cNvSpPr>
              <a:spLocks noChangeArrowheads="1"/>
            </p:cNvSpPr>
            <p:nvPr/>
          </p:nvSpPr>
          <p:spPr bwMode="auto">
            <a:xfrm>
              <a:off x="4520" y="3041"/>
              <a:ext cx="377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7" name="Freeform 465"/>
            <p:cNvSpPr>
              <a:spLocks/>
            </p:cNvSpPr>
            <p:nvPr/>
          </p:nvSpPr>
          <p:spPr bwMode="auto">
            <a:xfrm>
              <a:off x="4848" y="3006"/>
              <a:ext cx="66" cy="48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66" y="37"/>
                </a:cxn>
                <a:cxn ang="0">
                  <a:pos x="9" y="0"/>
                </a:cxn>
                <a:cxn ang="0">
                  <a:pos x="0" y="12"/>
                </a:cxn>
                <a:cxn ang="0">
                  <a:pos x="57" y="48"/>
                </a:cxn>
                <a:cxn ang="0">
                  <a:pos x="57" y="37"/>
                </a:cxn>
                <a:cxn ang="0">
                  <a:pos x="66" y="48"/>
                </a:cxn>
              </a:cxnLst>
              <a:rect l="0" t="0" r="r" b="b"/>
              <a:pathLst>
                <a:path w="66" h="48">
                  <a:moveTo>
                    <a:pt x="66" y="48"/>
                  </a:moveTo>
                  <a:lnTo>
                    <a:pt x="66" y="37"/>
                  </a:lnTo>
                  <a:lnTo>
                    <a:pt x="9" y="0"/>
                  </a:lnTo>
                  <a:lnTo>
                    <a:pt x="0" y="12"/>
                  </a:lnTo>
                  <a:lnTo>
                    <a:pt x="57" y="48"/>
                  </a:lnTo>
                  <a:lnTo>
                    <a:pt x="57" y="37"/>
                  </a:lnTo>
                  <a:lnTo>
                    <a:pt x="66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8" name="Freeform 466"/>
            <p:cNvSpPr>
              <a:spLocks/>
            </p:cNvSpPr>
            <p:nvPr/>
          </p:nvSpPr>
          <p:spPr bwMode="auto">
            <a:xfrm>
              <a:off x="4914" y="3043"/>
              <a:ext cx="8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" y="6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" h="11">
                  <a:moveTo>
                    <a:pt x="0" y="11"/>
                  </a:moveTo>
                  <a:lnTo>
                    <a:pt x="8" y="6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699" name="Freeform 467"/>
            <p:cNvSpPr>
              <a:spLocks/>
            </p:cNvSpPr>
            <p:nvPr/>
          </p:nvSpPr>
          <p:spPr bwMode="auto">
            <a:xfrm>
              <a:off x="4848" y="3043"/>
              <a:ext cx="66" cy="48"/>
            </a:xfrm>
            <a:custGeom>
              <a:avLst/>
              <a:gdLst/>
              <a:ahLst/>
              <a:cxnLst>
                <a:cxn ang="0">
                  <a:pos x="3" y="43"/>
                </a:cxn>
                <a:cxn ang="0">
                  <a:pos x="9" y="48"/>
                </a:cxn>
                <a:cxn ang="0">
                  <a:pos x="66" y="11"/>
                </a:cxn>
                <a:cxn ang="0">
                  <a:pos x="57" y="0"/>
                </a:cxn>
                <a:cxn ang="0">
                  <a:pos x="0" y="36"/>
                </a:cxn>
                <a:cxn ang="0">
                  <a:pos x="3" y="43"/>
                </a:cxn>
              </a:cxnLst>
              <a:rect l="0" t="0" r="r" b="b"/>
              <a:pathLst>
                <a:path w="66" h="48">
                  <a:moveTo>
                    <a:pt x="3" y="43"/>
                  </a:moveTo>
                  <a:lnTo>
                    <a:pt x="9" y="48"/>
                  </a:lnTo>
                  <a:lnTo>
                    <a:pt x="66" y="11"/>
                  </a:lnTo>
                  <a:lnTo>
                    <a:pt x="57" y="0"/>
                  </a:lnTo>
                  <a:lnTo>
                    <a:pt x="0" y="36"/>
                  </a:lnTo>
                  <a:lnTo>
                    <a:pt x="3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1" name="Freeform 469"/>
            <p:cNvSpPr>
              <a:spLocks/>
            </p:cNvSpPr>
            <p:nvPr/>
          </p:nvSpPr>
          <p:spPr bwMode="auto">
            <a:xfrm>
              <a:off x="3843" y="3378"/>
              <a:ext cx="274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4"/>
                </a:cxn>
                <a:cxn ang="0">
                  <a:pos x="274" y="14"/>
                </a:cxn>
                <a:cxn ang="0">
                  <a:pos x="274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7" y="14"/>
                </a:cxn>
                <a:cxn ang="0">
                  <a:pos x="0" y="7"/>
                </a:cxn>
              </a:cxnLst>
              <a:rect l="0" t="0" r="r" b="b"/>
              <a:pathLst>
                <a:path w="274" h="14">
                  <a:moveTo>
                    <a:pt x="0" y="7"/>
                  </a:moveTo>
                  <a:lnTo>
                    <a:pt x="7" y="14"/>
                  </a:lnTo>
                  <a:lnTo>
                    <a:pt x="274" y="14"/>
                  </a:lnTo>
                  <a:lnTo>
                    <a:pt x="274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7" y="14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2" name="Rectangle 470"/>
            <p:cNvSpPr>
              <a:spLocks noChangeArrowheads="1"/>
            </p:cNvSpPr>
            <p:nvPr/>
          </p:nvSpPr>
          <p:spPr bwMode="auto">
            <a:xfrm>
              <a:off x="3843" y="3132"/>
              <a:ext cx="14" cy="253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3" name="Freeform 471"/>
            <p:cNvSpPr>
              <a:spLocks/>
            </p:cNvSpPr>
            <p:nvPr/>
          </p:nvSpPr>
          <p:spPr bwMode="auto">
            <a:xfrm>
              <a:off x="3807" y="3118"/>
              <a:ext cx="50" cy="64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38" y="0"/>
                </a:cxn>
                <a:cxn ang="0">
                  <a:pos x="0" y="57"/>
                </a:cxn>
                <a:cxn ang="0">
                  <a:pos x="13" y="64"/>
                </a:cxn>
                <a:cxn ang="0">
                  <a:pos x="50" y="7"/>
                </a:cxn>
                <a:cxn ang="0">
                  <a:pos x="38" y="7"/>
                </a:cxn>
                <a:cxn ang="0">
                  <a:pos x="50" y="0"/>
                </a:cxn>
              </a:cxnLst>
              <a:rect l="0" t="0" r="r" b="b"/>
              <a:pathLst>
                <a:path w="50" h="64">
                  <a:moveTo>
                    <a:pt x="50" y="0"/>
                  </a:moveTo>
                  <a:lnTo>
                    <a:pt x="38" y="0"/>
                  </a:lnTo>
                  <a:lnTo>
                    <a:pt x="0" y="57"/>
                  </a:lnTo>
                  <a:lnTo>
                    <a:pt x="13" y="64"/>
                  </a:lnTo>
                  <a:lnTo>
                    <a:pt x="50" y="7"/>
                  </a:lnTo>
                  <a:lnTo>
                    <a:pt x="38" y="7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4" name="Freeform 472"/>
            <p:cNvSpPr>
              <a:spLocks/>
            </p:cNvSpPr>
            <p:nvPr/>
          </p:nvSpPr>
          <p:spPr bwMode="auto">
            <a:xfrm>
              <a:off x="3845" y="3109"/>
              <a:ext cx="12" cy="9"/>
            </a:xfrm>
            <a:custGeom>
              <a:avLst/>
              <a:gdLst/>
              <a:ahLst/>
              <a:cxnLst>
                <a:cxn ang="0">
                  <a:pos x="12" y="9"/>
                </a:cxn>
                <a:cxn ang="0">
                  <a:pos x="5" y="0"/>
                </a:cxn>
                <a:cxn ang="0">
                  <a:pos x="0" y="9"/>
                </a:cxn>
                <a:cxn ang="0">
                  <a:pos x="12" y="9"/>
                </a:cxn>
              </a:cxnLst>
              <a:rect l="0" t="0" r="r" b="b"/>
              <a:pathLst>
                <a:path w="12" h="9">
                  <a:moveTo>
                    <a:pt x="12" y="9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12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5" name="Freeform 473"/>
            <p:cNvSpPr>
              <a:spLocks/>
            </p:cNvSpPr>
            <p:nvPr/>
          </p:nvSpPr>
          <p:spPr bwMode="auto">
            <a:xfrm>
              <a:off x="3845" y="3118"/>
              <a:ext cx="48" cy="64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48" y="57"/>
                </a:cxn>
                <a:cxn ang="0">
                  <a:pos x="12" y="0"/>
                </a:cxn>
                <a:cxn ang="0">
                  <a:pos x="0" y="7"/>
                </a:cxn>
                <a:cxn ang="0">
                  <a:pos x="37" y="64"/>
                </a:cxn>
                <a:cxn ang="0">
                  <a:pos x="42" y="61"/>
                </a:cxn>
              </a:cxnLst>
              <a:rect l="0" t="0" r="r" b="b"/>
              <a:pathLst>
                <a:path w="48" h="64">
                  <a:moveTo>
                    <a:pt x="42" y="61"/>
                  </a:moveTo>
                  <a:lnTo>
                    <a:pt x="48" y="57"/>
                  </a:lnTo>
                  <a:lnTo>
                    <a:pt x="12" y="0"/>
                  </a:lnTo>
                  <a:lnTo>
                    <a:pt x="0" y="7"/>
                  </a:lnTo>
                  <a:lnTo>
                    <a:pt x="37" y="64"/>
                  </a:lnTo>
                  <a:lnTo>
                    <a:pt x="42" y="6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7" name="Freeform 475"/>
            <p:cNvSpPr>
              <a:spLocks/>
            </p:cNvSpPr>
            <p:nvPr/>
          </p:nvSpPr>
          <p:spPr bwMode="auto">
            <a:xfrm>
              <a:off x="4580" y="3683"/>
              <a:ext cx="134" cy="13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81" y="2"/>
                </a:cxn>
                <a:cxn ang="0">
                  <a:pos x="93" y="5"/>
                </a:cxn>
                <a:cxn ang="0">
                  <a:pos x="104" y="10"/>
                </a:cxn>
                <a:cxn ang="0">
                  <a:pos x="114" y="19"/>
                </a:cxn>
                <a:cxn ang="0">
                  <a:pos x="122" y="28"/>
                </a:cxn>
                <a:cxn ang="0">
                  <a:pos x="129" y="41"/>
                </a:cxn>
                <a:cxn ang="0">
                  <a:pos x="132" y="53"/>
                </a:cxn>
                <a:cxn ang="0">
                  <a:pos x="134" y="66"/>
                </a:cxn>
                <a:cxn ang="0">
                  <a:pos x="132" y="80"/>
                </a:cxn>
                <a:cxn ang="0">
                  <a:pos x="129" y="92"/>
                </a:cxn>
                <a:cxn ang="0">
                  <a:pos x="122" y="105"/>
                </a:cxn>
                <a:cxn ang="0">
                  <a:pos x="114" y="114"/>
                </a:cxn>
                <a:cxn ang="0">
                  <a:pos x="104" y="123"/>
                </a:cxn>
                <a:cxn ang="0">
                  <a:pos x="93" y="128"/>
                </a:cxn>
                <a:cxn ang="0">
                  <a:pos x="81" y="132"/>
                </a:cxn>
                <a:cxn ang="0">
                  <a:pos x="66" y="133"/>
                </a:cxn>
                <a:cxn ang="0">
                  <a:pos x="54" y="132"/>
                </a:cxn>
                <a:cxn ang="0">
                  <a:pos x="41" y="128"/>
                </a:cxn>
                <a:cxn ang="0">
                  <a:pos x="29" y="123"/>
                </a:cxn>
                <a:cxn ang="0">
                  <a:pos x="20" y="114"/>
                </a:cxn>
                <a:cxn ang="0">
                  <a:pos x="11" y="105"/>
                </a:cxn>
                <a:cxn ang="0">
                  <a:pos x="4" y="92"/>
                </a:cxn>
                <a:cxn ang="0">
                  <a:pos x="0" y="80"/>
                </a:cxn>
                <a:cxn ang="0">
                  <a:pos x="0" y="66"/>
                </a:cxn>
                <a:cxn ang="0">
                  <a:pos x="0" y="53"/>
                </a:cxn>
                <a:cxn ang="0">
                  <a:pos x="4" y="41"/>
                </a:cxn>
                <a:cxn ang="0">
                  <a:pos x="11" y="28"/>
                </a:cxn>
                <a:cxn ang="0">
                  <a:pos x="20" y="19"/>
                </a:cxn>
                <a:cxn ang="0">
                  <a:pos x="29" y="10"/>
                </a:cxn>
                <a:cxn ang="0">
                  <a:pos x="41" y="5"/>
                </a:cxn>
                <a:cxn ang="0">
                  <a:pos x="54" y="2"/>
                </a:cxn>
                <a:cxn ang="0">
                  <a:pos x="66" y="0"/>
                </a:cxn>
              </a:cxnLst>
              <a:rect l="0" t="0" r="r" b="b"/>
              <a:pathLst>
                <a:path w="134" h="133">
                  <a:moveTo>
                    <a:pt x="66" y="0"/>
                  </a:moveTo>
                  <a:lnTo>
                    <a:pt x="81" y="2"/>
                  </a:lnTo>
                  <a:lnTo>
                    <a:pt x="93" y="5"/>
                  </a:lnTo>
                  <a:lnTo>
                    <a:pt x="104" y="10"/>
                  </a:lnTo>
                  <a:lnTo>
                    <a:pt x="114" y="19"/>
                  </a:lnTo>
                  <a:lnTo>
                    <a:pt x="122" y="28"/>
                  </a:lnTo>
                  <a:lnTo>
                    <a:pt x="129" y="41"/>
                  </a:lnTo>
                  <a:lnTo>
                    <a:pt x="132" y="53"/>
                  </a:lnTo>
                  <a:lnTo>
                    <a:pt x="134" y="66"/>
                  </a:lnTo>
                  <a:lnTo>
                    <a:pt x="132" y="80"/>
                  </a:lnTo>
                  <a:lnTo>
                    <a:pt x="129" y="92"/>
                  </a:lnTo>
                  <a:lnTo>
                    <a:pt x="122" y="105"/>
                  </a:lnTo>
                  <a:lnTo>
                    <a:pt x="114" y="114"/>
                  </a:lnTo>
                  <a:lnTo>
                    <a:pt x="104" y="123"/>
                  </a:lnTo>
                  <a:lnTo>
                    <a:pt x="93" y="128"/>
                  </a:lnTo>
                  <a:lnTo>
                    <a:pt x="81" y="132"/>
                  </a:lnTo>
                  <a:lnTo>
                    <a:pt x="66" y="133"/>
                  </a:lnTo>
                  <a:lnTo>
                    <a:pt x="54" y="132"/>
                  </a:lnTo>
                  <a:lnTo>
                    <a:pt x="41" y="128"/>
                  </a:lnTo>
                  <a:lnTo>
                    <a:pt x="29" y="123"/>
                  </a:lnTo>
                  <a:lnTo>
                    <a:pt x="20" y="114"/>
                  </a:lnTo>
                  <a:lnTo>
                    <a:pt x="11" y="105"/>
                  </a:lnTo>
                  <a:lnTo>
                    <a:pt x="4" y="92"/>
                  </a:lnTo>
                  <a:lnTo>
                    <a:pt x="0" y="80"/>
                  </a:lnTo>
                  <a:lnTo>
                    <a:pt x="0" y="66"/>
                  </a:lnTo>
                  <a:lnTo>
                    <a:pt x="0" y="53"/>
                  </a:lnTo>
                  <a:lnTo>
                    <a:pt x="4" y="41"/>
                  </a:lnTo>
                  <a:lnTo>
                    <a:pt x="11" y="28"/>
                  </a:lnTo>
                  <a:lnTo>
                    <a:pt x="20" y="19"/>
                  </a:lnTo>
                  <a:lnTo>
                    <a:pt x="29" y="10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6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8" name="Line 476"/>
            <p:cNvSpPr>
              <a:spLocks noChangeShapeType="1"/>
            </p:cNvSpPr>
            <p:nvPr/>
          </p:nvSpPr>
          <p:spPr bwMode="auto">
            <a:xfrm flipH="1">
              <a:off x="4602" y="3702"/>
              <a:ext cx="92" cy="97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09" name="Line 477"/>
            <p:cNvSpPr>
              <a:spLocks noChangeShapeType="1"/>
            </p:cNvSpPr>
            <p:nvPr/>
          </p:nvSpPr>
          <p:spPr bwMode="auto">
            <a:xfrm>
              <a:off x="4602" y="3701"/>
              <a:ext cx="91" cy="98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1" name="Rectangle 479"/>
            <p:cNvSpPr>
              <a:spLocks noChangeArrowheads="1"/>
            </p:cNvSpPr>
            <p:nvPr/>
          </p:nvSpPr>
          <p:spPr bwMode="auto">
            <a:xfrm>
              <a:off x="3916" y="3041"/>
              <a:ext cx="178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2" name="Freeform 480"/>
            <p:cNvSpPr>
              <a:spLocks/>
            </p:cNvSpPr>
            <p:nvPr/>
          </p:nvSpPr>
          <p:spPr bwMode="auto">
            <a:xfrm>
              <a:off x="4044" y="3004"/>
              <a:ext cx="64" cy="50"/>
            </a:xfrm>
            <a:custGeom>
              <a:avLst/>
              <a:gdLst/>
              <a:ahLst/>
              <a:cxnLst>
                <a:cxn ang="0">
                  <a:pos x="64" y="50"/>
                </a:cxn>
                <a:cxn ang="0">
                  <a:pos x="64" y="37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57" y="50"/>
                </a:cxn>
                <a:cxn ang="0">
                  <a:pos x="57" y="37"/>
                </a:cxn>
                <a:cxn ang="0">
                  <a:pos x="64" y="50"/>
                </a:cxn>
              </a:cxnLst>
              <a:rect l="0" t="0" r="r" b="b"/>
              <a:pathLst>
                <a:path w="64" h="50">
                  <a:moveTo>
                    <a:pt x="64" y="50"/>
                  </a:moveTo>
                  <a:lnTo>
                    <a:pt x="64" y="37"/>
                  </a:lnTo>
                  <a:lnTo>
                    <a:pt x="7" y="0"/>
                  </a:lnTo>
                  <a:lnTo>
                    <a:pt x="0" y="12"/>
                  </a:lnTo>
                  <a:lnTo>
                    <a:pt x="57" y="50"/>
                  </a:lnTo>
                  <a:lnTo>
                    <a:pt x="57" y="37"/>
                  </a:lnTo>
                  <a:lnTo>
                    <a:pt x="64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3" name="Freeform 481"/>
            <p:cNvSpPr>
              <a:spLocks/>
            </p:cNvSpPr>
            <p:nvPr/>
          </p:nvSpPr>
          <p:spPr bwMode="auto">
            <a:xfrm>
              <a:off x="4108" y="3041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8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8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4" name="Freeform 482"/>
            <p:cNvSpPr>
              <a:spLocks/>
            </p:cNvSpPr>
            <p:nvPr/>
          </p:nvSpPr>
          <p:spPr bwMode="auto">
            <a:xfrm>
              <a:off x="4044" y="3041"/>
              <a:ext cx="64" cy="50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7" y="50"/>
                </a:cxn>
                <a:cxn ang="0">
                  <a:pos x="64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4" y="43"/>
                </a:cxn>
              </a:cxnLst>
              <a:rect l="0" t="0" r="r" b="b"/>
              <a:pathLst>
                <a:path w="64" h="50">
                  <a:moveTo>
                    <a:pt x="4" y="43"/>
                  </a:moveTo>
                  <a:lnTo>
                    <a:pt x="7" y="50"/>
                  </a:lnTo>
                  <a:lnTo>
                    <a:pt x="64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5" name="Freeform 483"/>
            <p:cNvSpPr>
              <a:spLocks/>
            </p:cNvSpPr>
            <p:nvPr/>
          </p:nvSpPr>
          <p:spPr bwMode="auto">
            <a:xfrm>
              <a:off x="4580" y="3683"/>
              <a:ext cx="134" cy="13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81" y="2"/>
                </a:cxn>
                <a:cxn ang="0">
                  <a:pos x="93" y="5"/>
                </a:cxn>
                <a:cxn ang="0">
                  <a:pos x="104" y="10"/>
                </a:cxn>
                <a:cxn ang="0">
                  <a:pos x="114" y="19"/>
                </a:cxn>
                <a:cxn ang="0">
                  <a:pos x="122" y="28"/>
                </a:cxn>
                <a:cxn ang="0">
                  <a:pos x="129" y="41"/>
                </a:cxn>
                <a:cxn ang="0">
                  <a:pos x="132" y="53"/>
                </a:cxn>
                <a:cxn ang="0">
                  <a:pos x="134" y="66"/>
                </a:cxn>
                <a:cxn ang="0">
                  <a:pos x="132" y="80"/>
                </a:cxn>
                <a:cxn ang="0">
                  <a:pos x="129" y="92"/>
                </a:cxn>
                <a:cxn ang="0">
                  <a:pos x="122" y="105"/>
                </a:cxn>
                <a:cxn ang="0">
                  <a:pos x="114" y="114"/>
                </a:cxn>
                <a:cxn ang="0">
                  <a:pos x="104" y="123"/>
                </a:cxn>
                <a:cxn ang="0">
                  <a:pos x="93" y="128"/>
                </a:cxn>
                <a:cxn ang="0">
                  <a:pos x="81" y="132"/>
                </a:cxn>
                <a:cxn ang="0">
                  <a:pos x="66" y="133"/>
                </a:cxn>
                <a:cxn ang="0">
                  <a:pos x="54" y="132"/>
                </a:cxn>
                <a:cxn ang="0">
                  <a:pos x="41" y="128"/>
                </a:cxn>
                <a:cxn ang="0">
                  <a:pos x="29" y="123"/>
                </a:cxn>
                <a:cxn ang="0">
                  <a:pos x="20" y="114"/>
                </a:cxn>
                <a:cxn ang="0">
                  <a:pos x="11" y="105"/>
                </a:cxn>
                <a:cxn ang="0">
                  <a:pos x="4" y="92"/>
                </a:cxn>
                <a:cxn ang="0">
                  <a:pos x="0" y="80"/>
                </a:cxn>
                <a:cxn ang="0">
                  <a:pos x="0" y="66"/>
                </a:cxn>
                <a:cxn ang="0">
                  <a:pos x="0" y="53"/>
                </a:cxn>
                <a:cxn ang="0">
                  <a:pos x="4" y="41"/>
                </a:cxn>
                <a:cxn ang="0">
                  <a:pos x="11" y="28"/>
                </a:cxn>
                <a:cxn ang="0">
                  <a:pos x="20" y="19"/>
                </a:cxn>
                <a:cxn ang="0">
                  <a:pos x="29" y="10"/>
                </a:cxn>
                <a:cxn ang="0">
                  <a:pos x="41" y="5"/>
                </a:cxn>
                <a:cxn ang="0">
                  <a:pos x="54" y="2"/>
                </a:cxn>
                <a:cxn ang="0">
                  <a:pos x="66" y="0"/>
                </a:cxn>
              </a:cxnLst>
              <a:rect l="0" t="0" r="r" b="b"/>
              <a:pathLst>
                <a:path w="134" h="133">
                  <a:moveTo>
                    <a:pt x="66" y="0"/>
                  </a:moveTo>
                  <a:lnTo>
                    <a:pt x="81" y="2"/>
                  </a:lnTo>
                  <a:lnTo>
                    <a:pt x="93" y="5"/>
                  </a:lnTo>
                  <a:lnTo>
                    <a:pt x="104" y="10"/>
                  </a:lnTo>
                  <a:lnTo>
                    <a:pt x="114" y="19"/>
                  </a:lnTo>
                  <a:lnTo>
                    <a:pt x="122" y="28"/>
                  </a:lnTo>
                  <a:lnTo>
                    <a:pt x="129" y="41"/>
                  </a:lnTo>
                  <a:lnTo>
                    <a:pt x="132" y="53"/>
                  </a:lnTo>
                  <a:lnTo>
                    <a:pt x="134" y="66"/>
                  </a:lnTo>
                  <a:lnTo>
                    <a:pt x="132" y="80"/>
                  </a:lnTo>
                  <a:lnTo>
                    <a:pt x="129" y="92"/>
                  </a:lnTo>
                  <a:lnTo>
                    <a:pt x="122" y="105"/>
                  </a:lnTo>
                  <a:lnTo>
                    <a:pt x="114" y="114"/>
                  </a:lnTo>
                  <a:lnTo>
                    <a:pt x="104" y="123"/>
                  </a:lnTo>
                  <a:lnTo>
                    <a:pt x="93" y="128"/>
                  </a:lnTo>
                  <a:lnTo>
                    <a:pt x="81" y="132"/>
                  </a:lnTo>
                  <a:lnTo>
                    <a:pt x="66" y="133"/>
                  </a:lnTo>
                  <a:lnTo>
                    <a:pt x="54" y="132"/>
                  </a:lnTo>
                  <a:lnTo>
                    <a:pt x="41" y="128"/>
                  </a:lnTo>
                  <a:lnTo>
                    <a:pt x="29" y="123"/>
                  </a:lnTo>
                  <a:lnTo>
                    <a:pt x="20" y="114"/>
                  </a:lnTo>
                  <a:lnTo>
                    <a:pt x="11" y="105"/>
                  </a:lnTo>
                  <a:lnTo>
                    <a:pt x="4" y="92"/>
                  </a:lnTo>
                  <a:lnTo>
                    <a:pt x="0" y="80"/>
                  </a:lnTo>
                  <a:lnTo>
                    <a:pt x="0" y="66"/>
                  </a:lnTo>
                  <a:lnTo>
                    <a:pt x="0" y="53"/>
                  </a:lnTo>
                  <a:lnTo>
                    <a:pt x="4" y="41"/>
                  </a:lnTo>
                  <a:lnTo>
                    <a:pt x="11" y="28"/>
                  </a:lnTo>
                  <a:lnTo>
                    <a:pt x="20" y="19"/>
                  </a:lnTo>
                  <a:lnTo>
                    <a:pt x="29" y="10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6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6" name="Line 484"/>
            <p:cNvSpPr>
              <a:spLocks noChangeShapeType="1"/>
            </p:cNvSpPr>
            <p:nvPr/>
          </p:nvSpPr>
          <p:spPr bwMode="auto">
            <a:xfrm flipH="1">
              <a:off x="4602" y="3702"/>
              <a:ext cx="92" cy="97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7" name="Line 485"/>
            <p:cNvSpPr>
              <a:spLocks noChangeShapeType="1"/>
            </p:cNvSpPr>
            <p:nvPr/>
          </p:nvSpPr>
          <p:spPr bwMode="auto">
            <a:xfrm>
              <a:off x="4602" y="3701"/>
              <a:ext cx="91" cy="98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19" name="Rectangle 487"/>
            <p:cNvSpPr>
              <a:spLocks noChangeArrowheads="1"/>
            </p:cNvSpPr>
            <p:nvPr/>
          </p:nvSpPr>
          <p:spPr bwMode="auto">
            <a:xfrm>
              <a:off x="3581" y="3041"/>
              <a:ext cx="178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0" name="Freeform 488"/>
            <p:cNvSpPr>
              <a:spLocks/>
            </p:cNvSpPr>
            <p:nvPr/>
          </p:nvSpPr>
          <p:spPr bwMode="auto">
            <a:xfrm>
              <a:off x="3709" y="3004"/>
              <a:ext cx="64" cy="50"/>
            </a:xfrm>
            <a:custGeom>
              <a:avLst/>
              <a:gdLst/>
              <a:ahLst/>
              <a:cxnLst>
                <a:cxn ang="0">
                  <a:pos x="64" y="50"/>
                </a:cxn>
                <a:cxn ang="0">
                  <a:pos x="64" y="37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57" y="50"/>
                </a:cxn>
                <a:cxn ang="0">
                  <a:pos x="57" y="37"/>
                </a:cxn>
                <a:cxn ang="0">
                  <a:pos x="64" y="50"/>
                </a:cxn>
              </a:cxnLst>
              <a:rect l="0" t="0" r="r" b="b"/>
              <a:pathLst>
                <a:path w="64" h="50">
                  <a:moveTo>
                    <a:pt x="64" y="50"/>
                  </a:moveTo>
                  <a:lnTo>
                    <a:pt x="64" y="37"/>
                  </a:lnTo>
                  <a:lnTo>
                    <a:pt x="7" y="0"/>
                  </a:lnTo>
                  <a:lnTo>
                    <a:pt x="0" y="12"/>
                  </a:lnTo>
                  <a:lnTo>
                    <a:pt x="57" y="50"/>
                  </a:lnTo>
                  <a:lnTo>
                    <a:pt x="57" y="37"/>
                  </a:lnTo>
                  <a:lnTo>
                    <a:pt x="64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1" name="Freeform 489"/>
            <p:cNvSpPr>
              <a:spLocks/>
            </p:cNvSpPr>
            <p:nvPr/>
          </p:nvSpPr>
          <p:spPr bwMode="auto">
            <a:xfrm>
              <a:off x="3773" y="3041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8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8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2" name="Freeform 490"/>
            <p:cNvSpPr>
              <a:spLocks/>
            </p:cNvSpPr>
            <p:nvPr/>
          </p:nvSpPr>
          <p:spPr bwMode="auto">
            <a:xfrm>
              <a:off x="3709" y="3041"/>
              <a:ext cx="64" cy="50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7" y="50"/>
                </a:cxn>
                <a:cxn ang="0">
                  <a:pos x="64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4" y="43"/>
                </a:cxn>
              </a:cxnLst>
              <a:rect l="0" t="0" r="r" b="b"/>
              <a:pathLst>
                <a:path w="64" h="50">
                  <a:moveTo>
                    <a:pt x="4" y="43"/>
                  </a:moveTo>
                  <a:lnTo>
                    <a:pt x="7" y="50"/>
                  </a:lnTo>
                  <a:lnTo>
                    <a:pt x="64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4" name="Freeform 492"/>
            <p:cNvSpPr>
              <a:spLocks/>
            </p:cNvSpPr>
            <p:nvPr/>
          </p:nvSpPr>
          <p:spPr bwMode="auto">
            <a:xfrm>
              <a:off x="4646" y="3676"/>
              <a:ext cx="75" cy="73"/>
            </a:xfrm>
            <a:custGeom>
              <a:avLst/>
              <a:gdLst/>
              <a:ahLst/>
              <a:cxnLst>
                <a:cxn ang="0">
                  <a:pos x="75" y="73"/>
                </a:cxn>
                <a:cxn ang="0">
                  <a:pos x="75" y="73"/>
                </a:cxn>
                <a:cxn ang="0">
                  <a:pos x="73" y="58"/>
                </a:cxn>
                <a:cxn ang="0">
                  <a:pos x="70" y="44"/>
                </a:cxn>
                <a:cxn ang="0">
                  <a:pos x="63" y="32"/>
                </a:cxn>
                <a:cxn ang="0">
                  <a:pos x="54" y="21"/>
                </a:cxn>
                <a:cxn ang="0">
                  <a:pos x="43" y="12"/>
                </a:cxn>
                <a:cxn ang="0">
                  <a:pos x="29" y="5"/>
                </a:cxn>
                <a:cxn ang="0">
                  <a:pos x="16" y="1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3" y="16"/>
                </a:cxn>
                <a:cxn ang="0">
                  <a:pos x="23" y="19"/>
                </a:cxn>
                <a:cxn ang="0">
                  <a:pos x="34" y="25"/>
                </a:cxn>
                <a:cxn ang="0">
                  <a:pos x="43" y="32"/>
                </a:cxn>
                <a:cxn ang="0">
                  <a:pos x="50" y="41"/>
                </a:cxn>
                <a:cxn ang="0">
                  <a:pos x="56" y="50"/>
                </a:cxn>
                <a:cxn ang="0">
                  <a:pos x="59" y="62"/>
                </a:cxn>
                <a:cxn ang="0">
                  <a:pos x="61" y="73"/>
                </a:cxn>
                <a:cxn ang="0">
                  <a:pos x="61" y="73"/>
                </a:cxn>
                <a:cxn ang="0">
                  <a:pos x="75" y="73"/>
                </a:cxn>
              </a:cxnLst>
              <a:rect l="0" t="0" r="r" b="b"/>
              <a:pathLst>
                <a:path w="75" h="73">
                  <a:moveTo>
                    <a:pt x="75" y="73"/>
                  </a:moveTo>
                  <a:lnTo>
                    <a:pt x="75" y="73"/>
                  </a:lnTo>
                  <a:lnTo>
                    <a:pt x="73" y="58"/>
                  </a:lnTo>
                  <a:lnTo>
                    <a:pt x="70" y="44"/>
                  </a:lnTo>
                  <a:lnTo>
                    <a:pt x="63" y="32"/>
                  </a:lnTo>
                  <a:lnTo>
                    <a:pt x="54" y="21"/>
                  </a:lnTo>
                  <a:lnTo>
                    <a:pt x="43" y="12"/>
                  </a:lnTo>
                  <a:lnTo>
                    <a:pt x="29" y="5"/>
                  </a:lnTo>
                  <a:lnTo>
                    <a:pt x="16" y="1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3" y="16"/>
                  </a:lnTo>
                  <a:lnTo>
                    <a:pt x="23" y="19"/>
                  </a:lnTo>
                  <a:lnTo>
                    <a:pt x="34" y="25"/>
                  </a:lnTo>
                  <a:lnTo>
                    <a:pt x="43" y="32"/>
                  </a:lnTo>
                  <a:lnTo>
                    <a:pt x="50" y="41"/>
                  </a:lnTo>
                  <a:lnTo>
                    <a:pt x="56" y="50"/>
                  </a:lnTo>
                  <a:lnTo>
                    <a:pt x="59" y="62"/>
                  </a:lnTo>
                  <a:lnTo>
                    <a:pt x="61" y="73"/>
                  </a:lnTo>
                  <a:lnTo>
                    <a:pt x="61" y="73"/>
                  </a:lnTo>
                  <a:lnTo>
                    <a:pt x="75" y="7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5" name="Freeform 493"/>
            <p:cNvSpPr>
              <a:spLocks/>
            </p:cNvSpPr>
            <p:nvPr/>
          </p:nvSpPr>
          <p:spPr bwMode="auto">
            <a:xfrm>
              <a:off x="4646" y="3749"/>
              <a:ext cx="75" cy="75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0" y="75"/>
                </a:cxn>
                <a:cxn ang="0">
                  <a:pos x="16" y="73"/>
                </a:cxn>
                <a:cxn ang="0">
                  <a:pos x="29" y="69"/>
                </a:cxn>
                <a:cxn ang="0">
                  <a:pos x="43" y="62"/>
                </a:cxn>
                <a:cxn ang="0">
                  <a:pos x="54" y="53"/>
                </a:cxn>
                <a:cxn ang="0">
                  <a:pos x="63" y="42"/>
                </a:cxn>
                <a:cxn ang="0">
                  <a:pos x="70" y="30"/>
                </a:cxn>
                <a:cxn ang="0">
                  <a:pos x="73" y="16"/>
                </a:cxn>
                <a:cxn ang="0">
                  <a:pos x="75" y="0"/>
                </a:cxn>
                <a:cxn ang="0">
                  <a:pos x="61" y="0"/>
                </a:cxn>
                <a:cxn ang="0">
                  <a:pos x="59" y="12"/>
                </a:cxn>
                <a:cxn ang="0">
                  <a:pos x="56" y="25"/>
                </a:cxn>
                <a:cxn ang="0">
                  <a:pos x="50" y="34"/>
                </a:cxn>
                <a:cxn ang="0">
                  <a:pos x="43" y="42"/>
                </a:cxn>
                <a:cxn ang="0">
                  <a:pos x="34" y="50"/>
                </a:cxn>
                <a:cxn ang="0">
                  <a:pos x="23" y="55"/>
                </a:cxn>
                <a:cxn ang="0">
                  <a:pos x="13" y="59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0" y="75"/>
                </a:cxn>
              </a:cxnLst>
              <a:rect l="0" t="0" r="r" b="b"/>
              <a:pathLst>
                <a:path w="75" h="75">
                  <a:moveTo>
                    <a:pt x="0" y="75"/>
                  </a:moveTo>
                  <a:lnTo>
                    <a:pt x="0" y="75"/>
                  </a:lnTo>
                  <a:lnTo>
                    <a:pt x="16" y="73"/>
                  </a:lnTo>
                  <a:lnTo>
                    <a:pt x="29" y="69"/>
                  </a:lnTo>
                  <a:lnTo>
                    <a:pt x="43" y="62"/>
                  </a:lnTo>
                  <a:lnTo>
                    <a:pt x="54" y="53"/>
                  </a:lnTo>
                  <a:lnTo>
                    <a:pt x="63" y="42"/>
                  </a:lnTo>
                  <a:lnTo>
                    <a:pt x="70" y="30"/>
                  </a:lnTo>
                  <a:lnTo>
                    <a:pt x="73" y="16"/>
                  </a:lnTo>
                  <a:lnTo>
                    <a:pt x="75" y="0"/>
                  </a:lnTo>
                  <a:lnTo>
                    <a:pt x="61" y="0"/>
                  </a:lnTo>
                  <a:lnTo>
                    <a:pt x="59" y="12"/>
                  </a:lnTo>
                  <a:lnTo>
                    <a:pt x="56" y="25"/>
                  </a:lnTo>
                  <a:lnTo>
                    <a:pt x="50" y="34"/>
                  </a:lnTo>
                  <a:lnTo>
                    <a:pt x="43" y="42"/>
                  </a:lnTo>
                  <a:lnTo>
                    <a:pt x="34" y="50"/>
                  </a:lnTo>
                  <a:lnTo>
                    <a:pt x="23" y="55"/>
                  </a:lnTo>
                  <a:lnTo>
                    <a:pt x="13" y="59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6" name="Freeform 494"/>
            <p:cNvSpPr>
              <a:spLocks/>
            </p:cNvSpPr>
            <p:nvPr/>
          </p:nvSpPr>
          <p:spPr bwMode="auto">
            <a:xfrm>
              <a:off x="4571" y="3749"/>
              <a:ext cx="75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16"/>
                </a:cxn>
                <a:cxn ang="0">
                  <a:pos x="8" y="30"/>
                </a:cxn>
                <a:cxn ang="0">
                  <a:pos x="15" y="42"/>
                </a:cxn>
                <a:cxn ang="0">
                  <a:pos x="24" y="53"/>
                </a:cxn>
                <a:cxn ang="0">
                  <a:pos x="34" y="62"/>
                </a:cxn>
                <a:cxn ang="0">
                  <a:pos x="47" y="69"/>
                </a:cxn>
                <a:cxn ang="0">
                  <a:pos x="61" y="73"/>
                </a:cxn>
                <a:cxn ang="0">
                  <a:pos x="75" y="75"/>
                </a:cxn>
                <a:cxn ang="0">
                  <a:pos x="75" y="60"/>
                </a:cxn>
                <a:cxn ang="0">
                  <a:pos x="63" y="59"/>
                </a:cxn>
                <a:cxn ang="0">
                  <a:pos x="52" y="55"/>
                </a:cxn>
                <a:cxn ang="0">
                  <a:pos x="41" y="50"/>
                </a:cxn>
                <a:cxn ang="0">
                  <a:pos x="33" y="42"/>
                </a:cxn>
                <a:cxn ang="0">
                  <a:pos x="25" y="34"/>
                </a:cxn>
                <a:cxn ang="0">
                  <a:pos x="20" y="25"/>
                </a:cxn>
                <a:cxn ang="0">
                  <a:pos x="17" y="12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0" y="0"/>
                </a:cxn>
              </a:cxnLst>
              <a:rect l="0" t="0" r="r" b="b"/>
              <a:pathLst>
                <a:path w="75" h="75">
                  <a:moveTo>
                    <a:pt x="0" y="0"/>
                  </a:moveTo>
                  <a:lnTo>
                    <a:pt x="0" y="0"/>
                  </a:lnTo>
                  <a:lnTo>
                    <a:pt x="2" y="16"/>
                  </a:lnTo>
                  <a:lnTo>
                    <a:pt x="8" y="30"/>
                  </a:lnTo>
                  <a:lnTo>
                    <a:pt x="15" y="42"/>
                  </a:lnTo>
                  <a:lnTo>
                    <a:pt x="24" y="53"/>
                  </a:lnTo>
                  <a:lnTo>
                    <a:pt x="34" y="62"/>
                  </a:lnTo>
                  <a:lnTo>
                    <a:pt x="47" y="69"/>
                  </a:lnTo>
                  <a:lnTo>
                    <a:pt x="61" y="73"/>
                  </a:lnTo>
                  <a:lnTo>
                    <a:pt x="75" y="75"/>
                  </a:lnTo>
                  <a:lnTo>
                    <a:pt x="75" y="60"/>
                  </a:lnTo>
                  <a:lnTo>
                    <a:pt x="63" y="59"/>
                  </a:lnTo>
                  <a:lnTo>
                    <a:pt x="52" y="55"/>
                  </a:lnTo>
                  <a:lnTo>
                    <a:pt x="41" y="50"/>
                  </a:lnTo>
                  <a:lnTo>
                    <a:pt x="33" y="42"/>
                  </a:lnTo>
                  <a:lnTo>
                    <a:pt x="25" y="34"/>
                  </a:lnTo>
                  <a:lnTo>
                    <a:pt x="20" y="25"/>
                  </a:lnTo>
                  <a:lnTo>
                    <a:pt x="17" y="1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7" name="Freeform 495"/>
            <p:cNvSpPr>
              <a:spLocks/>
            </p:cNvSpPr>
            <p:nvPr/>
          </p:nvSpPr>
          <p:spPr bwMode="auto">
            <a:xfrm>
              <a:off x="4571" y="3676"/>
              <a:ext cx="75" cy="73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75" y="0"/>
                </a:cxn>
                <a:cxn ang="0">
                  <a:pos x="61" y="1"/>
                </a:cxn>
                <a:cxn ang="0">
                  <a:pos x="47" y="5"/>
                </a:cxn>
                <a:cxn ang="0">
                  <a:pos x="34" y="12"/>
                </a:cxn>
                <a:cxn ang="0">
                  <a:pos x="24" y="21"/>
                </a:cxn>
                <a:cxn ang="0">
                  <a:pos x="15" y="32"/>
                </a:cxn>
                <a:cxn ang="0">
                  <a:pos x="8" y="44"/>
                </a:cxn>
                <a:cxn ang="0">
                  <a:pos x="2" y="58"/>
                </a:cxn>
                <a:cxn ang="0">
                  <a:pos x="0" y="73"/>
                </a:cxn>
                <a:cxn ang="0">
                  <a:pos x="17" y="73"/>
                </a:cxn>
                <a:cxn ang="0">
                  <a:pos x="17" y="62"/>
                </a:cxn>
                <a:cxn ang="0">
                  <a:pos x="20" y="50"/>
                </a:cxn>
                <a:cxn ang="0">
                  <a:pos x="25" y="41"/>
                </a:cxn>
                <a:cxn ang="0">
                  <a:pos x="33" y="32"/>
                </a:cxn>
                <a:cxn ang="0">
                  <a:pos x="41" y="25"/>
                </a:cxn>
                <a:cxn ang="0">
                  <a:pos x="52" y="19"/>
                </a:cxn>
                <a:cxn ang="0">
                  <a:pos x="63" y="16"/>
                </a:cxn>
                <a:cxn ang="0">
                  <a:pos x="75" y="14"/>
                </a:cxn>
                <a:cxn ang="0">
                  <a:pos x="75" y="14"/>
                </a:cxn>
                <a:cxn ang="0">
                  <a:pos x="75" y="0"/>
                </a:cxn>
              </a:cxnLst>
              <a:rect l="0" t="0" r="r" b="b"/>
              <a:pathLst>
                <a:path w="75" h="73">
                  <a:moveTo>
                    <a:pt x="75" y="0"/>
                  </a:moveTo>
                  <a:lnTo>
                    <a:pt x="75" y="0"/>
                  </a:lnTo>
                  <a:lnTo>
                    <a:pt x="61" y="1"/>
                  </a:lnTo>
                  <a:lnTo>
                    <a:pt x="47" y="5"/>
                  </a:lnTo>
                  <a:lnTo>
                    <a:pt x="34" y="12"/>
                  </a:lnTo>
                  <a:lnTo>
                    <a:pt x="24" y="21"/>
                  </a:lnTo>
                  <a:lnTo>
                    <a:pt x="15" y="32"/>
                  </a:lnTo>
                  <a:lnTo>
                    <a:pt x="8" y="44"/>
                  </a:lnTo>
                  <a:lnTo>
                    <a:pt x="2" y="58"/>
                  </a:lnTo>
                  <a:lnTo>
                    <a:pt x="0" y="73"/>
                  </a:lnTo>
                  <a:lnTo>
                    <a:pt x="17" y="73"/>
                  </a:lnTo>
                  <a:lnTo>
                    <a:pt x="17" y="62"/>
                  </a:lnTo>
                  <a:lnTo>
                    <a:pt x="20" y="50"/>
                  </a:lnTo>
                  <a:lnTo>
                    <a:pt x="25" y="41"/>
                  </a:lnTo>
                  <a:lnTo>
                    <a:pt x="33" y="32"/>
                  </a:lnTo>
                  <a:lnTo>
                    <a:pt x="41" y="25"/>
                  </a:lnTo>
                  <a:lnTo>
                    <a:pt x="52" y="19"/>
                  </a:lnTo>
                  <a:lnTo>
                    <a:pt x="63" y="16"/>
                  </a:lnTo>
                  <a:lnTo>
                    <a:pt x="75" y="14"/>
                  </a:lnTo>
                  <a:lnTo>
                    <a:pt x="75" y="1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8" name="Freeform 496"/>
            <p:cNvSpPr>
              <a:spLocks/>
            </p:cNvSpPr>
            <p:nvPr/>
          </p:nvSpPr>
          <p:spPr bwMode="auto">
            <a:xfrm>
              <a:off x="4596" y="3697"/>
              <a:ext cx="104" cy="105"/>
            </a:xfrm>
            <a:custGeom>
              <a:avLst/>
              <a:gdLst/>
              <a:ahLst/>
              <a:cxnLst>
                <a:cxn ang="0">
                  <a:pos x="9" y="105"/>
                </a:cxn>
                <a:cxn ang="0">
                  <a:pos x="104" y="9"/>
                </a:cxn>
                <a:cxn ang="0">
                  <a:pos x="93" y="0"/>
                </a:cxn>
                <a:cxn ang="0">
                  <a:pos x="0" y="96"/>
                </a:cxn>
                <a:cxn ang="0">
                  <a:pos x="9" y="105"/>
                </a:cxn>
              </a:cxnLst>
              <a:rect l="0" t="0" r="r" b="b"/>
              <a:pathLst>
                <a:path w="104" h="105">
                  <a:moveTo>
                    <a:pt x="9" y="105"/>
                  </a:moveTo>
                  <a:lnTo>
                    <a:pt x="104" y="9"/>
                  </a:lnTo>
                  <a:lnTo>
                    <a:pt x="93" y="0"/>
                  </a:lnTo>
                  <a:lnTo>
                    <a:pt x="0" y="96"/>
                  </a:lnTo>
                  <a:lnTo>
                    <a:pt x="9" y="10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29" name="Freeform 497"/>
            <p:cNvSpPr>
              <a:spLocks/>
            </p:cNvSpPr>
            <p:nvPr/>
          </p:nvSpPr>
          <p:spPr bwMode="auto">
            <a:xfrm>
              <a:off x="4596" y="3695"/>
              <a:ext cx="102" cy="107"/>
            </a:xfrm>
            <a:custGeom>
              <a:avLst/>
              <a:gdLst/>
              <a:ahLst/>
              <a:cxnLst>
                <a:cxn ang="0">
                  <a:pos x="102" y="98"/>
                </a:cxn>
                <a:cxn ang="0">
                  <a:pos x="9" y="0"/>
                </a:cxn>
                <a:cxn ang="0">
                  <a:pos x="0" y="11"/>
                </a:cxn>
                <a:cxn ang="0">
                  <a:pos x="93" y="107"/>
                </a:cxn>
                <a:cxn ang="0">
                  <a:pos x="102" y="98"/>
                </a:cxn>
              </a:cxnLst>
              <a:rect l="0" t="0" r="r" b="b"/>
              <a:pathLst>
                <a:path w="102" h="107">
                  <a:moveTo>
                    <a:pt x="102" y="98"/>
                  </a:moveTo>
                  <a:lnTo>
                    <a:pt x="9" y="0"/>
                  </a:lnTo>
                  <a:lnTo>
                    <a:pt x="0" y="11"/>
                  </a:lnTo>
                  <a:lnTo>
                    <a:pt x="93" y="107"/>
                  </a:lnTo>
                  <a:lnTo>
                    <a:pt x="102" y="9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0" name="Freeform 498"/>
            <p:cNvSpPr>
              <a:spLocks/>
            </p:cNvSpPr>
            <p:nvPr/>
          </p:nvSpPr>
          <p:spPr bwMode="auto">
            <a:xfrm>
              <a:off x="4112" y="3171"/>
              <a:ext cx="410" cy="15"/>
            </a:xfrm>
            <a:custGeom>
              <a:avLst/>
              <a:gdLst/>
              <a:ahLst/>
              <a:cxnLst>
                <a:cxn ang="0">
                  <a:pos x="410" y="8"/>
                </a:cxn>
                <a:cxn ang="0">
                  <a:pos x="402" y="0"/>
                </a:cxn>
                <a:cxn ang="0">
                  <a:pos x="0" y="0"/>
                </a:cxn>
                <a:cxn ang="0">
                  <a:pos x="0" y="15"/>
                </a:cxn>
                <a:cxn ang="0">
                  <a:pos x="402" y="15"/>
                </a:cxn>
                <a:cxn ang="0">
                  <a:pos x="410" y="8"/>
                </a:cxn>
                <a:cxn ang="0">
                  <a:pos x="402" y="15"/>
                </a:cxn>
                <a:cxn ang="0">
                  <a:pos x="410" y="15"/>
                </a:cxn>
                <a:cxn ang="0">
                  <a:pos x="410" y="8"/>
                </a:cxn>
              </a:cxnLst>
              <a:rect l="0" t="0" r="r" b="b"/>
              <a:pathLst>
                <a:path w="410" h="15">
                  <a:moveTo>
                    <a:pt x="410" y="8"/>
                  </a:moveTo>
                  <a:lnTo>
                    <a:pt x="402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402" y="15"/>
                  </a:lnTo>
                  <a:lnTo>
                    <a:pt x="410" y="8"/>
                  </a:lnTo>
                  <a:lnTo>
                    <a:pt x="402" y="15"/>
                  </a:lnTo>
                  <a:lnTo>
                    <a:pt x="410" y="15"/>
                  </a:lnTo>
                  <a:lnTo>
                    <a:pt x="41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1" name="Freeform 499"/>
            <p:cNvSpPr>
              <a:spLocks/>
            </p:cNvSpPr>
            <p:nvPr/>
          </p:nvSpPr>
          <p:spPr bwMode="auto">
            <a:xfrm>
              <a:off x="4507" y="2904"/>
              <a:ext cx="15" cy="2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0" y="275"/>
                </a:cxn>
                <a:cxn ang="0">
                  <a:pos x="15" y="275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15" y="7"/>
                </a:cxn>
                <a:cxn ang="0">
                  <a:pos x="15" y="0"/>
                </a:cxn>
                <a:cxn ang="0">
                  <a:pos x="7" y="0"/>
                </a:cxn>
              </a:cxnLst>
              <a:rect l="0" t="0" r="r" b="b"/>
              <a:pathLst>
                <a:path w="15" h="275">
                  <a:moveTo>
                    <a:pt x="7" y="0"/>
                  </a:moveTo>
                  <a:lnTo>
                    <a:pt x="0" y="7"/>
                  </a:lnTo>
                  <a:lnTo>
                    <a:pt x="0" y="275"/>
                  </a:lnTo>
                  <a:lnTo>
                    <a:pt x="15" y="275"/>
                  </a:lnTo>
                  <a:lnTo>
                    <a:pt x="15" y="7"/>
                  </a:lnTo>
                  <a:lnTo>
                    <a:pt x="7" y="0"/>
                  </a:lnTo>
                  <a:lnTo>
                    <a:pt x="15" y="7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2" name="Freeform 500"/>
            <p:cNvSpPr>
              <a:spLocks/>
            </p:cNvSpPr>
            <p:nvPr/>
          </p:nvSpPr>
          <p:spPr bwMode="auto">
            <a:xfrm>
              <a:off x="4105" y="2904"/>
              <a:ext cx="409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4"/>
                </a:cxn>
                <a:cxn ang="0">
                  <a:pos x="409" y="14"/>
                </a:cxn>
                <a:cxn ang="0">
                  <a:pos x="40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409" h="14">
                  <a:moveTo>
                    <a:pt x="0" y="7"/>
                  </a:moveTo>
                  <a:lnTo>
                    <a:pt x="7" y="14"/>
                  </a:lnTo>
                  <a:lnTo>
                    <a:pt x="409" y="14"/>
                  </a:lnTo>
                  <a:lnTo>
                    <a:pt x="40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3" name="Freeform 501"/>
            <p:cNvSpPr>
              <a:spLocks/>
            </p:cNvSpPr>
            <p:nvPr/>
          </p:nvSpPr>
          <p:spPr bwMode="auto">
            <a:xfrm>
              <a:off x="4105" y="2911"/>
              <a:ext cx="14" cy="275"/>
            </a:xfrm>
            <a:custGeom>
              <a:avLst/>
              <a:gdLst/>
              <a:ahLst/>
              <a:cxnLst>
                <a:cxn ang="0">
                  <a:pos x="7" y="275"/>
                </a:cxn>
                <a:cxn ang="0">
                  <a:pos x="14" y="268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268"/>
                </a:cxn>
                <a:cxn ang="0">
                  <a:pos x="7" y="275"/>
                </a:cxn>
                <a:cxn ang="0">
                  <a:pos x="0" y="268"/>
                </a:cxn>
                <a:cxn ang="0">
                  <a:pos x="0" y="275"/>
                </a:cxn>
                <a:cxn ang="0">
                  <a:pos x="7" y="275"/>
                </a:cxn>
              </a:cxnLst>
              <a:rect l="0" t="0" r="r" b="b"/>
              <a:pathLst>
                <a:path w="14" h="275">
                  <a:moveTo>
                    <a:pt x="7" y="275"/>
                  </a:moveTo>
                  <a:lnTo>
                    <a:pt x="14" y="268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68"/>
                  </a:lnTo>
                  <a:lnTo>
                    <a:pt x="7" y="275"/>
                  </a:lnTo>
                  <a:lnTo>
                    <a:pt x="0" y="268"/>
                  </a:lnTo>
                  <a:lnTo>
                    <a:pt x="0" y="275"/>
                  </a:lnTo>
                  <a:lnTo>
                    <a:pt x="7" y="2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4" name="Rectangle 502"/>
            <p:cNvSpPr>
              <a:spLocks noChangeArrowheads="1"/>
            </p:cNvSpPr>
            <p:nvPr/>
          </p:nvSpPr>
          <p:spPr bwMode="auto">
            <a:xfrm>
              <a:off x="4205" y="2976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37" name="Freeform 505"/>
            <p:cNvSpPr>
              <a:spLocks/>
            </p:cNvSpPr>
            <p:nvPr/>
          </p:nvSpPr>
          <p:spPr bwMode="auto">
            <a:xfrm>
              <a:off x="4115" y="3549"/>
              <a:ext cx="273" cy="14"/>
            </a:xfrm>
            <a:custGeom>
              <a:avLst/>
              <a:gdLst/>
              <a:ahLst/>
              <a:cxnLst>
                <a:cxn ang="0">
                  <a:pos x="273" y="7"/>
                </a:cxn>
                <a:cxn ang="0">
                  <a:pos x="266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266" y="14"/>
                </a:cxn>
                <a:cxn ang="0">
                  <a:pos x="273" y="7"/>
                </a:cxn>
                <a:cxn ang="0">
                  <a:pos x="266" y="14"/>
                </a:cxn>
                <a:cxn ang="0">
                  <a:pos x="273" y="14"/>
                </a:cxn>
                <a:cxn ang="0">
                  <a:pos x="273" y="7"/>
                </a:cxn>
              </a:cxnLst>
              <a:rect l="0" t="0" r="r" b="b"/>
              <a:pathLst>
                <a:path w="273" h="14">
                  <a:moveTo>
                    <a:pt x="273" y="7"/>
                  </a:moveTo>
                  <a:lnTo>
                    <a:pt x="266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266" y="14"/>
                  </a:lnTo>
                  <a:lnTo>
                    <a:pt x="273" y="7"/>
                  </a:lnTo>
                  <a:lnTo>
                    <a:pt x="266" y="14"/>
                  </a:lnTo>
                  <a:lnTo>
                    <a:pt x="273" y="14"/>
                  </a:lnTo>
                  <a:lnTo>
                    <a:pt x="273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8" name="Freeform 506"/>
            <p:cNvSpPr>
              <a:spLocks/>
            </p:cNvSpPr>
            <p:nvPr/>
          </p:nvSpPr>
          <p:spPr bwMode="auto">
            <a:xfrm>
              <a:off x="4374" y="3221"/>
              <a:ext cx="14" cy="3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0" y="335"/>
                </a:cxn>
                <a:cxn ang="0">
                  <a:pos x="14" y="335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14" y="7"/>
                </a:cxn>
                <a:cxn ang="0">
                  <a:pos x="14" y="0"/>
                </a:cxn>
                <a:cxn ang="0">
                  <a:pos x="7" y="0"/>
                </a:cxn>
              </a:cxnLst>
              <a:rect l="0" t="0" r="r" b="b"/>
              <a:pathLst>
                <a:path w="14" h="335">
                  <a:moveTo>
                    <a:pt x="7" y="0"/>
                  </a:moveTo>
                  <a:lnTo>
                    <a:pt x="0" y="7"/>
                  </a:lnTo>
                  <a:lnTo>
                    <a:pt x="0" y="335"/>
                  </a:lnTo>
                  <a:lnTo>
                    <a:pt x="14" y="335"/>
                  </a:lnTo>
                  <a:lnTo>
                    <a:pt x="14" y="7"/>
                  </a:lnTo>
                  <a:lnTo>
                    <a:pt x="7" y="0"/>
                  </a:lnTo>
                  <a:lnTo>
                    <a:pt x="14" y="7"/>
                  </a:lnTo>
                  <a:lnTo>
                    <a:pt x="1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39" name="Freeform 507"/>
            <p:cNvSpPr>
              <a:spLocks/>
            </p:cNvSpPr>
            <p:nvPr/>
          </p:nvSpPr>
          <p:spPr bwMode="auto">
            <a:xfrm>
              <a:off x="4108" y="3221"/>
              <a:ext cx="27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5"/>
                </a:cxn>
                <a:cxn ang="0">
                  <a:pos x="273" y="15"/>
                </a:cxn>
                <a:cxn ang="0">
                  <a:pos x="273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273" h="15">
                  <a:moveTo>
                    <a:pt x="0" y="7"/>
                  </a:moveTo>
                  <a:lnTo>
                    <a:pt x="7" y="15"/>
                  </a:lnTo>
                  <a:lnTo>
                    <a:pt x="273" y="15"/>
                  </a:lnTo>
                  <a:lnTo>
                    <a:pt x="273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40" name="Freeform 508"/>
            <p:cNvSpPr>
              <a:spLocks/>
            </p:cNvSpPr>
            <p:nvPr/>
          </p:nvSpPr>
          <p:spPr bwMode="auto">
            <a:xfrm>
              <a:off x="4108" y="3228"/>
              <a:ext cx="15" cy="335"/>
            </a:xfrm>
            <a:custGeom>
              <a:avLst/>
              <a:gdLst/>
              <a:ahLst/>
              <a:cxnLst>
                <a:cxn ang="0">
                  <a:pos x="7" y="335"/>
                </a:cxn>
                <a:cxn ang="0">
                  <a:pos x="15" y="328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328"/>
                </a:cxn>
                <a:cxn ang="0">
                  <a:pos x="7" y="335"/>
                </a:cxn>
                <a:cxn ang="0">
                  <a:pos x="0" y="328"/>
                </a:cxn>
                <a:cxn ang="0">
                  <a:pos x="0" y="335"/>
                </a:cxn>
                <a:cxn ang="0">
                  <a:pos x="7" y="335"/>
                </a:cxn>
              </a:cxnLst>
              <a:rect l="0" t="0" r="r" b="b"/>
              <a:pathLst>
                <a:path w="15" h="335">
                  <a:moveTo>
                    <a:pt x="7" y="335"/>
                  </a:moveTo>
                  <a:lnTo>
                    <a:pt x="15" y="328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328"/>
                  </a:lnTo>
                  <a:lnTo>
                    <a:pt x="7" y="335"/>
                  </a:lnTo>
                  <a:lnTo>
                    <a:pt x="0" y="328"/>
                  </a:lnTo>
                  <a:lnTo>
                    <a:pt x="0" y="335"/>
                  </a:lnTo>
                  <a:lnTo>
                    <a:pt x="7" y="33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41" name="Line 509"/>
            <p:cNvSpPr>
              <a:spLocks noChangeShapeType="1"/>
            </p:cNvSpPr>
            <p:nvPr/>
          </p:nvSpPr>
          <p:spPr bwMode="auto">
            <a:xfrm>
              <a:off x="4151" y="3380"/>
              <a:ext cx="194" cy="1"/>
            </a:xfrm>
            <a:prstGeom prst="line">
              <a:avLst/>
            </a:prstGeom>
            <a:noFill/>
            <a:ln w="635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42" name="Line 510"/>
            <p:cNvSpPr>
              <a:spLocks noChangeShapeType="1"/>
            </p:cNvSpPr>
            <p:nvPr/>
          </p:nvSpPr>
          <p:spPr bwMode="auto">
            <a:xfrm>
              <a:off x="4151" y="3380"/>
              <a:ext cx="194" cy="1"/>
            </a:xfrm>
            <a:prstGeom prst="line">
              <a:avLst/>
            </a:prstGeom>
            <a:noFill/>
            <a:ln w="635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43" name="Line 511"/>
            <p:cNvSpPr>
              <a:spLocks noChangeShapeType="1"/>
            </p:cNvSpPr>
            <p:nvPr/>
          </p:nvSpPr>
          <p:spPr bwMode="auto">
            <a:xfrm>
              <a:off x="4151" y="3380"/>
              <a:ext cx="194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44" name="Rectangle 512"/>
            <p:cNvSpPr>
              <a:spLocks noChangeArrowheads="1"/>
            </p:cNvSpPr>
            <p:nvPr/>
          </p:nvSpPr>
          <p:spPr bwMode="auto">
            <a:xfrm>
              <a:off x="3569" y="2933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46" name="Rectangle 514"/>
            <p:cNvSpPr>
              <a:spLocks noChangeArrowheads="1"/>
            </p:cNvSpPr>
            <p:nvPr/>
          </p:nvSpPr>
          <p:spPr bwMode="auto">
            <a:xfrm>
              <a:off x="4704" y="2924"/>
              <a:ext cx="1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47" name="Rectangle 515"/>
            <p:cNvSpPr>
              <a:spLocks noChangeArrowheads="1"/>
            </p:cNvSpPr>
            <p:nvPr/>
          </p:nvSpPr>
          <p:spPr bwMode="auto">
            <a:xfrm>
              <a:off x="4590" y="3266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2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49" name="Freeform 517"/>
            <p:cNvSpPr>
              <a:spLocks/>
            </p:cNvSpPr>
            <p:nvPr/>
          </p:nvSpPr>
          <p:spPr bwMode="auto">
            <a:xfrm>
              <a:off x="4392" y="3342"/>
              <a:ext cx="65" cy="4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36"/>
                </a:cxn>
                <a:cxn ang="0">
                  <a:pos x="57" y="0"/>
                </a:cxn>
                <a:cxn ang="0">
                  <a:pos x="65" y="11"/>
                </a:cxn>
                <a:cxn ang="0">
                  <a:pos x="8" y="49"/>
                </a:cxn>
                <a:cxn ang="0">
                  <a:pos x="8" y="36"/>
                </a:cxn>
                <a:cxn ang="0">
                  <a:pos x="0" y="49"/>
                </a:cxn>
              </a:cxnLst>
              <a:rect l="0" t="0" r="r" b="b"/>
              <a:pathLst>
                <a:path w="65" h="49">
                  <a:moveTo>
                    <a:pt x="0" y="49"/>
                  </a:moveTo>
                  <a:lnTo>
                    <a:pt x="0" y="36"/>
                  </a:lnTo>
                  <a:lnTo>
                    <a:pt x="57" y="0"/>
                  </a:lnTo>
                  <a:lnTo>
                    <a:pt x="65" y="11"/>
                  </a:lnTo>
                  <a:lnTo>
                    <a:pt x="8" y="49"/>
                  </a:lnTo>
                  <a:lnTo>
                    <a:pt x="8" y="36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0" name="Freeform 518"/>
            <p:cNvSpPr>
              <a:spLocks/>
            </p:cNvSpPr>
            <p:nvPr/>
          </p:nvSpPr>
          <p:spPr bwMode="auto">
            <a:xfrm>
              <a:off x="4383" y="3378"/>
              <a:ext cx="9" cy="13"/>
            </a:xfrm>
            <a:custGeom>
              <a:avLst/>
              <a:gdLst/>
              <a:ahLst/>
              <a:cxnLst>
                <a:cxn ang="0">
                  <a:pos x="9" y="13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9" y="13"/>
                </a:cxn>
              </a:cxnLst>
              <a:rect l="0" t="0" r="r" b="b"/>
              <a:pathLst>
                <a:path w="9" h="13">
                  <a:moveTo>
                    <a:pt x="9" y="13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9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1" name="Freeform 519"/>
            <p:cNvSpPr>
              <a:spLocks/>
            </p:cNvSpPr>
            <p:nvPr/>
          </p:nvSpPr>
          <p:spPr bwMode="auto">
            <a:xfrm>
              <a:off x="4392" y="3378"/>
              <a:ext cx="65" cy="50"/>
            </a:xfrm>
            <a:custGeom>
              <a:avLst/>
              <a:gdLst/>
              <a:ahLst/>
              <a:cxnLst>
                <a:cxn ang="0">
                  <a:pos x="60" y="43"/>
                </a:cxn>
                <a:cxn ang="0">
                  <a:pos x="57" y="50"/>
                </a:cxn>
                <a:cxn ang="0">
                  <a:pos x="0" y="13"/>
                </a:cxn>
                <a:cxn ang="0">
                  <a:pos x="8" y="0"/>
                </a:cxn>
                <a:cxn ang="0">
                  <a:pos x="65" y="38"/>
                </a:cxn>
                <a:cxn ang="0">
                  <a:pos x="60" y="43"/>
                </a:cxn>
              </a:cxnLst>
              <a:rect l="0" t="0" r="r" b="b"/>
              <a:pathLst>
                <a:path w="65" h="50">
                  <a:moveTo>
                    <a:pt x="60" y="43"/>
                  </a:moveTo>
                  <a:lnTo>
                    <a:pt x="57" y="50"/>
                  </a:lnTo>
                  <a:lnTo>
                    <a:pt x="0" y="13"/>
                  </a:lnTo>
                  <a:lnTo>
                    <a:pt x="8" y="0"/>
                  </a:lnTo>
                  <a:lnTo>
                    <a:pt x="65" y="38"/>
                  </a:lnTo>
                  <a:lnTo>
                    <a:pt x="60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2" name="Rectangle 520"/>
            <p:cNvSpPr>
              <a:spLocks noChangeArrowheads="1"/>
            </p:cNvSpPr>
            <p:nvPr/>
          </p:nvSpPr>
          <p:spPr bwMode="auto">
            <a:xfrm>
              <a:off x="4408" y="3378"/>
              <a:ext cx="504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3" name="Freeform 521"/>
            <p:cNvSpPr>
              <a:spLocks/>
            </p:cNvSpPr>
            <p:nvPr/>
          </p:nvSpPr>
          <p:spPr bwMode="auto">
            <a:xfrm>
              <a:off x="3980" y="3875"/>
              <a:ext cx="410" cy="14"/>
            </a:xfrm>
            <a:custGeom>
              <a:avLst/>
              <a:gdLst/>
              <a:ahLst/>
              <a:cxnLst>
                <a:cxn ang="0">
                  <a:pos x="410" y="7"/>
                </a:cxn>
                <a:cxn ang="0">
                  <a:pos x="403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403" y="14"/>
                </a:cxn>
                <a:cxn ang="0">
                  <a:pos x="410" y="7"/>
                </a:cxn>
                <a:cxn ang="0">
                  <a:pos x="403" y="14"/>
                </a:cxn>
                <a:cxn ang="0">
                  <a:pos x="410" y="14"/>
                </a:cxn>
                <a:cxn ang="0">
                  <a:pos x="410" y="7"/>
                </a:cxn>
              </a:cxnLst>
              <a:rect l="0" t="0" r="r" b="b"/>
              <a:pathLst>
                <a:path w="410" h="14">
                  <a:moveTo>
                    <a:pt x="410" y="7"/>
                  </a:moveTo>
                  <a:lnTo>
                    <a:pt x="40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403" y="14"/>
                  </a:lnTo>
                  <a:lnTo>
                    <a:pt x="410" y="7"/>
                  </a:lnTo>
                  <a:lnTo>
                    <a:pt x="403" y="14"/>
                  </a:lnTo>
                  <a:lnTo>
                    <a:pt x="410" y="14"/>
                  </a:lnTo>
                  <a:lnTo>
                    <a:pt x="41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4" name="Freeform 522"/>
            <p:cNvSpPr>
              <a:spLocks/>
            </p:cNvSpPr>
            <p:nvPr/>
          </p:nvSpPr>
          <p:spPr bwMode="auto">
            <a:xfrm>
              <a:off x="4376" y="3606"/>
              <a:ext cx="14" cy="27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0" y="276"/>
                </a:cxn>
                <a:cxn ang="0">
                  <a:pos x="14" y="276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14" y="7"/>
                </a:cxn>
                <a:cxn ang="0">
                  <a:pos x="14" y="0"/>
                </a:cxn>
                <a:cxn ang="0">
                  <a:pos x="7" y="0"/>
                </a:cxn>
              </a:cxnLst>
              <a:rect l="0" t="0" r="r" b="b"/>
              <a:pathLst>
                <a:path w="14" h="276">
                  <a:moveTo>
                    <a:pt x="7" y="0"/>
                  </a:moveTo>
                  <a:lnTo>
                    <a:pt x="0" y="7"/>
                  </a:lnTo>
                  <a:lnTo>
                    <a:pt x="0" y="276"/>
                  </a:lnTo>
                  <a:lnTo>
                    <a:pt x="14" y="276"/>
                  </a:lnTo>
                  <a:lnTo>
                    <a:pt x="14" y="7"/>
                  </a:lnTo>
                  <a:lnTo>
                    <a:pt x="7" y="0"/>
                  </a:lnTo>
                  <a:lnTo>
                    <a:pt x="14" y="7"/>
                  </a:lnTo>
                  <a:lnTo>
                    <a:pt x="1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5" name="Freeform 523"/>
            <p:cNvSpPr>
              <a:spLocks/>
            </p:cNvSpPr>
            <p:nvPr/>
          </p:nvSpPr>
          <p:spPr bwMode="auto">
            <a:xfrm>
              <a:off x="3973" y="3606"/>
              <a:ext cx="410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4"/>
                </a:cxn>
                <a:cxn ang="0">
                  <a:pos x="410" y="14"/>
                </a:cxn>
                <a:cxn ang="0">
                  <a:pos x="410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410" h="14">
                  <a:moveTo>
                    <a:pt x="0" y="7"/>
                  </a:moveTo>
                  <a:lnTo>
                    <a:pt x="7" y="14"/>
                  </a:lnTo>
                  <a:lnTo>
                    <a:pt x="410" y="14"/>
                  </a:lnTo>
                  <a:lnTo>
                    <a:pt x="410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6" name="Freeform 524"/>
            <p:cNvSpPr>
              <a:spLocks/>
            </p:cNvSpPr>
            <p:nvPr/>
          </p:nvSpPr>
          <p:spPr bwMode="auto">
            <a:xfrm>
              <a:off x="3973" y="3613"/>
              <a:ext cx="14" cy="276"/>
            </a:xfrm>
            <a:custGeom>
              <a:avLst/>
              <a:gdLst/>
              <a:ahLst/>
              <a:cxnLst>
                <a:cxn ang="0">
                  <a:pos x="7" y="276"/>
                </a:cxn>
                <a:cxn ang="0">
                  <a:pos x="14" y="269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269"/>
                </a:cxn>
                <a:cxn ang="0">
                  <a:pos x="7" y="276"/>
                </a:cxn>
                <a:cxn ang="0">
                  <a:pos x="0" y="269"/>
                </a:cxn>
                <a:cxn ang="0">
                  <a:pos x="0" y="276"/>
                </a:cxn>
                <a:cxn ang="0">
                  <a:pos x="7" y="276"/>
                </a:cxn>
              </a:cxnLst>
              <a:rect l="0" t="0" r="r" b="b"/>
              <a:pathLst>
                <a:path w="14" h="276">
                  <a:moveTo>
                    <a:pt x="7" y="276"/>
                  </a:moveTo>
                  <a:lnTo>
                    <a:pt x="14" y="269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69"/>
                  </a:lnTo>
                  <a:lnTo>
                    <a:pt x="7" y="276"/>
                  </a:lnTo>
                  <a:lnTo>
                    <a:pt x="0" y="269"/>
                  </a:lnTo>
                  <a:lnTo>
                    <a:pt x="0" y="276"/>
                  </a:lnTo>
                  <a:lnTo>
                    <a:pt x="7" y="27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7" name="Rectangle 525"/>
            <p:cNvSpPr>
              <a:spLocks noChangeArrowheads="1"/>
            </p:cNvSpPr>
            <p:nvPr/>
          </p:nvSpPr>
          <p:spPr bwMode="auto">
            <a:xfrm>
              <a:off x="4770" y="3607"/>
              <a:ext cx="1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58" name="Freeform 526"/>
            <p:cNvSpPr>
              <a:spLocks/>
            </p:cNvSpPr>
            <p:nvPr/>
          </p:nvSpPr>
          <p:spPr bwMode="auto">
            <a:xfrm>
              <a:off x="3583" y="3740"/>
              <a:ext cx="379" cy="16"/>
            </a:xfrm>
            <a:custGeom>
              <a:avLst/>
              <a:gdLst/>
              <a:ahLst/>
              <a:cxnLst>
                <a:cxn ang="0">
                  <a:pos x="379" y="0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379" y="16"/>
                </a:cxn>
                <a:cxn ang="0">
                  <a:pos x="379" y="0"/>
                </a:cxn>
              </a:cxnLst>
              <a:rect l="0" t="0" r="r" b="b"/>
              <a:pathLst>
                <a:path w="379" h="16">
                  <a:moveTo>
                    <a:pt x="379" y="0"/>
                  </a:moveTo>
                  <a:lnTo>
                    <a:pt x="0" y="2"/>
                  </a:lnTo>
                  <a:lnTo>
                    <a:pt x="0" y="16"/>
                  </a:lnTo>
                  <a:lnTo>
                    <a:pt x="379" y="16"/>
                  </a:lnTo>
                  <a:lnTo>
                    <a:pt x="37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59" name="Freeform 527"/>
            <p:cNvSpPr>
              <a:spLocks/>
            </p:cNvSpPr>
            <p:nvPr/>
          </p:nvSpPr>
          <p:spPr bwMode="auto">
            <a:xfrm>
              <a:off x="3912" y="3706"/>
              <a:ext cx="64" cy="48"/>
            </a:xfrm>
            <a:custGeom>
              <a:avLst/>
              <a:gdLst/>
              <a:ahLst/>
              <a:cxnLst>
                <a:cxn ang="0">
                  <a:pos x="64" y="48"/>
                </a:cxn>
                <a:cxn ang="0">
                  <a:pos x="64" y="36"/>
                </a:cxn>
                <a:cxn ang="0">
                  <a:pos x="7" y="0"/>
                </a:cxn>
                <a:cxn ang="0">
                  <a:pos x="0" y="11"/>
                </a:cxn>
                <a:cxn ang="0">
                  <a:pos x="57" y="48"/>
                </a:cxn>
                <a:cxn ang="0">
                  <a:pos x="57" y="36"/>
                </a:cxn>
                <a:cxn ang="0">
                  <a:pos x="64" y="48"/>
                </a:cxn>
              </a:cxnLst>
              <a:rect l="0" t="0" r="r" b="b"/>
              <a:pathLst>
                <a:path w="64" h="48">
                  <a:moveTo>
                    <a:pt x="64" y="48"/>
                  </a:moveTo>
                  <a:lnTo>
                    <a:pt x="64" y="36"/>
                  </a:lnTo>
                  <a:lnTo>
                    <a:pt x="7" y="0"/>
                  </a:lnTo>
                  <a:lnTo>
                    <a:pt x="0" y="11"/>
                  </a:lnTo>
                  <a:lnTo>
                    <a:pt x="57" y="48"/>
                  </a:lnTo>
                  <a:lnTo>
                    <a:pt x="57" y="36"/>
                  </a:lnTo>
                  <a:lnTo>
                    <a:pt x="64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0" name="Freeform 528"/>
            <p:cNvSpPr>
              <a:spLocks/>
            </p:cNvSpPr>
            <p:nvPr/>
          </p:nvSpPr>
          <p:spPr bwMode="auto">
            <a:xfrm>
              <a:off x="3976" y="3742"/>
              <a:ext cx="11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1" y="5"/>
                </a:cxn>
                <a:cxn ang="0">
                  <a:pos x="0" y="0"/>
                </a:cxn>
                <a:cxn ang="0">
                  <a:pos x="0" y="12"/>
                </a:cxn>
              </a:cxnLst>
              <a:rect l="0" t="0" r="r" b="b"/>
              <a:pathLst>
                <a:path w="11" h="12">
                  <a:moveTo>
                    <a:pt x="0" y="12"/>
                  </a:moveTo>
                  <a:lnTo>
                    <a:pt x="11" y="5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1" name="Freeform 529"/>
            <p:cNvSpPr>
              <a:spLocks/>
            </p:cNvSpPr>
            <p:nvPr/>
          </p:nvSpPr>
          <p:spPr bwMode="auto">
            <a:xfrm>
              <a:off x="3912" y="3742"/>
              <a:ext cx="64" cy="49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9" y="49"/>
                </a:cxn>
                <a:cxn ang="0">
                  <a:pos x="64" y="12"/>
                </a:cxn>
                <a:cxn ang="0">
                  <a:pos x="57" y="0"/>
                </a:cxn>
                <a:cxn ang="0">
                  <a:pos x="0" y="37"/>
                </a:cxn>
                <a:cxn ang="0">
                  <a:pos x="4" y="42"/>
                </a:cxn>
              </a:cxnLst>
              <a:rect l="0" t="0" r="r" b="b"/>
              <a:pathLst>
                <a:path w="64" h="49">
                  <a:moveTo>
                    <a:pt x="4" y="42"/>
                  </a:moveTo>
                  <a:lnTo>
                    <a:pt x="9" y="49"/>
                  </a:lnTo>
                  <a:lnTo>
                    <a:pt x="64" y="12"/>
                  </a:lnTo>
                  <a:lnTo>
                    <a:pt x="57" y="0"/>
                  </a:lnTo>
                  <a:lnTo>
                    <a:pt x="0" y="37"/>
                  </a:lnTo>
                  <a:lnTo>
                    <a:pt x="4" y="4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2" name="Rectangle 530"/>
            <p:cNvSpPr>
              <a:spLocks noChangeArrowheads="1"/>
            </p:cNvSpPr>
            <p:nvPr/>
          </p:nvSpPr>
          <p:spPr bwMode="auto">
            <a:xfrm>
              <a:off x="4073" y="3678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64" name="Rectangle 532"/>
            <p:cNvSpPr>
              <a:spLocks noChangeArrowheads="1"/>
            </p:cNvSpPr>
            <p:nvPr/>
          </p:nvSpPr>
          <p:spPr bwMode="auto">
            <a:xfrm>
              <a:off x="4714" y="3738"/>
              <a:ext cx="178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5" name="Freeform 533"/>
            <p:cNvSpPr>
              <a:spLocks/>
            </p:cNvSpPr>
            <p:nvPr/>
          </p:nvSpPr>
          <p:spPr bwMode="auto">
            <a:xfrm>
              <a:off x="4842" y="3702"/>
              <a:ext cx="66" cy="48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66" y="38"/>
                </a:cxn>
                <a:cxn ang="0">
                  <a:pos x="9" y="0"/>
                </a:cxn>
                <a:cxn ang="0">
                  <a:pos x="0" y="13"/>
                </a:cxn>
                <a:cxn ang="0">
                  <a:pos x="57" y="48"/>
                </a:cxn>
                <a:cxn ang="0">
                  <a:pos x="57" y="38"/>
                </a:cxn>
                <a:cxn ang="0">
                  <a:pos x="66" y="48"/>
                </a:cxn>
              </a:cxnLst>
              <a:rect l="0" t="0" r="r" b="b"/>
              <a:pathLst>
                <a:path w="66" h="48">
                  <a:moveTo>
                    <a:pt x="66" y="48"/>
                  </a:moveTo>
                  <a:lnTo>
                    <a:pt x="66" y="38"/>
                  </a:lnTo>
                  <a:lnTo>
                    <a:pt x="9" y="0"/>
                  </a:lnTo>
                  <a:lnTo>
                    <a:pt x="0" y="13"/>
                  </a:lnTo>
                  <a:lnTo>
                    <a:pt x="57" y="48"/>
                  </a:lnTo>
                  <a:lnTo>
                    <a:pt x="57" y="38"/>
                  </a:lnTo>
                  <a:lnTo>
                    <a:pt x="66" y="4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6" name="Freeform 534"/>
            <p:cNvSpPr>
              <a:spLocks/>
            </p:cNvSpPr>
            <p:nvPr/>
          </p:nvSpPr>
          <p:spPr bwMode="auto">
            <a:xfrm>
              <a:off x="4908" y="3740"/>
              <a:ext cx="9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9" h="10">
                  <a:moveTo>
                    <a:pt x="0" y="10"/>
                  </a:moveTo>
                  <a:lnTo>
                    <a:pt x="9" y="5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7" name="Freeform 535"/>
            <p:cNvSpPr>
              <a:spLocks/>
            </p:cNvSpPr>
            <p:nvPr/>
          </p:nvSpPr>
          <p:spPr bwMode="auto">
            <a:xfrm>
              <a:off x="4842" y="3740"/>
              <a:ext cx="66" cy="48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9" y="48"/>
                </a:cxn>
                <a:cxn ang="0">
                  <a:pos x="66" y="10"/>
                </a:cxn>
                <a:cxn ang="0">
                  <a:pos x="57" y="0"/>
                </a:cxn>
                <a:cxn ang="0">
                  <a:pos x="0" y="35"/>
                </a:cxn>
                <a:cxn ang="0">
                  <a:pos x="4" y="43"/>
                </a:cxn>
              </a:cxnLst>
              <a:rect l="0" t="0" r="r" b="b"/>
              <a:pathLst>
                <a:path w="66" h="48">
                  <a:moveTo>
                    <a:pt x="4" y="43"/>
                  </a:moveTo>
                  <a:lnTo>
                    <a:pt x="9" y="48"/>
                  </a:lnTo>
                  <a:lnTo>
                    <a:pt x="66" y="10"/>
                  </a:lnTo>
                  <a:lnTo>
                    <a:pt x="57" y="0"/>
                  </a:lnTo>
                  <a:lnTo>
                    <a:pt x="0" y="35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8" name="Freeform 536"/>
            <p:cNvSpPr>
              <a:spLocks/>
            </p:cNvSpPr>
            <p:nvPr/>
          </p:nvSpPr>
          <p:spPr bwMode="auto">
            <a:xfrm>
              <a:off x="3980" y="4203"/>
              <a:ext cx="410" cy="14"/>
            </a:xfrm>
            <a:custGeom>
              <a:avLst/>
              <a:gdLst/>
              <a:ahLst/>
              <a:cxnLst>
                <a:cxn ang="0">
                  <a:pos x="410" y="7"/>
                </a:cxn>
                <a:cxn ang="0">
                  <a:pos x="403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403" y="14"/>
                </a:cxn>
                <a:cxn ang="0">
                  <a:pos x="410" y="7"/>
                </a:cxn>
                <a:cxn ang="0">
                  <a:pos x="403" y="14"/>
                </a:cxn>
                <a:cxn ang="0">
                  <a:pos x="410" y="14"/>
                </a:cxn>
                <a:cxn ang="0">
                  <a:pos x="410" y="7"/>
                </a:cxn>
              </a:cxnLst>
              <a:rect l="0" t="0" r="r" b="b"/>
              <a:pathLst>
                <a:path w="410" h="14">
                  <a:moveTo>
                    <a:pt x="410" y="7"/>
                  </a:moveTo>
                  <a:lnTo>
                    <a:pt x="403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403" y="14"/>
                  </a:lnTo>
                  <a:lnTo>
                    <a:pt x="410" y="7"/>
                  </a:lnTo>
                  <a:lnTo>
                    <a:pt x="403" y="14"/>
                  </a:lnTo>
                  <a:lnTo>
                    <a:pt x="410" y="14"/>
                  </a:lnTo>
                  <a:lnTo>
                    <a:pt x="41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69" name="Freeform 537"/>
            <p:cNvSpPr>
              <a:spLocks/>
            </p:cNvSpPr>
            <p:nvPr/>
          </p:nvSpPr>
          <p:spPr bwMode="auto">
            <a:xfrm>
              <a:off x="4376" y="3936"/>
              <a:ext cx="14" cy="27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0" y="274"/>
                </a:cxn>
                <a:cxn ang="0">
                  <a:pos x="14" y="274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14" y="7"/>
                </a:cxn>
                <a:cxn ang="0">
                  <a:pos x="14" y="0"/>
                </a:cxn>
                <a:cxn ang="0">
                  <a:pos x="7" y="0"/>
                </a:cxn>
              </a:cxnLst>
              <a:rect l="0" t="0" r="r" b="b"/>
              <a:pathLst>
                <a:path w="14" h="274">
                  <a:moveTo>
                    <a:pt x="7" y="0"/>
                  </a:moveTo>
                  <a:lnTo>
                    <a:pt x="0" y="7"/>
                  </a:lnTo>
                  <a:lnTo>
                    <a:pt x="0" y="274"/>
                  </a:lnTo>
                  <a:lnTo>
                    <a:pt x="14" y="274"/>
                  </a:lnTo>
                  <a:lnTo>
                    <a:pt x="14" y="7"/>
                  </a:lnTo>
                  <a:lnTo>
                    <a:pt x="7" y="0"/>
                  </a:lnTo>
                  <a:lnTo>
                    <a:pt x="14" y="7"/>
                  </a:lnTo>
                  <a:lnTo>
                    <a:pt x="1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0" name="Freeform 538"/>
            <p:cNvSpPr>
              <a:spLocks/>
            </p:cNvSpPr>
            <p:nvPr/>
          </p:nvSpPr>
          <p:spPr bwMode="auto">
            <a:xfrm>
              <a:off x="3973" y="3936"/>
              <a:ext cx="410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4"/>
                </a:cxn>
                <a:cxn ang="0">
                  <a:pos x="410" y="14"/>
                </a:cxn>
                <a:cxn ang="0">
                  <a:pos x="410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410" h="14">
                  <a:moveTo>
                    <a:pt x="0" y="7"/>
                  </a:moveTo>
                  <a:lnTo>
                    <a:pt x="7" y="14"/>
                  </a:lnTo>
                  <a:lnTo>
                    <a:pt x="410" y="14"/>
                  </a:lnTo>
                  <a:lnTo>
                    <a:pt x="410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1" name="Freeform 539"/>
            <p:cNvSpPr>
              <a:spLocks/>
            </p:cNvSpPr>
            <p:nvPr/>
          </p:nvSpPr>
          <p:spPr bwMode="auto">
            <a:xfrm>
              <a:off x="3973" y="3943"/>
              <a:ext cx="14" cy="274"/>
            </a:xfrm>
            <a:custGeom>
              <a:avLst/>
              <a:gdLst/>
              <a:ahLst/>
              <a:cxnLst>
                <a:cxn ang="0">
                  <a:pos x="7" y="274"/>
                </a:cxn>
                <a:cxn ang="0">
                  <a:pos x="14" y="267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267"/>
                </a:cxn>
                <a:cxn ang="0">
                  <a:pos x="7" y="274"/>
                </a:cxn>
                <a:cxn ang="0">
                  <a:pos x="0" y="267"/>
                </a:cxn>
                <a:cxn ang="0">
                  <a:pos x="0" y="274"/>
                </a:cxn>
                <a:cxn ang="0">
                  <a:pos x="7" y="274"/>
                </a:cxn>
              </a:cxnLst>
              <a:rect l="0" t="0" r="r" b="b"/>
              <a:pathLst>
                <a:path w="14" h="274">
                  <a:moveTo>
                    <a:pt x="7" y="274"/>
                  </a:moveTo>
                  <a:lnTo>
                    <a:pt x="14" y="267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67"/>
                  </a:lnTo>
                  <a:lnTo>
                    <a:pt x="7" y="274"/>
                  </a:lnTo>
                  <a:lnTo>
                    <a:pt x="0" y="267"/>
                  </a:lnTo>
                  <a:lnTo>
                    <a:pt x="0" y="274"/>
                  </a:lnTo>
                  <a:lnTo>
                    <a:pt x="7" y="27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2" name="Rectangle 540"/>
            <p:cNvSpPr>
              <a:spLocks noChangeArrowheads="1"/>
            </p:cNvSpPr>
            <p:nvPr/>
          </p:nvSpPr>
          <p:spPr bwMode="auto">
            <a:xfrm>
              <a:off x="4070" y="4007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74" name="Rectangle 542"/>
            <p:cNvSpPr>
              <a:spLocks noChangeArrowheads="1"/>
            </p:cNvSpPr>
            <p:nvPr/>
          </p:nvSpPr>
          <p:spPr bwMode="auto">
            <a:xfrm>
              <a:off x="4384" y="3740"/>
              <a:ext cx="180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5" name="Freeform 543"/>
            <p:cNvSpPr>
              <a:spLocks/>
            </p:cNvSpPr>
            <p:nvPr/>
          </p:nvSpPr>
          <p:spPr bwMode="auto">
            <a:xfrm>
              <a:off x="4514" y="3704"/>
              <a:ext cx="66" cy="50"/>
            </a:xfrm>
            <a:custGeom>
              <a:avLst/>
              <a:gdLst/>
              <a:ahLst/>
              <a:cxnLst>
                <a:cxn ang="0">
                  <a:pos x="66" y="50"/>
                </a:cxn>
                <a:cxn ang="0">
                  <a:pos x="66" y="38"/>
                </a:cxn>
                <a:cxn ang="0">
                  <a:pos x="9" y="0"/>
                </a:cxn>
                <a:cxn ang="0">
                  <a:pos x="0" y="13"/>
                </a:cxn>
                <a:cxn ang="0">
                  <a:pos x="57" y="50"/>
                </a:cxn>
                <a:cxn ang="0">
                  <a:pos x="57" y="38"/>
                </a:cxn>
                <a:cxn ang="0">
                  <a:pos x="66" y="50"/>
                </a:cxn>
              </a:cxnLst>
              <a:rect l="0" t="0" r="r" b="b"/>
              <a:pathLst>
                <a:path w="66" h="50">
                  <a:moveTo>
                    <a:pt x="66" y="50"/>
                  </a:moveTo>
                  <a:lnTo>
                    <a:pt x="66" y="38"/>
                  </a:lnTo>
                  <a:lnTo>
                    <a:pt x="9" y="0"/>
                  </a:lnTo>
                  <a:lnTo>
                    <a:pt x="0" y="13"/>
                  </a:lnTo>
                  <a:lnTo>
                    <a:pt x="57" y="50"/>
                  </a:lnTo>
                  <a:lnTo>
                    <a:pt x="57" y="38"/>
                  </a:lnTo>
                  <a:lnTo>
                    <a:pt x="66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6" name="Freeform 544"/>
            <p:cNvSpPr>
              <a:spLocks/>
            </p:cNvSpPr>
            <p:nvPr/>
          </p:nvSpPr>
          <p:spPr bwMode="auto">
            <a:xfrm>
              <a:off x="4580" y="3742"/>
              <a:ext cx="9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12"/>
                </a:cxn>
              </a:cxnLst>
              <a:rect l="0" t="0" r="r" b="b"/>
              <a:pathLst>
                <a:path w="9" h="12">
                  <a:moveTo>
                    <a:pt x="0" y="12"/>
                  </a:moveTo>
                  <a:lnTo>
                    <a:pt x="9" y="5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7" name="Freeform 545"/>
            <p:cNvSpPr>
              <a:spLocks/>
            </p:cNvSpPr>
            <p:nvPr/>
          </p:nvSpPr>
          <p:spPr bwMode="auto">
            <a:xfrm>
              <a:off x="4514" y="3742"/>
              <a:ext cx="66" cy="48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9" y="48"/>
                </a:cxn>
                <a:cxn ang="0">
                  <a:pos x="66" y="12"/>
                </a:cxn>
                <a:cxn ang="0">
                  <a:pos x="57" y="0"/>
                </a:cxn>
                <a:cxn ang="0">
                  <a:pos x="0" y="35"/>
                </a:cxn>
                <a:cxn ang="0">
                  <a:pos x="4" y="42"/>
                </a:cxn>
              </a:cxnLst>
              <a:rect l="0" t="0" r="r" b="b"/>
              <a:pathLst>
                <a:path w="66" h="48">
                  <a:moveTo>
                    <a:pt x="4" y="42"/>
                  </a:moveTo>
                  <a:lnTo>
                    <a:pt x="9" y="48"/>
                  </a:lnTo>
                  <a:lnTo>
                    <a:pt x="66" y="12"/>
                  </a:lnTo>
                  <a:lnTo>
                    <a:pt x="57" y="0"/>
                  </a:lnTo>
                  <a:lnTo>
                    <a:pt x="0" y="35"/>
                  </a:lnTo>
                  <a:lnTo>
                    <a:pt x="4" y="4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8" name="Rectangle 546"/>
            <p:cNvSpPr>
              <a:spLocks noChangeArrowheads="1"/>
            </p:cNvSpPr>
            <p:nvPr/>
          </p:nvSpPr>
          <p:spPr bwMode="auto">
            <a:xfrm>
              <a:off x="3577" y="4080"/>
              <a:ext cx="387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79" name="Freeform 547"/>
            <p:cNvSpPr>
              <a:spLocks/>
            </p:cNvSpPr>
            <p:nvPr/>
          </p:nvSpPr>
          <p:spPr bwMode="auto">
            <a:xfrm>
              <a:off x="3914" y="4044"/>
              <a:ext cx="66" cy="49"/>
            </a:xfrm>
            <a:custGeom>
              <a:avLst/>
              <a:gdLst/>
              <a:ahLst/>
              <a:cxnLst>
                <a:cxn ang="0">
                  <a:pos x="66" y="49"/>
                </a:cxn>
                <a:cxn ang="0">
                  <a:pos x="66" y="36"/>
                </a:cxn>
                <a:cxn ang="0">
                  <a:pos x="9" y="0"/>
                </a:cxn>
                <a:cxn ang="0">
                  <a:pos x="0" y="11"/>
                </a:cxn>
                <a:cxn ang="0">
                  <a:pos x="57" y="49"/>
                </a:cxn>
                <a:cxn ang="0">
                  <a:pos x="57" y="36"/>
                </a:cxn>
                <a:cxn ang="0">
                  <a:pos x="66" y="49"/>
                </a:cxn>
              </a:cxnLst>
              <a:rect l="0" t="0" r="r" b="b"/>
              <a:pathLst>
                <a:path w="66" h="49">
                  <a:moveTo>
                    <a:pt x="66" y="49"/>
                  </a:moveTo>
                  <a:lnTo>
                    <a:pt x="66" y="36"/>
                  </a:lnTo>
                  <a:lnTo>
                    <a:pt x="9" y="0"/>
                  </a:lnTo>
                  <a:lnTo>
                    <a:pt x="0" y="11"/>
                  </a:lnTo>
                  <a:lnTo>
                    <a:pt x="57" y="49"/>
                  </a:lnTo>
                  <a:lnTo>
                    <a:pt x="57" y="36"/>
                  </a:lnTo>
                  <a:lnTo>
                    <a:pt x="66" y="4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0" name="Freeform 548"/>
            <p:cNvSpPr>
              <a:spLocks/>
            </p:cNvSpPr>
            <p:nvPr/>
          </p:nvSpPr>
          <p:spPr bwMode="auto">
            <a:xfrm>
              <a:off x="3980" y="4080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7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7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1" name="Freeform 549"/>
            <p:cNvSpPr>
              <a:spLocks/>
            </p:cNvSpPr>
            <p:nvPr/>
          </p:nvSpPr>
          <p:spPr bwMode="auto">
            <a:xfrm>
              <a:off x="3914" y="4080"/>
              <a:ext cx="66" cy="50"/>
            </a:xfrm>
            <a:custGeom>
              <a:avLst/>
              <a:gdLst/>
              <a:ahLst/>
              <a:cxnLst>
                <a:cxn ang="0">
                  <a:pos x="5" y="43"/>
                </a:cxn>
                <a:cxn ang="0">
                  <a:pos x="9" y="50"/>
                </a:cxn>
                <a:cxn ang="0">
                  <a:pos x="66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5" y="43"/>
                </a:cxn>
              </a:cxnLst>
              <a:rect l="0" t="0" r="r" b="b"/>
              <a:pathLst>
                <a:path w="66" h="50">
                  <a:moveTo>
                    <a:pt x="5" y="43"/>
                  </a:moveTo>
                  <a:lnTo>
                    <a:pt x="9" y="50"/>
                  </a:lnTo>
                  <a:lnTo>
                    <a:pt x="66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5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2" name="Freeform 550"/>
            <p:cNvSpPr>
              <a:spLocks/>
            </p:cNvSpPr>
            <p:nvPr/>
          </p:nvSpPr>
          <p:spPr bwMode="auto">
            <a:xfrm>
              <a:off x="3781" y="2979"/>
              <a:ext cx="133" cy="134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80" y="0"/>
                </a:cxn>
                <a:cxn ang="0">
                  <a:pos x="92" y="5"/>
                </a:cxn>
                <a:cxn ang="0">
                  <a:pos x="103" y="11"/>
                </a:cxn>
                <a:cxn ang="0">
                  <a:pos x="114" y="20"/>
                </a:cxn>
                <a:cxn ang="0">
                  <a:pos x="122" y="29"/>
                </a:cxn>
                <a:cxn ang="0">
                  <a:pos x="128" y="41"/>
                </a:cxn>
                <a:cxn ang="0">
                  <a:pos x="131" y="53"/>
                </a:cxn>
                <a:cxn ang="0">
                  <a:pos x="133" y="66"/>
                </a:cxn>
                <a:cxn ang="0">
                  <a:pos x="131" y="80"/>
                </a:cxn>
                <a:cxn ang="0">
                  <a:pos x="128" y="93"/>
                </a:cxn>
                <a:cxn ang="0">
                  <a:pos x="122" y="103"/>
                </a:cxn>
                <a:cxn ang="0">
                  <a:pos x="114" y="114"/>
                </a:cxn>
                <a:cxn ang="0">
                  <a:pos x="103" y="121"/>
                </a:cxn>
                <a:cxn ang="0">
                  <a:pos x="92" y="128"/>
                </a:cxn>
                <a:cxn ang="0">
                  <a:pos x="80" y="132"/>
                </a:cxn>
                <a:cxn ang="0">
                  <a:pos x="65" y="134"/>
                </a:cxn>
                <a:cxn ang="0">
                  <a:pos x="53" y="132"/>
                </a:cxn>
                <a:cxn ang="0">
                  <a:pos x="40" y="128"/>
                </a:cxn>
                <a:cxn ang="0">
                  <a:pos x="28" y="121"/>
                </a:cxn>
                <a:cxn ang="0">
                  <a:pos x="19" y="114"/>
                </a:cxn>
                <a:cxn ang="0">
                  <a:pos x="10" y="103"/>
                </a:cxn>
                <a:cxn ang="0">
                  <a:pos x="5" y="93"/>
                </a:cxn>
                <a:cxn ang="0">
                  <a:pos x="1" y="80"/>
                </a:cxn>
                <a:cxn ang="0">
                  <a:pos x="0" y="66"/>
                </a:cxn>
                <a:cxn ang="0">
                  <a:pos x="1" y="53"/>
                </a:cxn>
                <a:cxn ang="0">
                  <a:pos x="5" y="41"/>
                </a:cxn>
                <a:cxn ang="0">
                  <a:pos x="10" y="29"/>
                </a:cxn>
                <a:cxn ang="0">
                  <a:pos x="19" y="20"/>
                </a:cxn>
                <a:cxn ang="0">
                  <a:pos x="28" y="11"/>
                </a:cxn>
                <a:cxn ang="0">
                  <a:pos x="40" y="5"/>
                </a:cxn>
                <a:cxn ang="0">
                  <a:pos x="53" y="0"/>
                </a:cxn>
                <a:cxn ang="0">
                  <a:pos x="65" y="0"/>
                </a:cxn>
              </a:cxnLst>
              <a:rect l="0" t="0" r="r" b="b"/>
              <a:pathLst>
                <a:path w="133" h="134">
                  <a:moveTo>
                    <a:pt x="65" y="0"/>
                  </a:moveTo>
                  <a:lnTo>
                    <a:pt x="80" y="0"/>
                  </a:lnTo>
                  <a:lnTo>
                    <a:pt x="92" y="5"/>
                  </a:lnTo>
                  <a:lnTo>
                    <a:pt x="103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8" y="41"/>
                  </a:lnTo>
                  <a:lnTo>
                    <a:pt x="131" y="53"/>
                  </a:lnTo>
                  <a:lnTo>
                    <a:pt x="133" y="66"/>
                  </a:lnTo>
                  <a:lnTo>
                    <a:pt x="131" y="80"/>
                  </a:lnTo>
                  <a:lnTo>
                    <a:pt x="128" y="93"/>
                  </a:lnTo>
                  <a:lnTo>
                    <a:pt x="122" y="103"/>
                  </a:lnTo>
                  <a:lnTo>
                    <a:pt x="114" y="114"/>
                  </a:lnTo>
                  <a:lnTo>
                    <a:pt x="103" y="121"/>
                  </a:lnTo>
                  <a:lnTo>
                    <a:pt x="92" y="128"/>
                  </a:lnTo>
                  <a:lnTo>
                    <a:pt x="80" y="132"/>
                  </a:lnTo>
                  <a:lnTo>
                    <a:pt x="65" y="134"/>
                  </a:lnTo>
                  <a:lnTo>
                    <a:pt x="53" y="132"/>
                  </a:lnTo>
                  <a:lnTo>
                    <a:pt x="40" y="128"/>
                  </a:lnTo>
                  <a:lnTo>
                    <a:pt x="28" y="121"/>
                  </a:lnTo>
                  <a:lnTo>
                    <a:pt x="19" y="114"/>
                  </a:lnTo>
                  <a:lnTo>
                    <a:pt x="10" y="103"/>
                  </a:lnTo>
                  <a:lnTo>
                    <a:pt x="5" y="93"/>
                  </a:lnTo>
                  <a:lnTo>
                    <a:pt x="1" y="80"/>
                  </a:lnTo>
                  <a:lnTo>
                    <a:pt x="0" y="66"/>
                  </a:lnTo>
                  <a:lnTo>
                    <a:pt x="1" y="53"/>
                  </a:lnTo>
                  <a:lnTo>
                    <a:pt x="5" y="41"/>
                  </a:lnTo>
                  <a:lnTo>
                    <a:pt x="10" y="29"/>
                  </a:lnTo>
                  <a:lnTo>
                    <a:pt x="19" y="20"/>
                  </a:lnTo>
                  <a:lnTo>
                    <a:pt x="28" y="11"/>
                  </a:lnTo>
                  <a:lnTo>
                    <a:pt x="40" y="5"/>
                  </a:lnTo>
                  <a:lnTo>
                    <a:pt x="53" y="0"/>
                  </a:lnTo>
                  <a:lnTo>
                    <a:pt x="65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3" name="Line 551"/>
            <p:cNvSpPr>
              <a:spLocks noChangeShapeType="1"/>
            </p:cNvSpPr>
            <p:nvPr/>
          </p:nvSpPr>
          <p:spPr bwMode="auto">
            <a:xfrm flipH="1">
              <a:off x="3802" y="2997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4" name="Line 552"/>
            <p:cNvSpPr>
              <a:spLocks noChangeShapeType="1"/>
            </p:cNvSpPr>
            <p:nvPr/>
          </p:nvSpPr>
          <p:spPr bwMode="auto">
            <a:xfrm>
              <a:off x="3800" y="2997"/>
              <a:ext cx="93" cy="98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5" name="Freeform 553"/>
            <p:cNvSpPr>
              <a:spLocks/>
            </p:cNvSpPr>
            <p:nvPr/>
          </p:nvSpPr>
          <p:spPr bwMode="auto">
            <a:xfrm>
              <a:off x="3781" y="2979"/>
              <a:ext cx="133" cy="134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80" y="0"/>
                </a:cxn>
                <a:cxn ang="0">
                  <a:pos x="92" y="5"/>
                </a:cxn>
                <a:cxn ang="0">
                  <a:pos x="103" y="11"/>
                </a:cxn>
                <a:cxn ang="0">
                  <a:pos x="114" y="20"/>
                </a:cxn>
                <a:cxn ang="0">
                  <a:pos x="122" y="29"/>
                </a:cxn>
                <a:cxn ang="0">
                  <a:pos x="128" y="41"/>
                </a:cxn>
                <a:cxn ang="0">
                  <a:pos x="131" y="53"/>
                </a:cxn>
                <a:cxn ang="0">
                  <a:pos x="133" y="66"/>
                </a:cxn>
                <a:cxn ang="0">
                  <a:pos x="131" y="80"/>
                </a:cxn>
                <a:cxn ang="0">
                  <a:pos x="128" y="93"/>
                </a:cxn>
                <a:cxn ang="0">
                  <a:pos x="122" y="103"/>
                </a:cxn>
                <a:cxn ang="0">
                  <a:pos x="114" y="114"/>
                </a:cxn>
                <a:cxn ang="0">
                  <a:pos x="103" y="121"/>
                </a:cxn>
                <a:cxn ang="0">
                  <a:pos x="92" y="128"/>
                </a:cxn>
                <a:cxn ang="0">
                  <a:pos x="80" y="132"/>
                </a:cxn>
                <a:cxn ang="0">
                  <a:pos x="65" y="134"/>
                </a:cxn>
                <a:cxn ang="0">
                  <a:pos x="53" y="132"/>
                </a:cxn>
                <a:cxn ang="0">
                  <a:pos x="40" y="128"/>
                </a:cxn>
                <a:cxn ang="0">
                  <a:pos x="28" y="121"/>
                </a:cxn>
                <a:cxn ang="0">
                  <a:pos x="19" y="114"/>
                </a:cxn>
                <a:cxn ang="0">
                  <a:pos x="10" y="103"/>
                </a:cxn>
                <a:cxn ang="0">
                  <a:pos x="5" y="93"/>
                </a:cxn>
                <a:cxn ang="0">
                  <a:pos x="1" y="80"/>
                </a:cxn>
                <a:cxn ang="0">
                  <a:pos x="0" y="66"/>
                </a:cxn>
                <a:cxn ang="0">
                  <a:pos x="1" y="53"/>
                </a:cxn>
                <a:cxn ang="0">
                  <a:pos x="5" y="41"/>
                </a:cxn>
                <a:cxn ang="0">
                  <a:pos x="10" y="29"/>
                </a:cxn>
                <a:cxn ang="0">
                  <a:pos x="19" y="20"/>
                </a:cxn>
                <a:cxn ang="0">
                  <a:pos x="28" y="11"/>
                </a:cxn>
                <a:cxn ang="0">
                  <a:pos x="40" y="5"/>
                </a:cxn>
                <a:cxn ang="0">
                  <a:pos x="53" y="0"/>
                </a:cxn>
                <a:cxn ang="0">
                  <a:pos x="65" y="0"/>
                </a:cxn>
              </a:cxnLst>
              <a:rect l="0" t="0" r="r" b="b"/>
              <a:pathLst>
                <a:path w="133" h="134">
                  <a:moveTo>
                    <a:pt x="65" y="0"/>
                  </a:moveTo>
                  <a:lnTo>
                    <a:pt x="80" y="0"/>
                  </a:lnTo>
                  <a:lnTo>
                    <a:pt x="92" y="5"/>
                  </a:lnTo>
                  <a:lnTo>
                    <a:pt x="103" y="11"/>
                  </a:lnTo>
                  <a:lnTo>
                    <a:pt x="114" y="20"/>
                  </a:lnTo>
                  <a:lnTo>
                    <a:pt x="122" y="29"/>
                  </a:lnTo>
                  <a:lnTo>
                    <a:pt x="128" y="41"/>
                  </a:lnTo>
                  <a:lnTo>
                    <a:pt x="131" y="53"/>
                  </a:lnTo>
                  <a:lnTo>
                    <a:pt x="133" y="66"/>
                  </a:lnTo>
                  <a:lnTo>
                    <a:pt x="131" y="80"/>
                  </a:lnTo>
                  <a:lnTo>
                    <a:pt x="128" y="93"/>
                  </a:lnTo>
                  <a:lnTo>
                    <a:pt x="122" y="103"/>
                  </a:lnTo>
                  <a:lnTo>
                    <a:pt x="114" y="114"/>
                  </a:lnTo>
                  <a:lnTo>
                    <a:pt x="103" y="121"/>
                  </a:lnTo>
                  <a:lnTo>
                    <a:pt x="92" y="128"/>
                  </a:lnTo>
                  <a:lnTo>
                    <a:pt x="80" y="132"/>
                  </a:lnTo>
                  <a:lnTo>
                    <a:pt x="65" y="134"/>
                  </a:lnTo>
                  <a:lnTo>
                    <a:pt x="53" y="132"/>
                  </a:lnTo>
                  <a:lnTo>
                    <a:pt x="40" y="128"/>
                  </a:lnTo>
                  <a:lnTo>
                    <a:pt x="28" y="121"/>
                  </a:lnTo>
                  <a:lnTo>
                    <a:pt x="19" y="114"/>
                  </a:lnTo>
                  <a:lnTo>
                    <a:pt x="10" y="103"/>
                  </a:lnTo>
                  <a:lnTo>
                    <a:pt x="5" y="93"/>
                  </a:lnTo>
                  <a:lnTo>
                    <a:pt x="1" y="80"/>
                  </a:lnTo>
                  <a:lnTo>
                    <a:pt x="0" y="66"/>
                  </a:lnTo>
                  <a:lnTo>
                    <a:pt x="1" y="53"/>
                  </a:lnTo>
                  <a:lnTo>
                    <a:pt x="5" y="41"/>
                  </a:lnTo>
                  <a:lnTo>
                    <a:pt x="10" y="29"/>
                  </a:lnTo>
                  <a:lnTo>
                    <a:pt x="19" y="20"/>
                  </a:lnTo>
                  <a:lnTo>
                    <a:pt x="28" y="11"/>
                  </a:lnTo>
                  <a:lnTo>
                    <a:pt x="40" y="5"/>
                  </a:lnTo>
                  <a:lnTo>
                    <a:pt x="53" y="0"/>
                  </a:lnTo>
                  <a:lnTo>
                    <a:pt x="65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6" name="Line 554"/>
            <p:cNvSpPr>
              <a:spLocks noChangeShapeType="1"/>
            </p:cNvSpPr>
            <p:nvPr/>
          </p:nvSpPr>
          <p:spPr bwMode="auto">
            <a:xfrm flipH="1">
              <a:off x="3802" y="2997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7" name="Line 555"/>
            <p:cNvSpPr>
              <a:spLocks noChangeShapeType="1"/>
            </p:cNvSpPr>
            <p:nvPr/>
          </p:nvSpPr>
          <p:spPr bwMode="auto">
            <a:xfrm>
              <a:off x="3800" y="2997"/>
              <a:ext cx="93" cy="98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8" name="Freeform 556"/>
            <p:cNvSpPr>
              <a:spLocks/>
            </p:cNvSpPr>
            <p:nvPr/>
          </p:nvSpPr>
          <p:spPr bwMode="auto">
            <a:xfrm>
              <a:off x="3846" y="2972"/>
              <a:ext cx="75" cy="73"/>
            </a:xfrm>
            <a:custGeom>
              <a:avLst/>
              <a:gdLst/>
              <a:ahLst/>
              <a:cxnLst>
                <a:cxn ang="0">
                  <a:pos x="75" y="73"/>
                </a:cxn>
                <a:cxn ang="0">
                  <a:pos x="75" y="73"/>
                </a:cxn>
                <a:cxn ang="0">
                  <a:pos x="73" y="59"/>
                </a:cxn>
                <a:cxn ang="0">
                  <a:pos x="70" y="44"/>
                </a:cxn>
                <a:cxn ang="0">
                  <a:pos x="63" y="32"/>
                </a:cxn>
                <a:cxn ang="0">
                  <a:pos x="54" y="21"/>
                </a:cxn>
                <a:cxn ang="0">
                  <a:pos x="43" y="12"/>
                </a:cxn>
                <a:cxn ang="0">
                  <a:pos x="31" y="5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3" y="14"/>
                </a:cxn>
                <a:cxn ang="0">
                  <a:pos x="24" y="18"/>
                </a:cxn>
                <a:cxn ang="0">
                  <a:pos x="34" y="23"/>
                </a:cxn>
                <a:cxn ang="0">
                  <a:pos x="43" y="32"/>
                </a:cxn>
                <a:cxn ang="0">
                  <a:pos x="50" y="41"/>
                </a:cxn>
                <a:cxn ang="0">
                  <a:pos x="56" y="50"/>
                </a:cxn>
                <a:cxn ang="0">
                  <a:pos x="59" y="60"/>
                </a:cxn>
                <a:cxn ang="0">
                  <a:pos x="61" y="73"/>
                </a:cxn>
                <a:cxn ang="0">
                  <a:pos x="61" y="73"/>
                </a:cxn>
                <a:cxn ang="0">
                  <a:pos x="75" y="73"/>
                </a:cxn>
              </a:cxnLst>
              <a:rect l="0" t="0" r="r" b="b"/>
              <a:pathLst>
                <a:path w="75" h="73">
                  <a:moveTo>
                    <a:pt x="75" y="73"/>
                  </a:moveTo>
                  <a:lnTo>
                    <a:pt x="75" y="73"/>
                  </a:lnTo>
                  <a:lnTo>
                    <a:pt x="73" y="59"/>
                  </a:lnTo>
                  <a:lnTo>
                    <a:pt x="70" y="44"/>
                  </a:lnTo>
                  <a:lnTo>
                    <a:pt x="63" y="32"/>
                  </a:lnTo>
                  <a:lnTo>
                    <a:pt x="54" y="21"/>
                  </a:lnTo>
                  <a:lnTo>
                    <a:pt x="43" y="12"/>
                  </a:lnTo>
                  <a:lnTo>
                    <a:pt x="31" y="5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3" y="14"/>
                  </a:lnTo>
                  <a:lnTo>
                    <a:pt x="24" y="18"/>
                  </a:lnTo>
                  <a:lnTo>
                    <a:pt x="34" y="23"/>
                  </a:lnTo>
                  <a:lnTo>
                    <a:pt x="43" y="32"/>
                  </a:lnTo>
                  <a:lnTo>
                    <a:pt x="50" y="41"/>
                  </a:lnTo>
                  <a:lnTo>
                    <a:pt x="56" y="50"/>
                  </a:lnTo>
                  <a:lnTo>
                    <a:pt x="59" y="60"/>
                  </a:lnTo>
                  <a:lnTo>
                    <a:pt x="61" y="73"/>
                  </a:lnTo>
                  <a:lnTo>
                    <a:pt x="61" y="73"/>
                  </a:lnTo>
                  <a:lnTo>
                    <a:pt x="75" y="7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89" name="Freeform 557"/>
            <p:cNvSpPr>
              <a:spLocks/>
            </p:cNvSpPr>
            <p:nvPr/>
          </p:nvSpPr>
          <p:spPr bwMode="auto">
            <a:xfrm>
              <a:off x="3846" y="3045"/>
              <a:ext cx="75" cy="75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0" y="75"/>
                </a:cxn>
                <a:cxn ang="0">
                  <a:pos x="16" y="73"/>
                </a:cxn>
                <a:cxn ang="0">
                  <a:pos x="31" y="69"/>
                </a:cxn>
                <a:cxn ang="0">
                  <a:pos x="43" y="62"/>
                </a:cxn>
                <a:cxn ang="0">
                  <a:pos x="54" y="53"/>
                </a:cxn>
                <a:cxn ang="0">
                  <a:pos x="63" y="43"/>
                </a:cxn>
                <a:cxn ang="0">
                  <a:pos x="70" y="28"/>
                </a:cxn>
                <a:cxn ang="0">
                  <a:pos x="73" y="16"/>
                </a:cxn>
                <a:cxn ang="0">
                  <a:pos x="75" y="0"/>
                </a:cxn>
                <a:cxn ang="0">
                  <a:pos x="61" y="0"/>
                </a:cxn>
                <a:cxn ang="0">
                  <a:pos x="59" y="12"/>
                </a:cxn>
                <a:cxn ang="0">
                  <a:pos x="56" y="23"/>
                </a:cxn>
                <a:cxn ang="0">
                  <a:pos x="50" y="34"/>
                </a:cxn>
                <a:cxn ang="0">
                  <a:pos x="43" y="43"/>
                </a:cxn>
                <a:cxn ang="0">
                  <a:pos x="34" y="50"/>
                </a:cxn>
                <a:cxn ang="0">
                  <a:pos x="24" y="55"/>
                </a:cxn>
                <a:cxn ang="0">
                  <a:pos x="13" y="59"/>
                </a:cxn>
                <a:cxn ang="0">
                  <a:pos x="0" y="61"/>
                </a:cxn>
                <a:cxn ang="0">
                  <a:pos x="0" y="61"/>
                </a:cxn>
                <a:cxn ang="0">
                  <a:pos x="0" y="75"/>
                </a:cxn>
              </a:cxnLst>
              <a:rect l="0" t="0" r="r" b="b"/>
              <a:pathLst>
                <a:path w="75" h="75">
                  <a:moveTo>
                    <a:pt x="0" y="75"/>
                  </a:moveTo>
                  <a:lnTo>
                    <a:pt x="0" y="75"/>
                  </a:lnTo>
                  <a:lnTo>
                    <a:pt x="16" y="73"/>
                  </a:lnTo>
                  <a:lnTo>
                    <a:pt x="31" y="69"/>
                  </a:lnTo>
                  <a:lnTo>
                    <a:pt x="43" y="62"/>
                  </a:lnTo>
                  <a:lnTo>
                    <a:pt x="54" y="53"/>
                  </a:lnTo>
                  <a:lnTo>
                    <a:pt x="63" y="43"/>
                  </a:lnTo>
                  <a:lnTo>
                    <a:pt x="70" y="28"/>
                  </a:lnTo>
                  <a:lnTo>
                    <a:pt x="73" y="16"/>
                  </a:lnTo>
                  <a:lnTo>
                    <a:pt x="75" y="0"/>
                  </a:lnTo>
                  <a:lnTo>
                    <a:pt x="61" y="0"/>
                  </a:lnTo>
                  <a:lnTo>
                    <a:pt x="59" y="12"/>
                  </a:lnTo>
                  <a:lnTo>
                    <a:pt x="56" y="23"/>
                  </a:lnTo>
                  <a:lnTo>
                    <a:pt x="50" y="34"/>
                  </a:lnTo>
                  <a:lnTo>
                    <a:pt x="43" y="43"/>
                  </a:lnTo>
                  <a:lnTo>
                    <a:pt x="34" y="50"/>
                  </a:lnTo>
                  <a:lnTo>
                    <a:pt x="24" y="55"/>
                  </a:lnTo>
                  <a:lnTo>
                    <a:pt x="13" y="59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90" name="Freeform 558"/>
            <p:cNvSpPr>
              <a:spLocks/>
            </p:cNvSpPr>
            <p:nvPr/>
          </p:nvSpPr>
          <p:spPr bwMode="auto">
            <a:xfrm>
              <a:off x="3773" y="3045"/>
              <a:ext cx="73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16"/>
                </a:cxn>
                <a:cxn ang="0">
                  <a:pos x="6" y="28"/>
                </a:cxn>
                <a:cxn ang="0">
                  <a:pos x="13" y="43"/>
                </a:cxn>
                <a:cxn ang="0">
                  <a:pos x="22" y="53"/>
                </a:cxn>
                <a:cxn ang="0">
                  <a:pos x="32" y="62"/>
                </a:cxn>
                <a:cxn ang="0">
                  <a:pos x="45" y="69"/>
                </a:cxn>
                <a:cxn ang="0">
                  <a:pos x="59" y="73"/>
                </a:cxn>
                <a:cxn ang="0">
                  <a:pos x="73" y="75"/>
                </a:cxn>
                <a:cxn ang="0">
                  <a:pos x="73" y="61"/>
                </a:cxn>
                <a:cxn ang="0">
                  <a:pos x="63" y="59"/>
                </a:cxn>
                <a:cxn ang="0">
                  <a:pos x="50" y="55"/>
                </a:cxn>
                <a:cxn ang="0">
                  <a:pos x="41" y="50"/>
                </a:cxn>
                <a:cxn ang="0">
                  <a:pos x="32" y="43"/>
                </a:cxn>
                <a:cxn ang="0">
                  <a:pos x="25" y="34"/>
                </a:cxn>
                <a:cxn ang="0">
                  <a:pos x="18" y="23"/>
                </a:cxn>
                <a:cxn ang="0">
                  <a:pos x="15" y="12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r" b="b"/>
              <a:pathLst>
                <a:path w="73" h="75">
                  <a:moveTo>
                    <a:pt x="0" y="0"/>
                  </a:moveTo>
                  <a:lnTo>
                    <a:pt x="0" y="0"/>
                  </a:lnTo>
                  <a:lnTo>
                    <a:pt x="2" y="16"/>
                  </a:lnTo>
                  <a:lnTo>
                    <a:pt x="6" y="28"/>
                  </a:lnTo>
                  <a:lnTo>
                    <a:pt x="13" y="43"/>
                  </a:lnTo>
                  <a:lnTo>
                    <a:pt x="22" y="53"/>
                  </a:lnTo>
                  <a:lnTo>
                    <a:pt x="32" y="62"/>
                  </a:lnTo>
                  <a:lnTo>
                    <a:pt x="45" y="69"/>
                  </a:lnTo>
                  <a:lnTo>
                    <a:pt x="59" y="73"/>
                  </a:lnTo>
                  <a:lnTo>
                    <a:pt x="73" y="75"/>
                  </a:lnTo>
                  <a:lnTo>
                    <a:pt x="73" y="61"/>
                  </a:lnTo>
                  <a:lnTo>
                    <a:pt x="63" y="59"/>
                  </a:lnTo>
                  <a:lnTo>
                    <a:pt x="50" y="55"/>
                  </a:lnTo>
                  <a:lnTo>
                    <a:pt x="41" y="50"/>
                  </a:lnTo>
                  <a:lnTo>
                    <a:pt x="32" y="43"/>
                  </a:lnTo>
                  <a:lnTo>
                    <a:pt x="25" y="34"/>
                  </a:lnTo>
                  <a:lnTo>
                    <a:pt x="18" y="23"/>
                  </a:lnTo>
                  <a:lnTo>
                    <a:pt x="15" y="1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91" name="Freeform 559"/>
            <p:cNvSpPr>
              <a:spLocks/>
            </p:cNvSpPr>
            <p:nvPr/>
          </p:nvSpPr>
          <p:spPr bwMode="auto">
            <a:xfrm>
              <a:off x="3773" y="2972"/>
              <a:ext cx="73" cy="73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59" y="0"/>
                </a:cxn>
                <a:cxn ang="0">
                  <a:pos x="45" y="5"/>
                </a:cxn>
                <a:cxn ang="0">
                  <a:pos x="32" y="12"/>
                </a:cxn>
                <a:cxn ang="0">
                  <a:pos x="22" y="21"/>
                </a:cxn>
                <a:cxn ang="0">
                  <a:pos x="13" y="32"/>
                </a:cxn>
                <a:cxn ang="0">
                  <a:pos x="6" y="44"/>
                </a:cxn>
                <a:cxn ang="0">
                  <a:pos x="2" y="59"/>
                </a:cxn>
                <a:cxn ang="0">
                  <a:pos x="0" y="73"/>
                </a:cxn>
                <a:cxn ang="0">
                  <a:pos x="15" y="73"/>
                </a:cxn>
                <a:cxn ang="0">
                  <a:pos x="15" y="60"/>
                </a:cxn>
                <a:cxn ang="0">
                  <a:pos x="18" y="50"/>
                </a:cxn>
                <a:cxn ang="0">
                  <a:pos x="25" y="41"/>
                </a:cxn>
                <a:cxn ang="0">
                  <a:pos x="32" y="32"/>
                </a:cxn>
                <a:cxn ang="0">
                  <a:pos x="41" y="23"/>
                </a:cxn>
                <a:cxn ang="0">
                  <a:pos x="50" y="18"/>
                </a:cxn>
                <a:cxn ang="0">
                  <a:pos x="63" y="14"/>
                </a:cxn>
                <a:cxn ang="0">
                  <a:pos x="73" y="14"/>
                </a:cxn>
                <a:cxn ang="0">
                  <a:pos x="73" y="14"/>
                </a:cxn>
                <a:cxn ang="0">
                  <a:pos x="73" y="0"/>
                </a:cxn>
              </a:cxnLst>
              <a:rect l="0" t="0" r="r" b="b"/>
              <a:pathLst>
                <a:path w="73" h="73">
                  <a:moveTo>
                    <a:pt x="73" y="0"/>
                  </a:moveTo>
                  <a:lnTo>
                    <a:pt x="73" y="0"/>
                  </a:lnTo>
                  <a:lnTo>
                    <a:pt x="59" y="0"/>
                  </a:lnTo>
                  <a:lnTo>
                    <a:pt x="45" y="5"/>
                  </a:lnTo>
                  <a:lnTo>
                    <a:pt x="32" y="12"/>
                  </a:lnTo>
                  <a:lnTo>
                    <a:pt x="22" y="21"/>
                  </a:lnTo>
                  <a:lnTo>
                    <a:pt x="13" y="32"/>
                  </a:lnTo>
                  <a:lnTo>
                    <a:pt x="6" y="44"/>
                  </a:lnTo>
                  <a:lnTo>
                    <a:pt x="2" y="59"/>
                  </a:lnTo>
                  <a:lnTo>
                    <a:pt x="0" y="73"/>
                  </a:lnTo>
                  <a:lnTo>
                    <a:pt x="15" y="73"/>
                  </a:lnTo>
                  <a:lnTo>
                    <a:pt x="15" y="60"/>
                  </a:lnTo>
                  <a:lnTo>
                    <a:pt x="18" y="50"/>
                  </a:lnTo>
                  <a:lnTo>
                    <a:pt x="25" y="41"/>
                  </a:lnTo>
                  <a:lnTo>
                    <a:pt x="32" y="32"/>
                  </a:lnTo>
                  <a:lnTo>
                    <a:pt x="41" y="23"/>
                  </a:lnTo>
                  <a:lnTo>
                    <a:pt x="50" y="18"/>
                  </a:lnTo>
                  <a:lnTo>
                    <a:pt x="63" y="14"/>
                  </a:lnTo>
                  <a:lnTo>
                    <a:pt x="73" y="14"/>
                  </a:lnTo>
                  <a:lnTo>
                    <a:pt x="73" y="1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92" name="Freeform 560"/>
            <p:cNvSpPr>
              <a:spLocks/>
            </p:cNvSpPr>
            <p:nvPr/>
          </p:nvSpPr>
          <p:spPr bwMode="auto">
            <a:xfrm>
              <a:off x="3797" y="2993"/>
              <a:ext cx="103" cy="105"/>
            </a:xfrm>
            <a:custGeom>
              <a:avLst/>
              <a:gdLst/>
              <a:ahLst/>
              <a:cxnLst>
                <a:cxn ang="0">
                  <a:pos x="10" y="105"/>
                </a:cxn>
                <a:cxn ang="0">
                  <a:pos x="103" y="9"/>
                </a:cxn>
                <a:cxn ang="0">
                  <a:pos x="92" y="0"/>
                </a:cxn>
                <a:cxn ang="0">
                  <a:pos x="0" y="96"/>
                </a:cxn>
                <a:cxn ang="0">
                  <a:pos x="10" y="105"/>
                </a:cxn>
              </a:cxnLst>
              <a:rect l="0" t="0" r="r" b="b"/>
              <a:pathLst>
                <a:path w="103" h="105">
                  <a:moveTo>
                    <a:pt x="10" y="105"/>
                  </a:moveTo>
                  <a:lnTo>
                    <a:pt x="103" y="9"/>
                  </a:lnTo>
                  <a:lnTo>
                    <a:pt x="92" y="0"/>
                  </a:lnTo>
                  <a:lnTo>
                    <a:pt x="0" y="96"/>
                  </a:lnTo>
                  <a:lnTo>
                    <a:pt x="10" y="10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93" name="Freeform 561"/>
            <p:cNvSpPr>
              <a:spLocks/>
            </p:cNvSpPr>
            <p:nvPr/>
          </p:nvSpPr>
          <p:spPr bwMode="auto">
            <a:xfrm>
              <a:off x="3797" y="2991"/>
              <a:ext cx="101" cy="109"/>
            </a:xfrm>
            <a:custGeom>
              <a:avLst/>
              <a:gdLst/>
              <a:ahLst/>
              <a:cxnLst>
                <a:cxn ang="0">
                  <a:pos x="101" y="98"/>
                </a:cxn>
                <a:cxn ang="0">
                  <a:pos x="8" y="0"/>
                </a:cxn>
                <a:cxn ang="0">
                  <a:pos x="0" y="11"/>
                </a:cxn>
                <a:cxn ang="0">
                  <a:pos x="90" y="109"/>
                </a:cxn>
                <a:cxn ang="0">
                  <a:pos x="101" y="98"/>
                </a:cxn>
              </a:cxnLst>
              <a:rect l="0" t="0" r="r" b="b"/>
              <a:pathLst>
                <a:path w="101" h="109">
                  <a:moveTo>
                    <a:pt x="101" y="98"/>
                  </a:moveTo>
                  <a:lnTo>
                    <a:pt x="8" y="0"/>
                  </a:lnTo>
                  <a:lnTo>
                    <a:pt x="0" y="11"/>
                  </a:lnTo>
                  <a:lnTo>
                    <a:pt x="90" y="109"/>
                  </a:lnTo>
                  <a:lnTo>
                    <a:pt x="101" y="9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94" name="Rectangle 562"/>
            <p:cNvSpPr>
              <a:spLocks noChangeArrowheads="1"/>
            </p:cNvSpPr>
            <p:nvPr/>
          </p:nvSpPr>
          <p:spPr bwMode="auto">
            <a:xfrm>
              <a:off x="3685" y="3626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96" name="Rectangle 564"/>
            <p:cNvSpPr>
              <a:spLocks noChangeArrowheads="1"/>
            </p:cNvSpPr>
            <p:nvPr/>
          </p:nvSpPr>
          <p:spPr bwMode="auto">
            <a:xfrm>
              <a:off x="3704" y="3967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2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798" name="Freeform 566"/>
            <p:cNvSpPr>
              <a:spLocks/>
            </p:cNvSpPr>
            <p:nvPr/>
          </p:nvSpPr>
          <p:spPr bwMode="auto">
            <a:xfrm>
              <a:off x="2304" y="3672"/>
              <a:ext cx="135" cy="134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0" y="2"/>
                </a:cxn>
                <a:cxn ang="0">
                  <a:pos x="94" y="5"/>
                </a:cxn>
                <a:cxn ang="0">
                  <a:pos x="105" y="13"/>
                </a:cxn>
                <a:cxn ang="0">
                  <a:pos x="114" y="20"/>
                </a:cxn>
                <a:cxn ang="0">
                  <a:pos x="123" y="30"/>
                </a:cxn>
                <a:cxn ang="0">
                  <a:pos x="130" y="41"/>
                </a:cxn>
                <a:cxn ang="0">
                  <a:pos x="133" y="54"/>
                </a:cxn>
                <a:cxn ang="0">
                  <a:pos x="135" y="68"/>
                </a:cxn>
                <a:cxn ang="0">
                  <a:pos x="133" y="80"/>
                </a:cxn>
                <a:cxn ang="0">
                  <a:pos x="130" y="93"/>
                </a:cxn>
                <a:cxn ang="0">
                  <a:pos x="123" y="105"/>
                </a:cxn>
                <a:cxn ang="0">
                  <a:pos x="114" y="114"/>
                </a:cxn>
                <a:cxn ang="0">
                  <a:pos x="105" y="123"/>
                </a:cxn>
                <a:cxn ang="0">
                  <a:pos x="94" y="128"/>
                </a:cxn>
                <a:cxn ang="0">
                  <a:pos x="80" y="134"/>
                </a:cxn>
                <a:cxn ang="0">
                  <a:pos x="67" y="134"/>
                </a:cxn>
                <a:cxn ang="0">
                  <a:pos x="53" y="134"/>
                </a:cxn>
                <a:cxn ang="0">
                  <a:pos x="41" y="128"/>
                </a:cxn>
                <a:cxn ang="0">
                  <a:pos x="30" y="123"/>
                </a:cxn>
                <a:cxn ang="0">
                  <a:pos x="19" y="114"/>
                </a:cxn>
                <a:cxn ang="0">
                  <a:pos x="12" y="105"/>
                </a:cxn>
                <a:cxn ang="0">
                  <a:pos x="5" y="93"/>
                </a:cxn>
                <a:cxn ang="0">
                  <a:pos x="1" y="80"/>
                </a:cxn>
                <a:cxn ang="0">
                  <a:pos x="0" y="68"/>
                </a:cxn>
                <a:cxn ang="0">
                  <a:pos x="1" y="54"/>
                </a:cxn>
                <a:cxn ang="0">
                  <a:pos x="5" y="41"/>
                </a:cxn>
                <a:cxn ang="0">
                  <a:pos x="12" y="30"/>
                </a:cxn>
                <a:cxn ang="0">
                  <a:pos x="19" y="20"/>
                </a:cxn>
                <a:cxn ang="0">
                  <a:pos x="30" y="13"/>
                </a:cxn>
                <a:cxn ang="0">
                  <a:pos x="41" y="5"/>
                </a:cxn>
                <a:cxn ang="0">
                  <a:pos x="53" y="2"/>
                </a:cxn>
                <a:cxn ang="0">
                  <a:pos x="67" y="0"/>
                </a:cxn>
              </a:cxnLst>
              <a:rect l="0" t="0" r="r" b="b"/>
              <a:pathLst>
                <a:path w="135" h="134">
                  <a:moveTo>
                    <a:pt x="67" y="0"/>
                  </a:moveTo>
                  <a:lnTo>
                    <a:pt x="80" y="2"/>
                  </a:lnTo>
                  <a:lnTo>
                    <a:pt x="94" y="5"/>
                  </a:lnTo>
                  <a:lnTo>
                    <a:pt x="105" y="13"/>
                  </a:lnTo>
                  <a:lnTo>
                    <a:pt x="114" y="20"/>
                  </a:lnTo>
                  <a:lnTo>
                    <a:pt x="123" y="30"/>
                  </a:lnTo>
                  <a:lnTo>
                    <a:pt x="130" y="41"/>
                  </a:lnTo>
                  <a:lnTo>
                    <a:pt x="133" y="54"/>
                  </a:lnTo>
                  <a:lnTo>
                    <a:pt x="135" y="68"/>
                  </a:lnTo>
                  <a:lnTo>
                    <a:pt x="133" y="80"/>
                  </a:lnTo>
                  <a:lnTo>
                    <a:pt x="130" y="93"/>
                  </a:lnTo>
                  <a:lnTo>
                    <a:pt x="123" y="105"/>
                  </a:lnTo>
                  <a:lnTo>
                    <a:pt x="114" y="114"/>
                  </a:lnTo>
                  <a:lnTo>
                    <a:pt x="105" y="123"/>
                  </a:lnTo>
                  <a:lnTo>
                    <a:pt x="94" y="128"/>
                  </a:lnTo>
                  <a:lnTo>
                    <a:pt x="80" y="134"/>
                  </a:lnTo>
                  <a:lnTo>
                    <a:pt x="67" y="134"/>
                  </a:lnTo>
                  <a:lnTo>
                    <a:pt x="53" y="134"/>
                  </a:lnTo>
                  <a:lnTo>
                    <a:pt x="41" y="128"/>
                  </a:lnTo>
                  <a:lnTo>
                    <a:pt x="30" y="123"/>
                  </a:lnTo>
                  <a:lnTo>
                    <a:pt x="19" y="114"/>
                  </a:lnTo>
                  <a:lnTo>
                    <a:pt x="12" y="105"/>
                  </a:lnTo>
                  <a:lnTo>
                    <a:pt x="5" y="93"/>
                  </a:lnTo>
                  <a:lnTo>
                    <a:pt x="1" y="80"/>
                  </a:lnTo>
                  <a:lnTo>
                    <a:pt x="0" y="68"/>
                  </a:lnTo>
                  <a:lnTo>
                    <a:pt x="1" y="54"/>
                  </a:lnTo>
                  <a:lnTo>
                    <a:pt x="5" y="41"/>
                  </a:lnTo>
                  <a:lnTo>
                    <a:pt x="12" y="30"/>
                  </a:lnTo>
                  <a:lnTo>
                    <a:pt x="19" y="20"/>
                  </a:lnTo>
                  <a:lnTo>
                    <a:pt x="30" y="13"/>
                  </a:lnTo>
                  <a:lnTo>
                    <a:pt x="41" y="5"/>
                  </a:lnTo>
                  <a:lnTo>
                    <a:pt x="53" y="2"/>
                  </a:lnTo>
                  <a:lnTo>
                    <a:pt x="67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799" name="Line 567"/>
            <p:cNvSpPr>
              <a:spLocks noChangeShapeType="1"/>
            </p:cNvSpPr>
            <p:nvPr/>
          </p:nvSpPr>
          <p:spPr bwMode="auto">
            <a:xfrm flipH="1">
              <a:off x="2325" y="3692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0" name="Line 568"/>
            <p:cNvSpPr>
              <a:spLocks noChangeShapeType="1"/>
            </p:cNvSpPr>
            <p:nvPr/>
          </p:nvSpPr>
          <p:spPr bwMode="auto">
            <a:xfrm>
              <a:off x="2325" y="3692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1" name="Freeform 569"/>
            <p:cNvSpPr>
              <a:spLocks/>
            </p:cNvSpPr>
            <p:nvPr/>
          </p:nvSpPr>
          <p:spPr bwMode="auto">
            <a:xfrm>
              <a:off x="2304" y="3672"/>
              <a:ext cx="135" cy="134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80" y="2"/>
                </a:cxn>
                <a:cxn ang="0">
                  <a:pos x="94" y="5"/>
                </a:cxn>
                <a:cxn ang="0">
                  <a:pos x="105" y="13"/>
                </a:cxn>
                <a:cxn ang="0">
                  <a:pos x="114" y="20"/>
                </a:cxn>
                <a:cxn ang="0">
                  <a:pos x="123" y="30"/>
                </a:cxn>
                <a:cxn ang="0">
                  <a:pos x="130" y="41"/>
                </a:cxn>
                <a:cxn ang="0">
                  <a:pos x="133" y="54"/>
                </a:cxn>
                <a:cxn ang="0">
                  <a:pos x="135" y="68"/>
                </a:cxn>
                <a:cxn ang="0">
                  <a:pos x="133" y="80"/>
                </a:cxn>
                <a:cxn ang="0">
                  <a:pos x="130" y="93"/>
                </a:cxn>
                <a:cxn ang="0">
                  <a:pos x="123" y="105"/>
                </a:cxn>
                <a:cxn ang="0">
                  <a:pos x="114" y="114"/>
                </a:cxn>
                <a:cxn ang="0">
                  <a:pos x="105" y="123"/>
                </a:cxn>
                <a:cxn ang="0">
                  <a:pos x="94" y="128"/>
                </a:cxn>
                <a:cxn ang="0">
                  <a:pos x="80" y="134"/>
                </a:cxn>
                <a:cxn ang="0">
                  <a:pos x="67" y="134"/>
                </a:cxn>
                <a:cxn ang="0">
                  <a:pos x="53" y="134"/>
                </a:cxn>
                <a:cxn ang="0">
                  <a:pos x="41" y="128"/>
                </a:cxn>
                <a:cxn ang="0">
                  <a:pos x="30" y="123"/>
                </a:cxn>
                <a:cxn ang="0">
                  <a:pos x="19" y="114"/>
                </a:cxn>
                <a:cxn ang="0">
                  <a:pos x="12" y="105"/>
                </a:cxn>
                <a:cxn ang="0">
                  <a:pos x="5" y="93"/>
                </a:cxn>
                <a:cxn ang="0">
                  <a:pos x="1" y="80"/>
                </a:cxn>
                <a:cxn ang="0">
                  <a:pos x="0" y="68"/>
                </a:cxn>
                <a:cxn ang="0">
                  <a:pos x="1" y="54"/>
                </a:cxn>
                <a:cxn ang="0">
                  <a:pos x="5" y="41"/>
                </a:cxn>
                <a:cxn ang="0">
                  <a:pos x="12" y="30"/>
                </a:cxn>
                <a:cxn ang="0">
                  <a:pos x="19" y="20"/>
                </a:cxn>
                <a:cxn ang="0">
                  <a:pos x="30" y="13"/>
                </a:cxn>
                <a:cxn ang="0">
                  <a:pos x="41" y="5"/>
                </a:cxn>
                <a:cxn ang="0">
                  <a:pos x="53" y="2"/>
                </a:cxn>
                <a:cxn ang="0">
                  <a:pos x="67" y="0"/>
                </a:cxn>
              </a:cxnLst>
              <a:rect l="0" t="0" r="r" b="b"/>
              <a:pathLst>
                <a:path w="135" h="134">
                  <a:moveTo>
                    <a:pt x="67" y="0"/>
                  </a:moveTo>
                  <a:lnTo>
                    <a:pt x="80" y="2"/>
                  </a:lnTo>
                  <a:lnTo>
                    <a:pt x="94" y="5"/>
                  </a:lnTo>
                  <a:lnTo>
                    <a:pt x="105" y="13"/>
                  </a:lnTo>
                  <a:lnTo>
                    <a:pt x="114" y="20"/>
                  </a:lnTo>
                  <a:lnTo>
                    <a:pt x="123" y="30"/>
                  </a:lnTo>
                  <a:lnTo>
                    <a:pt x="130" y="41"/>
                  </a:lnTo>
                  <a:lnTo>
                    <a:pt x="133" y="54"/>
                  </a:lnTo>
                  <a:lnTo>
                    <a:pt x="135" y="68"/>
                  </a:lnTo>
                  <a:lnTo>
                    <a:pt x="133" y="80"/>
                  </a:lnTo>
                  <a:lnTo>
                    <a:pt x="130" y="93"/>
                  </a:lnTo>
                  <a:lnTo>
                    <a:pt x="123" y="105"/>
                  </a:lnTo>
                  <a:lnTo>
                    <a:pt x="114" y="114"/>
                  </a:lnTo>
                  <a:lnTo>
                    <a:pt x="105" y="123"/>
                  </a:lnTo>
                  <a:lnTo>
                    <a:pt x="94" y="128"/>
                  </a:lnTo>
                  <a:lnTo>
                    <a:pt x="80" y="134"/>
                  </a:lnTo>
                  <a:lnTo>
                    <a:pt x="67" y="134"/>
                  </a:lnTo>
                  <a:lnTo>
                    <a:pt x="53" y="134"/>
                  </a:lnTo>
                  <a:lnTo>
                    <a:pt x="41" y="128"/>
                  </a:lnTo>
                  <a:lnTo>
                    <a:pt x="30" y="123"/>
                  </a:lnTo>
                  <a:lnTo>
                    <a:pt x="19" y="114"/>
                  </a:lnTo>
                  <a:lnTo>
                    <a:pt x="12" y="105"/>
                  </a:lnTo>
                  <a:lnTo>
                    <a:pt x="5" y="93"/>
                  </a:lnTo>
                  <a:lnTo>
                    <a:pt x="1" y="80"/>
                  </a:lnTo>
                  <a:lnTo>
                    <a:pt x="0" y="68"/>
                  </a:lnTo>
                  <a:lnTo>
                    <a:pt x="1" y="54"/>
                  </a:lnTo>
                  <a:lnTo>
                    <a:pt x="5" y="41"/>
                  </a:lnTo>
                  <a:lnTo>
                    <a:pt x="12" y="30"/>
                  </a:lnTo>
                  <a:lnTo>
                    <a:pt x="19" y="20"/>
                  </a:lnTo>
                  <a:lnTo>
                    <a:pt x="30" y="13"/>
                  </a:lnTo>
                  <a:lnTo>
                    <a:pt x="41" y="5"/>
                  </a:lnTo>
                  <a:lnTo>
                    <a:pt x="53" y="2"/>
                  </a:lnTo>
                  <a:lnTo>
                    <a:pt x="67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2" name="Line 570"/>
            <p:cNvSpPr>
              <a:spLocks noChangeShapeType="1"/>
            </p:cNvSpPr>
            <p:nvPr/>
          </p:nvSpPr>
          <p:spPr bwMode="auto">
            <a:xfrm flipH="1">
              <a:off x="2325" y="3692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3" name="Line 571"/>
            <p:cNvSpPr>
              <a:spLocks noChangeShapeType="1"/>
            </p:cNvSpPr>
            <p:nvPr/>
          </p:nvSpPr>
          <p:spPr bwMode="auto">
            <a:xfrm>
              <a:off x="2325" y="3692"/>
              <a:ext cx="93" cy="96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4" name="Freeform 572"/>
            <p:cNvSpPr>
              <a:spLocks/>
            </p:cNvSpPr>
            <p:nvPr/>
          </p:nvSpPr>
          <p:spPr bwMode="auto">
            <a:xfrm>
              <a:off x="2371" y="3665"/>
              <a:ext cx="75" cy="75"/>
            </a:xfrm>
            <a:custGeom>
              <a:avLst/>
              <a:gdLst/>
              <a:ahLst/>
              <a:cxnLst>
                <a:cxn ang="0">
                  <a:pos x="75" y="75"/>
                </a:cxn>
                <a:cxn ang="0">
                  <a:pos x="75" y="75"/>
                </a:cxn>
                <a:cxn ang="0">
                  <a:pos x="73" y="59"/>
                </a:cxn>
                <a:cxn ang="0">
                  <a:pos x="68" y="46"/>
                </a:cxn>
                <a:cxn ang="0">
                  <a:pos x="61" y="32"/>
                </a:cxn>
                <a:cxn ang="0">
                  <a:pos x="52" y="21"/>
                </a:cxn>
                <a:cxn ang="0">
                  <a:pos x="41" y="12"/>
                </a:cxn>
                <a:cxn ang="0">
                  <a:pos x="29" y="5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13" y="16"/>
                </a:cxn>
                <a:cxn ang="0">
                  <a:pos x="24" y="20"/>
                </a:cxn>
                <a:cxn ang="0">
                  <a:pos x="34" y="25"/>
                </a:cxn>
                <a:cxn ang="0">
                  <a:pos x="43" y="32"/>
                </a:cxn>
                <a:cxn ang="0">
                  <a:pos x="50" y="41"/>
                </a:cxn>
                <a:cxn ang="0">
                  <a:pos x="56" y="52"/>
                </a:cxn>
                <a:cxn ang="0">
                  <a:pos x="59" y="62"/>
                </a:cxn>
                <a:cxn ang="0">
                  <a:pos x="59" y="75"/>
                </a:cxn>
                <a:cxn ang="0">
                  <a:pos x="59" y="75"/>
                </a:cxn>
                <a:cxn ang="0">
                  <a:pos x="75" y="75"/>
                </a:cxn>
              </a:cxnLst>
              <a:rect l="0" t="0" r="r" b="b"/>
              <a:pathLst>
                <a:path w="75" h="75">
                  <a:moveTo>
                    <a:pt x="75" y="75"/>
                  </a:moveTo>
                  <a:lnTo>
                    <a:pt x="75" y="75"/>
                  </a:lnTo>
                  <a:lnTo>
                    <a:pt x="73" y="59"/>
                  </a:lnTo>
                  <a:lnTo>
                    <a:pt x="68" y="46"/>
                  </a:lnTo>
                  <a:lnTo>
                    <a:pt x="61" y="32"/>
                  </a:lnTo>
                  <a:lnTo>
                    <a:pt x="52" y="21"/>
                  </a:lnTo>
                  <a:lnTo>
                    <a:pt x="41" y="12"/>
                  </a:lnTo>
                  <a:lnTo>
                    <a:pt x="29" y="5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3" y="16"/>
                  </a:lnTo>
                  <a:lnTo>
                    <a:pt x="24" y="20"/>
                  </a:lnTo>
                  <a:lnTo>
                    <a:pt x="34" y="25"/>
                  </a:lnTo>
                  <a:lnTo>
                    <a:pt x="43" y="32"/>
                  </a:lnTo>
                  <a:lnTo>
                    <a:pt x="50" y="41"/>
                  </a:lnTo>
                  <a:lnTo>
                    <a:pt x="56" y="52"/>
                  </a:lnTo>
                  <a:lnTo>
                    <a:pt x="59" y="62"/>
                  </a:lnTo>
                  <a:lnTo>
                    <a:pt x="59" y="75"/>
                  </a:lnTo>
                  <a:lnTo>
                    <a:pt x="59" y="75"/>
                  </a:lnTo>
                  <a:lnTo>
                    <a:pt x="75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5" name="Freeform 573"/>
            <p:cNvSpPr>
              <a:spLocks/>
            </p:cNvSpPr>
            <p:nvPr/>
          </p:nvSpPr>
          <p:spPr bwMode="auto">
            <a:xfrm>
              <a:off x="2371" y="3740"/>
              <a:ext cx="75" cy="73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0" y="73"/>
                </a:cxn>
                <a:cxn ang="0">
                  <a:pos x="15" y="73"/>
                </a:cxn>
                <a:cxn ang="0">
                  <a:pos x="29" y="68"/>
                </a:cxn>
                <a:cxn ang="0">
                  <a:pos x="41" y="60"/>
                </a:cxn>
                <a:cxn ang="0">
                  <a:pos x="52" y="51"/>
                </a:cxn>
                <a:cxn ang="0">
                  <a:pos x="61" y="41"/>
                </a:cxn>
                <a:cxn ang="0">
                  <a:pos x="68" y="28"/>
                </a:cxn>
                <a:cxn ang="0">
                  <a:pos x="73" y="14"/>
                </a:cxn>
                <a:cxn ang="0">
                  <a:pos x="75" y="0"/>
                </a:cxn>
                <a:cxn ang="0">
                  <a:pos x="59" y="0"/>
                </a:cxn>
                <a:cxn ang="0">
                  <a:pos x="59" y="12"/>
                </a:cxn>
                <a:cxn ang="0">
                  <a:pos x="56" y="23"/>
                </a:cxn>
                <a:cxn ang="0">
                  <a:pos x="50" y="34"/>
                </a:cxn>
                <a:cxn ang="0">
                  <a:pos x="43" y="43"/>
                </a:cxn>
                <a:cxn ang="0">
                  <a:pos x="34" y="50"/>
                </a:cxn>
                <a:cxn ang="0">
                  <a:pos x="24" y="55"/>
                </a:cxn>
                <a:cxn ang="0">
                  <a:pos x="13" y="59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0" y="73"/>
                </a:cxn>
              </a:cxnLst>
              <a:rect l="0" t="0" r="r" b="b"/>
              <a:pathLst>
                <a:path w="75" h="73">
                  <a:moveTo>
                    <a:pt x="0" y="73"/>
                  </a:moveTo>
                  <a:lnTo>
                    <a:pt x="0" y="73"/>
                  </a:lnTo>
                  <a:lnTo>
                    <a:pt x="15" y="73"/>
                  </a:lnTo>
                  <a:lnTo>
                    <a:pt x="29" y="68"/>
                  </a:lnTo>
                  <a:lnTo>
                    <a:pt x="41" y="60"/>
                  </a:lnTo>
                  <a:lnTo>
                    <a:pt x="52" y="51"/>
                  </a:lnTo>
                  <a:lnTo>
                    <a:pt x="61" y="41"/>
                  </a:lnTo>
                  <a:lnTo>
                    <a:pt x="68" y="28"/>
                  </a:lnTo>
                  <a:lnTo>
                    <a:pt x="73" y="14"/>
                  </a:lnTo>
                  <a:lnTo>
                    <a:pt x="75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56" y="23"/>
                  </a:lnTo>
                  <a:lnTo>
                    <a:pt x="50" y="34"/>
                  </a:lnTo>
                  <a:lnTo>
                    <a:pt x="43" y="43"/>
                  </a:lnTo>
                  <a:lnTo>
                    <a:pt x="34" y="50"/>
                  </a:lnTo>
                  <a:lnTo>
                    <a:pt x="24" y="55"/>
                  </a:lnTo>
                  <a:lnTo>
                    <a:pt x="13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6" name="Freeform 574"/>
            <p:cNvSpPr>
              <a:spLocks/>
            </p:cNvSpPr>
            <p:nvPr/>
          </p:nvSpPr>
          <p:spPr bwMode="auto">
            <a:xfrm>
              <a:off x="2297" y="3740"/>
              <a:ext cx="74" cy="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14"/>
                </a:cxn>
                <a:cxn ang="0">
                  <a:pos x="5" y="28"/>
                </a:cxn>
                <a:cxn ang="0">
                  <a:pos x="12" y="41"/>
                </a:cxn>
                <a:cxn ang="0">
                  <a:pos x="21" y="51"/>
                </a:cxn>
                <a:cxn ang="0">
                  <a:pos x="33" y="60"/>
                </a:cxn>
                <a:cxn ang="0">
                  <a:pos x="46" y="68"/>
                </a:cxn>
                <a:cxn ang="0">
                  <a:pos x="58" y="73"/>
                </a:cxn>
                <a:cxn ang="0">
                  <a:pos x="74" y="73"/>
                </a:cxn>
                <a:cxn ang="0">
                  <a:pos x="74" y="59"/>
                </a:cxn>
                <a:cxn ang="0">
                  <a:pos x="62" y="59"/>
                </a:cxn>
                <a:cxn ang="0">
                  <a:pos x="51" y="55"/>
                </a:cxn>
                <a:cxn ang="0">
                  <a:pos x="41" y="50"/>
                </a:cxn>
                <a:cxn ang="0">
                  <a:pos x="32" y="43"/>
                </a:cxn>
                <a:cxn ang="0">
                  <a:pos x="25" y="34"/>
                </a:cxn>
                <a:cxn ang="0">
                  <a:pos x="19" y="23"/>
                </a:cxn>
                <a:cxn ang="0">
                  <a:pos x="16" y="1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0"/>
                </a:cxn>
              </a:cxnLst>
              <a:rect l="0" t="0" r="r" b="b"/>
              <a:pathLst>
                <a:path w="74" h="73">
                  <a:moveTo>
                    <a:pt x="0" y="0"/>
                  </a:moveTo>
                  <a:lnTo>
                    <a:pt x="0" y="0"/>
                  </a:lnTo>
                  <a:lnTo>
                    <a:pt x="1" y="14"/>
                  </a:lnTo>
                  <a:lnTo>
                    <a:pt x="5" y="28"/>
                  </a:lnTo>
                  <a:lnTo>
                    <a:pt x="12" y="41"/>
                  </a:lnTo>
                  <a:lnTo>
                    <a:pt x="21" y="51"/>
                  </a:lnTo>
                  <a:lnTo>
                    <a:pt x="33" y="60"/>
                  </a:lnTo>
                  <a:lnTo>
                    <a:pt x="46" y="68"/>
                  </a:lnTo>
                  <a:lnTo>
                    <a:pt x="58" y="73"/>
                  </a:lnTo>
                  <a:lnTo>
                    <a:pt x="74" y="73"/>
                  </a:lnTo>
                  <a:lnTo>
                    <a:pt x="74" y="59"/>
                  </a:lnTo>
                  <a:lnTo>
                    <a:pt x="62" y="59"/>
                  </a:lnTo>
                  <a:lnTo>
                    <a:pt x="51" y="55"/>
                  </a:lnTo>
                  <a:lnTo>
                    <a:pt x="41" y="50"/>
                  </a:lnTo>
                  <a:lnTo>
                    <a:pt x="32" y="43"/>
                  </a:lnTo>
                  <a:lnTo>
                    <a:pt x="25" y="34"/>
                  </a:lnTo>
                  <a:lnTo>
                    <a:pt x="19" y="23"/>
                  </a:lnTo>
                  <a:lnTo>
                    <a:pt x="16" y="1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7" name="Freeform 575"/>
            <p:cNvSpPr>
              <a:spLocks/>
            </p:cNvSpPr>
            <p:nvPr/>
          </p:nvSpPr>
          <p:spPr bwMode="auto">
            <a:xfrm>
              <a:off x="2297" y="3665"/>
              <a:ext cx="74" cy="75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74" y="0"/>
                </a:cxn>
                <a:cxn ang="0">
                  <a:pos x="58" y="2"/>
                </a:cxn>
                <a:cxn ang="0">
                  <a:pos x="46" y="5"/>
                </a:cxn>
                <a:cxn ang="0">
                  <a:pos x="33" y="12"/>
                </a:cxn>
                <a:cxn ang="0">
                  <a:pos x="21" y="21"/>
                </a:cxn>
                <a:cxn ang="0">
                  <a:pos x="12" y="32"/>
                </a:cxn>
                <a:cxn ang="0">
                  <a:pos x="5" y="46"/>
                </a:cxn>
                <a:cxn ang="0">
                  <a:pos x="1" y="59"/>
                </a:cxn>
                <a:cxn ang="0">
                  <a:pos x="0" y="75"/>
                </a:cxn>
                <a:cxn ang="0">
                  <a:pos x="14" y="75"/>
                </a:cxn>
                <a:cxn ang="0">
                  <a:pos x="16" y="62"/>
                </a:cxn>
                <a:cxn ang="0">
                  <a:pos x="19" y="52"/>
                </a:cxn>
                <a:cxn ang="0">
                  <a:pos x="25" y="41"/>
                </a:cxn>
                <a:cxn ang="0">
                  <a:pos x="32" y="32"/>
                </a:cxn>
                <a:cxn ang="0">
                  <a:pos x="41" y="25"/>
                </a:cxn>
                <a:cxn ang="0">
                  <a:pos x="51" y="20"/>
                </a:cxn>
                <a:cxn ang="0">
                  <a:pos x="62" y="16"/>
                </a:cxn>
                <a:cxn ang="0">
                  <a:pos x="74" y="14"/>
                </a:cxn>
                <a:cxn ang="0">
                  <a:pos x="74" y="14"/>
                </a:cxn>
                <a:cxn ang="0">
                  <a:pos x="74" y="0"/>
                </a:cxn>
              </a:cxnLst>
              <a:rect l="0" t="0" r="r" b="b"/>
              <a:pathLst>
                <a:path w="74" h="75">
                  <a:moveTo>
                    <a:pt x="74" y="0"/>
                  </a:moveTo>
                  <a:lnTo>
                    <a:pt x="74" y="0"/>
                  </a:lnTo>
                  <a:lnTo>
                    <a:pt x="58" y="2"/>
                  </a:lnTo>
                  <a:lnTo>
                    <a:pt x="46" y="5"/>
                  </a:lnTo>
                  <a:lnTo>
                    <a:pt x="33" y="12"/>
                  </a:lnTo>
                  <a:lnTo>
                    <a:pt x="21" y="21"/>
                  </a:lnTo>
                  <a:lnTo>
                    <a:pt x="12" y="32"/>
                  </a:lnTo>
                  <a:lnTo>
                    <a:pt x="5" y="46"/>
                  </a:lnTo>
                  <a:lnTo>
                    <a:pt x="1" y="59"/>
                  </a:lnTo>
                  <a:lnTo>
                    <a:pt x="0" y="75"/>
                  </a:lnTo>
                  <a:lnTo>
                    <a:pt x="14" y="75"/>
                  </a:lnTo>
                  <a:lnTo>
                    <a:pt x="16" y="62"/>
                  </a:lnTo>
                  <a:lnTo>
                    <a:pt x="19" y="52"/>
                  </a:lnTo>
                  <a:lnTo>
                    <a:pt x="25" y="41"/>
                  </a:lnTo>
                  <a:lnTo>
                    <a:pt x="32" y="32"/>
                  </a:lnTo>
                  <a:lnTo>
                    <a:pt x="41" y="25"/>
                  </a:lnTo>
                  <a:lnTo>
                    <a:pt x="51" y="20"/>
                  </a:lnTo>
                  <a:lnTo>
                    <a:pt x="62" y="16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8" name="Freeform 576"/>
            <p:cNvSpPr>
              <a:spLocks/>
            </p:cNvSpPr>
            <p:nvPr/>
          </p:nvSpPr>
          <p:spPr bwMode="auto">
            <a:xfrm>
              <a:off x="2320" y="3686"/>
              <a:ext cx="103" cy="107"/>
            </a:xfrm>
            <a:custGeom>
              <a:avLst/>
              <a:gdLst/>
              <a:ahLst/>
              <a:cxnLst>
                <a:cxn ang="0">
                  <a:pos x="10" y="107"/>
                </a:cxn>
                <a:cxn ang="0">
                  <a:pos x="103" y="11"/>
                </a:cxn>
                <a:cxn ang="0">
                  <a:pos x="94" y="0"/>
                </a:cxn>
                <a:cxn ang="0">
                  <a:pos x="0" y="97"/>
                </a:cxn>
                <a:cxn ang="0">
                  <a:pos x="10" y="107"/>
                </a:cxn>
              </a:cxnLst>
              <a:rect l="0" t="0" r="r" b="b"/>
              <a:pathLst>
                <a:path w="103" h="107">
                  <a:moveTo>
                    <a:pt x="10" y="107"/>
                  </a:moveTo>
                  <a:lnTo>
                    <a:pt x="103" y="11"/>
                  </a:lnTo>
                  <a:lnTo>
                    <a:pt x="94" y="0"/>
                  </a:lnTo>
                  <a:lnTo>
                    <a:pt x="0" y="97"/>
                  </a:lnTo>
                  <a:lnTo>
                    <a:pt x="10" y="10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09" name="Freeform 577"/>
            <p:cNvSpPr>
              <a:spLocks/>
            </p:cNvSpPr>
            <p:nvPr/>
          </p:nvSpPr>
          <p:spPr bwMode="auto">
            <a:xfrm>
              <a:off x="2320" y="3686"/>
              <a:ext cx="103" cy="107"/>
            </a:xfrm>
            <a:custGeom>
              <a:avLst/>
              <a:gdLst/>
              <a:ahLst/>
              <a:cxnLst>
                <a:cxn ang="0">
                  <a:pos x="103" y="97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92" y="107"/>
                </a:cxn>
                <a:cxn ang="0">
                  <a:pos x="103" y="97"/>
                </a:cxn>
              </a:cxnLst>
              <a:rect l="0" t="0" r="r" b="b"/>
              <a:pathLst>
                <a:path w="103" h="107">
                  <a:moveTo>
                    <a:pt x="103" y="97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92" y="107"/>
                  </a:lnTo>
                  <a:lnTo>
                    <a:pt x="103" y="9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0" name="Freeform 578"/>
            <p:cNvSpPr>
              <a:spLocks/>
            </p:cNvSpPr>
            <p:nvPr/>
          </p:nvSpPr>
          <p:spPr bwMode="auto">
            <a:xfrm>
              <a:off x="2694" y="3865"/>
              <a:ext cx="410" cy="14"/>
            </a:xfrm>
            <a:custGeom>
              <a:avLst/>
              <a:gdLst/>
              <a:ahLst/>
              <a:cxnLst>
                <a:cxn ang="0">
                  <a:pos x="410" y="7"/>
                </a:cxn>
                <a:cxn ang="0">
                  <a:pos x="402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402" y="14"/>
                </a:cxn>
                <a:cxn ang="0">
                  <a:pos x="410" y="7"/>
                </a:cxn>
                <a:cxn ang="0">
                  <a:pos x="402" y="14"/>
                </a:cxn>
                <a:cxn ang="0">
                  <a:pos x="410" y="14"/>
                </a:cxn>
                <a:cxn ang="0">
                  <a:pos x="410" y="7"/>
                </a:cxn>
              </a:cxnLst>
              <a:rect l="0" t="0" r="r" b="b"/>
              <a:pathLst>
                <a:path w="410" h="14">
                  <a:moveTo>
                    <a:pt x="410" y="7"/>
                  </a:moveTo>
                  <a:lnTo>
                    <a:pt x="402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402" y="14"/>
                  </a:lnTo>
                  <a:lnTo>
                    <a:pt x="410" y="7"/>
                  </a:lnTo>
                  <a:lnTo>
                    <a:pt x="402" y="14"/>
                  </a:lnTo>
                  <a:lnTo>
                    <a:pt x="410" y="14"/>
                  </a:lnTo>
                  <a:lnTo>
                    <a:pt x="41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1" name="Freeform 579"/>
            <p:cNvSpPr>
              <a:spLocks/>
            </p:cNvSpPr>
            <p:nvPr/>
          </p:nvSpPr>
          <p:spPr bwMode="auto">
            <a:xfrm>
              <a:off x="3089" y="3597"/>
              <a:ext cx="15" cy="2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0" y="275"/>
                </a:cxn>
                <a:cxn ang="0">
                  <a:pos x="15" y="275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15" y="7"/>
                </a:cxn>
                <a:cxn ang="0">
                  <a:pos x="15" y="0"/>
                </a:cxn>
                <a:cxn ang="0">
                  <a:pos x="7" y="0"/>
                </a:cxn>
              </a:cxnLst>
              <a:rect l="0" t="0" r="r" b="b"/>
              <a:pathLst>
                <a:path w="15" h="275">
                  <a:moveTo>
                    <a:pt x="7" y="0"/>
                  </a:moveTo>
                  <a:lnTo>
                    <a:pt x="0" y="7"/>
                  </a:lnTo>
                  <a:lnTo>
                    <a:pt x="0" y="275"/>
                  </a:lnTo>
                  <a:lnTo>
                    <a:pt x="15" y="275"/>
                  </a:lnTo>
                  <a:lnTo>
                    <a:pt x="15" y="7"/>
                  </a:lnTo>
                  <a:lnTo>
                    <a:pt x="7" y="0"/>
                  </a:lnTo>
                  <a:lnTo>
                    <a:pt x="15" y="7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2" name="Freeform 580"/>
            <p:cNvSpPr>
              <a:spLocks/>
            </p:cNvSpPr>
            <p:nvPr/>
          </p:nvSpPr>
          <p:spPr bwMode="auto">
            <a:xfrm>
              <a:off x="2687" y="3597"/>
              <a:ext cx="409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7" y="15"/>
                </a:cxn>
                <a:cxn ang="0">
                  <a:pos x="409" y="15"/>
                </a:cxn>
                <a:cxn ang="0">
                  <a:pos x="40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409" h="15">
                  <a:moveTo>
                    <a:pt x="0" y="7"/>
                  </a:moveTo>
                  <a:lnTo>
                    <a:pt x="7" y="15"/>
                  </a:lnTo>
                  <a:lnTo>
                    <a:pt x="409" y="15"/>
                  </a:lnTo>
                  <a:lnTo>
                    <a:pt x="40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3" name="Freeform 581"/>
            <p:cNvSpPr>
              <a:spLocks/>
            </p:cNvSpPr>
            <p:nvPr/>
          </p:nvSpPr>
          <p:spPr bwMode="auto">
            <a:xfrm>
              <a:off x="2687" y="3604"/>
              <a:ext cx="14" cy="275"/>
            </a:xfrm>
            <a:custGeom>
              <a:avLst/>
              <a:gdLst/>
              <a:ahLst/>
              <a:cxnLst>
                <a:cxn ang="0">
                  <a:pos x="7" y="275"/>
                </a:cxn>
                <a:cxn ang="0">
                  <a:pos x="14" y="268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268"/>
                </a:cxn>
                <a:cxn ang="0">
                  <a:pos x="7" y="275"/>
                </a:cxn>
                <a:cxn ang="0">
                  <a:pos x="0" y="268"/>
                </a:cxn>
                <a:cxn ang="0">
                  <a:pos x="0" y="275"/>
                </a:cxn>
                <a:cxn ang="0">
                  <a:pos x="7" y="275"/>
                </a:cxn>
              </a:cxnLst>
              <a:rect l="0" t="0" r="r" b="b"/>
              <a:pathLst>
                <a:path w="14" h="275">
                  <a:moveTo>
                    <a:pt x="7" y="275"/>
                  </a:moveTo>
                  <a:lnTo>
                    <a:pt x="14" y="268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68"/>
                  </a:lnTo>
                  <a:lnTo>
                    <a:pt x="7" y="275"/>
                  </a:lnTo>
                  <a:lnTo>
                    <a:pt x="0" y="268"/>
                  </a:lnTo>
                  <a:lnTo>
                    <a:pt x="0" y="275"/>
                  </a:lnTo>
                  <a:lnTo>
                    <a:pt x="7" y="2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4" name="Rectangle 582"/>
            <p:cNvSpPr>
              <a:spLocks noChangeArrowheads="1"/>
            </p:cNvSpPr>
            <p:nvPr/>
          </p:nvSpPr>
          <p:spPr bwMode="auto">
            <a:xfrm>
              <a:off x="3167" y="3607"/>
              <a:ext cx="1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15" name="Freeform 583"/>
            <p:cNvSpPr>
              <a:spLocks/>
            </p:cNvSpPr>
            <p:nvPr/>
          </p:nvSpPr>
          <p:spPr bwMode="auto">
            <a:xfrm>
              <a:off x="1971" y="3729"/>
              <a:ext cx="311" cy="16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311" y="14"/>
                </a:cxn>
                <a:cxn ang="0">
                  <a:pos x="311" y="0"/>
                </a:cxn>
              </a:cxnLst>
              <a:rect l="0" t="0" r="r" b="b"/>
              <a:pathLst>
                <a:path w="311" h="16">
                  <a:moveTo>
                    <a:pt x="311" y="0"/>
                  </a:moveTo>
                  <a:lnTo>
                    <a:pt x="0" y="2"/>
                  </a:lnTo>
                  <a:lnTo>
                    <a:pt x="0" y="16"/>
                  </a:lnTo>
                  <a:lnTo>
                    <a:pt x="311" y="14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6" name="Freeform 584"/>
            <p:cNvSpPr>
              <a:spLocks/>
            </p:cNvSpPr>
            <p:nvPr/>
          </p:nvSpPr>
          <p:spPr bwMode="auto">
            <a:xfrm>
              <a:off x="2232" y="3693"/>
              <a:ext cx="65" cy="49"/>
            </a:xfrm>
            <a:custGeom>
              <a:avLst/>
              <a:gdLst/>
              <a:ahLst/>
              <a:cxnLst>
                <a:cxn ang="0">
                  <a:pos x="65" y="49"/>
                </a:cxn>
                <a:cxn ang="0">
                  <a:pos x="65" y="36"/>
                </a:cxn>
                <a:cxn ang="0">
                  <a:pos x="8" y="0"/>
                </a:cxn>
                <a:cxn ang="0">
                  <a:pos x="0" y="13"/>
                </a:cxn>
                <a:cxn ang="0">
                  <a:pos x="57" y="49"/>
                </a:cxn>
                <a:cxn ang="0">
                  <a:pos x="57" y="36"/>
                </a:cxn>
                <a:cxn ang="0">
                  <a:pos x="65" y="49"/>
                </a:cxn>
              </a:cxnLst>
              <a:rect l="0" t="0" r="r" b="b"/>
              <a:pathLst>
                <a:path w="65" h="49">
                  <a:moveTo>
                    <a:pt x="65" y="49"/>
                  </a:moveTo>
                  <a:lnTo>
                    <a:pt x="65" y="36"/>
                  </a:lnTo>
                  <a:lnTo>
                    <a:pt x="8" y="0"/>
                  </a:lnTo>
                  <a:lnTo>
                    <a:pt x="0" y="13"/>
                  </a:lnTo>
                  <a:lnTo>
                    <a:pt x="57" y="49"/>
                  </a:lnTo>
                  <a:lnTo>
                    <a:pt x="57" y="36"/>
                  </a:lnTo>
                  <a:lnTo>
                    <a:pt x="65" y="4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7" name="Freeform 585"/>
            <p:cNvSpPr>
              <a:spLocks/>
            </p:cNvSpPr>
            <p:nvPr/>
          </p:nvSpPr>
          <p:spPr bwMode="auto">
            <a:xfrm>
              <a:off x="2297" y="3729"/>
              <a:ext cx="10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0" y="7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10" y="7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8" name="Freeform 586"/>
            <p:cNvSpPr>
              <a:spLocks/>
            </p:cNvSpPr>
            <p:nvPr/>
          </p:nvSpPr>
          <p:spPr bwMode="auto">
            <a:xfrm>
              <a:off x="2232" y="3729"/>
              <a:ext cx="65" cy="50"/>
            </a:xfrm>
            <a:custGeom>
              <a:avLst/>
              <a:gdLst/>
              <a:ahLst/>
              <a:cxnLst>
                <a:cxn ang="0">
                  <a:pos x="4" y="45"/>
                </a:cxn>
                <a:cxn ang="0">
                  <a:pos x="9" y="50"/>
                </a:cxn>
                <a:cxn ang="0">
                  <a:pos x="65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4" y="45"/>
                </a:cxn>
              </a:cxnLst>
              <a:rect l="0" t="0" r="r" b="b"/>
              <a:pathLst>
                <a:path w="65" h="50">
                  <a:moveTo>
                    <a:pt x="4" y="45"/>
                  </a:moveTo>
                  <a:lnTo>
                    <a:pt x="9" y="50"/>
                  </a:lnTo>
                  <a:lnTo>
                    <a:pt x="65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4" y="4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19" name="Rectangle 587"/>
            <p:cNvSpPr>
              <a:spLocks noChangeArrowheads="1"/>
            </p:cNvSpPr>
            <p:nvPr/>
          </p:nvSpPr>
          <p:spPr bwMode="auto">
            <a:xfrm>
              <a:off x="2781" y="3668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21" name="Rectangle 589"/>
            <p:cNvSpPr>
              <a:spLocks noChangeArrowheads="1"/>
            </p:cNvSpPr>
            <p:nvPr/>
          </p:nvSpPr>
          <p:spPr bwMode="auto">
            <a:xfrm>
              <a:off x="3093" y="3727"/>
              <a:ext cx="194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22" name="Freeform 590"/>
            <p:cNvSpPr>
              <a:spLocks/>
            </p:cNvSpPr>
            <p:nvPr/>
          </p:nvSpPr>
          <p:spPr bwMode="auto">
            <a:xfrm>
              <a:off x="3237" y="3692"/>
              <a:ext cx="64" cy="50"/>
            </a:xfrm>
            <a:custGeom>
              <a:avLst/>
              <a:gdLst/>
              <a:ahLst/>
              <a:cxnLst>
                <a:cxn ang="0">
                  <a:pos x="64" y="50"/>
                </a:cxn>
                <a:cxn ang="0">
                  <a:pos x="64" y="37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57" y="50"/>
                </a:cxn>
                <a:cxn ang="0">
                  <a:pos x="57" y="37"/>
                </a:cxn>
                <a:cxn ang="0">
                  <a:pos x="64" y="50"/>
                </a:cxn>
              </a:cxnLst>
              <a:rect l="0" t="0" r="r" b="b"/>
              <a:pathLst>
                <a:path w="64" h="50">
                  <a:moveTo>
                    <a:pt x="64" y="50"/>
                  </a:moveTo>
                  <a:lnTo>
                    <a:pt x="64" y="37"/>
                  </a:lnTo>
                  <a:lnTo>
                    <a:pt x="7" y="0"/>
                  </a:lnTo>
                  <a:lnTo>
                    <a:pt x="0" y="12"/>
                  </a:lnTo>
                  <a:lnTo>
                    <a:pt x="57" y="50"/>
                  </a:lnTo>
                  <a:lnTo>
                    <a:pt x="57" y="37"/>
                  </a:lnTo>
                  <a:lnTo>
                    <a:pt x="64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23" name="Freeform 591"/>
            <p:cNvSpPr>
              <a:spLocks/>
            </p:cNvSpPr>
            <p:nvPr/>
          </p:nvSpPr>
          <p:spPr bwMode="auto">
            <a:xfrm>
              <a:off x="3301" y="3729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5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24" name="Freeform 592"/>
            <p:cNvSpPr>
              <a:spLocks/>
            </p:cNvSpPr>
            <p:nvPr/>
          </p:nvSpPr>
          <p:spPr bwMode="auto">
            <a:xfrm>
              <a:off x="3237" y="3729"/>
              <a:ext cx="64" cy="48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7" y="48"/>
                </a:cxn>
                <a:cxn ang="0">
                  <a:pos x="64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4" y="43"/>
                </a:cxn>
              </a:cxnLst>
              <a:rect l="0" t="0" r="r" b="b"/>
              <a:pathLst>
                <a:path w="64" h="48">
                  <a:moveTo>
                    <a:pt x="4" y="43"/>
                  </a:moveTo>
                  <a:lnTo>
                    <a:pt x="7" y="48"/>
                  </a:lnTo>
                  <a:lnTo>
                    <a:pt x="64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4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27" name="Rectangle 595"/>
            <p:cNvSpPr>
              <a:spLocks noChangeArrowheads="1"/>
            </p:cNvSpPr>
            <p:nvPr/>
          </p:nvSpPr>
          <p:spPr bwMode="auto">
            <a:xfrm>
              <a:off x="2452" y="3727"/>
              <a:ext cx="219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28" name="Freeform 596"/>
            <p:cNvSpPr>
              <a:spLocks/>
            </p:cNvSpPr>
            <p:nvPr/>
          </p:nvSpPr>
          <p:spPr bwMode="auto">
            <a:xfrm>
              <a:off x="2621" y="3692"/>
              <a:ext cx="66" cy="50"/>
            </a:xfrm>
            <a:custGeom>
              <a:avLst/>
              <a:gdLst/>
              <a:ahLst/>
              <a:cxnLst>
                <a:cxn ang="0">
                  <a:pos x="66" y="50"/>
                </a:cxn>
                <a:cxn ang="0">
                  <a:pos x="66" y="37"/>
                </a:cxn>
                <a:cxn ang="0">
                  <a:pos x="9" y="0"/>
                </a:cxn>
                <a:cxn ang="0">
                  <a:pos x="0" y="12"/>
                </a:cxn>
                <a:cxn ang="0">
                  <a:pos x="57" y="50"/>
                </a:cxn>
                <a:cxn ang="0">
                  <a:pos x="57" y="37"/>
                </a:cxn>
                <a:cxn ang="0">
                  <a:pos x="66" y="50"/>
                </a:cxn>
              </a:cxnLst>
              <a:rect l="0" t="0" r="r" b="b"/>
              <a:pathLst>
                <a:path w="66" h="50">
                  <a:moveTo>
                    <a:pt x="66" y="50"/>
                  </a:moveTo>
                  <a:lnTo>
                    <a:pt x="66" y="37"/>
                  </a:lnTo>
                  <a:lnTo>
                    <a:pt x="9" y="0"/>
                  </a:lnTo>
                  <a:lnTo>
                    <a:pt x="0" y="12"/>
                  </a:lnTo>
                  <a:lnTo>
                    <a:pt x="57" y="50"/>
                  </a:lnTo>
                  <a:lnTo>
                    <a:pt x="57" y="37"/>
                  </a:lnTo>
                  <a:lnTo>
                    <a:pt x="66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29" name="Freeform 597"/>
            <p:cNvSpPr>
              <a:spLocks/>
            </p:cNvSpPr>
            <p:nvPr/>
          </p:nvSpPr>
          <p:spPr bwMode="auto">
            <a:xfrm>
              <a:off x="2687" y="3729"/>
              <a:ext cx="9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7"/>
                </a:cxn>
                <a:cxn ang="0">
                  <a:pos x="0" y="0"/>
                </a:cxn>
                <a:cxn ang="0">
                  <a:pos x="0" y="1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lnTo>
                    <a:pt x="9" y="7"/>
                  </a:ln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30" name="Freeform 598"/>
            <p:cNvSpPr>
              <a:spLocks/>
            </p:cNvSpPr>
            <p:nvPr/>
          </p:nvSpPr>
          <p:spPr bwMode="auto">
            <a:xfrm>
              <a:off x="2621" y="3729"/>
              <a:ext cx="66" cy="50"/>
            </a:xfrm>
            <a:custGeom>
              <a:avLst/>
              <a:gdLst/>
              <a:ahLst/>
              <a:cxnLst>
                <a:cxn ang="0">
                  <a:pos x="3" y="43"/>
                </a:cxn>
                <a:cxn ang="0">
                  <a:pos x="9" y="50"/>
                </a:cxn>
                <a:cxn ang="0">
                  <a:pos x="66" y="13"/>
                </a:cxn>
                <a:cxn ang="0">
                  <a:pos x="57" y="0"/>
                </a:cxn>
                <a:cxn ang="0">
                  <a:pos x="0" y="38"/>
                </a:cxn>
                <a:cxn ang="0">
                  <a:pos x="3" y="43"/>
                </a:cxn>
              </a:cxnLst>
              <a:rect l="0" t="0" r="r" b="b"/>
              <a:pathLst>
                <a:path w="66" h="50">
                  <a:moveTo>
                    <a:pt x="3" y="43"/>
                  </a:moveTo>
                  <a:lnTo>
                    <a:pt x="9" y="50"/>
                  </a:lnTo>
                  <a:lnTo>
                    <a:pt x="66" y="13"/>
                  </a:lnTo>
                  <a:lnTo>
                    <a:pt x="57" y="0"/>
                  </a:lnTo>
                  <a:lnTo>
                    <a:pt x="0" y="38"/>
                  </a:lnTo>
                  <a:lnTo>
                    <a:pt x="3" y="4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31" name="Rectangle 599"/>
            <p:cNvSpPr>
              <a:spLocks noChangeArrowheads="1"/>
            </p:cNvSpPr>
            <p:nvPr/>
          </p:nvSpPr>
          <p:spPr bwMode="auto">
            <a:xfrm>
              <a:off x="2053" y="3623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33" name="Rectangle 601"/>
            <p:cNvSpPr>
              <a:spLocks noChangeArrowheads="1"/>
            </p:cNvSpPr>
            <p:nvPr/>
          </p:nvSpPr>
          <p:spPr bwMode="auto">
            <a:xfrm>
              <a:off x="2032" y="3894"/>
              <a:ext cx="163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900" b="1" baseline="-25000">
                  <a:solidFill>
                    <a:srgbClr val="1F1A17"/>
                  </a:solidFill>
                  <a:effectLst/>
                  <a:latin typeface="Arial" charset="0"/>
                </a:rPr>
                <a:t>2</a:t>
              </a:r>
              <a:r>
                <a:rPr lang="pl-PL" sz="900" b="1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39" name="Freeform 607"/>
            <p:cNvSpPr>
              <a:spLocks/>
            </p:cNvSpPr>
            <p:nvPr/>
          </p:nvSpPr>
          <p:spPr bwMode="auto">
            <a:xfrm>
              <a:off x="2366" y="3811"/>
              <a:ext cx="48" cy="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48" y="57"/>
                </a:cxn>
                <a:cxn ang="0">
                  <a:pos x="36" y="66"/>
                </a:cxn>
                <a:cxn ang="0">
                  <a:pos x="0" y="9"/>
                </a:cxn>
                <a:cxn ang="0">
                  <a:pos x="11" y="9"/>
                </a:cxn>
                <a:cxn ang="0">
                  <a:pos x="0" y="0"/>
                </a:cxn>
              </a:cxnLst>
              <a:rect l="0" t="0" r="r" b="b"/>
              <a:pathLst>
                <a:path w="48" h="66">
                  <a:moveTo>
                    <a:pt x="0" y="0"/>
                  </a:moveTo>
                  <a:lnTo>
                    <a:pt x="11" y="0"/>
                  </a:lnTo>
                  <a:lnTo>
                    <a:pt x="48" y="57"/>
                  </a:lnTo>
                  <a:lnTo>
                    <a:pt x="36" y="66"/>
                  </a:lnTo>
                  <a:lnTo>
                    <a:pt x="0" y="9"/>
                  </a:lnTo>
                  <a:lnTo>
                    <a:pt x="11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0" name="Freeform 608"/>
            <p:cNvSpPr>
              <a:spLocks/>
            </p:cNvSpPr>
            <p:nvPr/>
          </p:nvSpPr>
          <p:spPr bwMode="auto">
            <a:xfrm>
              <a:off x="2366" y="3802"/>
              <a:ext cx="11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5" y="0"/>
                </a:cxn>
                <a:cxn ang="0">
                  <a:pos x="11" y="9"/>
                </a:cxn>
                <a:cxn ang="0">
                  <a:pos x="0" y="9"/>
                </a:cxn>
              </a:cxnLst>
              <a:rect l="0" t="0" r="r" b="b"/>
              <a:pathLst>
                <a:path w="11" h="9">
                  <a:moveTo>
                    <a:pt x="0" y="9"/>
                  </a:moveTo>
                  <a:lnTo>
                    <a:pt x="5" y="0"/>
                  </a:lnTo>
                  <a:lnTo>
                    <a:pt x="11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1" name="Freeform 609"/>
            <p:cNvSpPr>
              <a:spLocks/>
            </p:cNvSpPr>
            <p:nvPr/>
          </p:nvSpPr>
          <p:spPr bwMode="auto">
            <a:xfrm>
              <a:off x="2329" y="3811"/>
              <a:ext cx="48" cy="66"/>
            </a:xfrm>
            <a:custGeom>
              <a:avLst/>
              <a:gdLst/>
              <a:ahLst/>
              <a:cxnLst>
                <a:cxn ang="0">
                  <a:pos x="5" y="62"/>
                </a:cxn>
                <a:cxn ang="0">
                  <a:pos x="0" y="57"/>
                </a:cxn>
                <a:cxn ang="0">
                  <a:pos x="37" y="0"/>
                </a:cxn>
                <a:cxn ang="0">
                  <a:pos x="48" y="9"/>
                </a:cxn>
                <a:cxn ang="0">
                  <a:pos x="12" y="66"/>
                </a:cxn>
                <a:cxn ang="0">
                  <a:pos x="5" y="62"/>
                </a:cxn>
              </a:cxnLst>
              <a:rect l="0" t="0" r="r" b="b"/>
              <a:pathLst>
                <a:path w="48" h="66">
                  <a:moveTo>
                    <a:pt x="5" y="62"/>
                  </a:moveTo>
                  <a:lnTo>
                    <a:pt x="0" y="57"/>
                  </a:lnTo>
                  <a:lnTo>
                    <a:pt x="37" y="0"/>
                  </a:lnTo>
                  <a:lnTo>
                    <a:pt x="48" y="9"/>
                  </a:lnTo>
                  <a:lnTo>
                    <a:pt x="12" y="66"/>
                  </a:lnTo>
                  <a:lnTo>
                    <a:pt x="5" y="6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2" name="Freeform 610"/>
            <p:cNvSpPr>
              <a:spLocks/>
            </p:cNvSpPr>
            <p:nvPr/>
          </p:nvSpPr>
          <p:spPr bwMode="auto">
            <a:xfrm>
              <a:off x="2364" y="3827"/>
              <a:ext cx="15" cy="184"/>
            </a:xfrm>
            <a:custGeom>
              <a:avLst/>
              <a:gdLst/>
              <a:ahLst/>
              <a:cxnLst>
                <a:cxn ang="0">
                  <a:pos x="7" y="184"/>
                </a:cxn>
                <a:cxn ang="0">
                  <a:pos x="15" y="177"/>
                </a:cxn>
                <a:cxn ang="0">
                  <a:pos x="15" y="0"/>
                </a:cxn>
                <a:cxn ang="0">
                  <a:pos x="0" y="0"/>
                </a:cxn>
                <a:cxn ang="0">
                  <a:pos x="0" y="177"/>
                </a:cxn>
                <a:cxn ang="0">
                  <a:pos x="7" y="184"/>
                </a:cxn>
                <a:cxn ang="0">
                  <a:pos x="7" y="184"/>
                </a:cxn>
                <a:cxn ang="0">
                  <a:pos x="15" y="184"/>
                </a:cxn>
                <a:cxn ang="0">
                  <a:pos x="15" y="177"/>
                </a:cxn>
                <a:cxn ang="0">
                  <a:pos x="7" y="184"/>
                </a:cxn>
              </a:cxnLst>
              <a:rect l="0" t="0" r="r" b="b"/>
              <a:pathLst>
                <a:path w="15" h="184">
                  <a:moveTo>
                    <a:pt x="7" y="184"/>
                  </a:moveTo>
                  <a:lnTo>
                    <a:pt x="15" y="177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177"/>
                  </a:lnTo>
                  <a:lnTo>
                    <a:pt x="7" y="184"/>
                  </a:lnTo>
                  <a:lnTo>
                    <a:pt x="7" y="184"/>
                  </a:lnTo>
                  <a:lnTo>
                    <a:pt x="15" y="184"/>
                  </a:lnTo>
                  <a:lnTo>
                    <a:pt x="15" y="177"/>
                  </a:lnTo>
                  <a:lnTo>
                    <a:pt x="7" y="18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3" name="Rectangle 611"/>
            <p:cNvSpPr>
              <a:spLocks noChangeArrowheads="1"/>
            </p:cNvSpPr>
            <p:nvPr/>
          </p:nvSpPr>
          <p:spPr bwMode="auto">
            <a:xfrm>
              <a:off x="1971" y="3996"/>
              <a:ext cx="400" cy="15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4" name="Freeform 612"/>
            <p:cNvSpPr>
              <a:spLocks/>
            </p:cNvSpPr>
            <p:nvPr/>
          </p:nvSpPr>
          <p:spPr bwMode="auto">
            <a:xfrm>
              <a:off x="4643" y="3822"/>
              <a:ext cx="50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50" y="57"/>
                </a:cxn>
                <a:cxn ang="0">
                  <a:pos x="37" y="64"/>
                </a:cxn>
                <a:cxn ang="0">
                  <a:pos x="0" y="7"/>
                </a:cxn>
                <a:cxn ang="0">
                  <a:pos x="12" y="7"/>
                </a:cxn>
                <a:cxn ang="0">
                  <a:pos x="0" y="0"/>
                </a:cxn>
              </a:cxnLst>
              <a:rect l="0" t="0" r="r" b="b"/>
              <a:pathLst>
                <a:path w="50" h="64">
                  <a:moveTo>
                    <a:pt x="0" y="0"/>
                  </a:moveTo>
                  <a:lnTo>
                    <a:pt x="12" y="0"/>
                  </a:lnTo>
                  <a:lnTo>
                    <a:pt x="50" y="57"/>
                  </a:lnTo>
                  <a:lnTo>
                    <a:pt x="37" y="64"/>
                  </a:lnTo>
                  <a:lnTo>
                    <a:pt x="0" y="7"/>
                  </a:lnTo>
                  <a:lnTo>
                    <a:pt x="1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5" name="Freeform 613"/>
            <p:cNvSpPr>
              <a:spLocks/>
            </p:cNvSpPr>
            <p:nvPr/>
          </p:nvSpPr>
          <p:spPr bwMode="auto">
            <a:xfrm>
              <a:off x="4643" y="3813"/>
              <a:ext cx="12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7" y="0"/>
                </a:cxn>
                <a:cxn ang="0">
                  <a:pos x="12" y="9"/>
                </a:cxn>
                <a:cxn ang="0">
                  <a:pos x="0" y="9"/>
                </a:cxn>
              </a:cxnLst>
              <a:rect l="0" t="0" r="r" b="b"/>
              <a:pathLst>
                <a:path w="12" h="9">
                  <a:moveTo>
                    <a:pt x="0" y="9"/>
                  </a:moveTo>
                  <a:lnTo>
                    <a:pt x="7" y="0"/>
                  </a:lnTo>
                  <a:lnTo>
                    <a:pt x="12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6" name="Freeform 614"/>
            <p:cNvSpPr>
              <a:spLocks/>
            </p:cNvSpPr>
            <p:nvPr/>
          </p:nvSpPr>
          <p:spPr bwMode="auto">
            <a:xfrm>
              <a:off x="4607" y="3822"/>
              <a:ext cx="48" cy="64"/>
            </a:xfrm>
            <a:custGeom>
              <a:avLst/>
              <a:gdLst/>
              <a:ahLst/>
              <a:cxnLst>
                <a:cxn ang="0">
                  <a:pos x="5" y="60"/>
                </a:cxn>
                <a:cxn ang="0">
                  <a:pos x="0" y="57"/>
                </a:cxn>
                <a:cxn ang="0">
                  <a:pos x="36" y="0"/>
                </a:cxn>
                <a:cxn ang="0">
                  <a:pos x="48" y="7"/>
                </a:cxn>
                <a:cxn ang="0">
                  <a:pos x="13" y="64"/>
                </a:cxn>
                <a:cxn ang="0">
                  <a:pos x="5" y="60"/>
                </a:cxn>
              </a:cxnLst>
              <a:rect l="0" t="0" r="r" b="b"/>
              <a:pathLst>
                <a:path w="48" h="64">
                  <a:moveTo>
                    <a:pt x="5" y="60"/>
                  </a:moveTo>
                  <a:lnTo>
                    <a:pt x="0" y="57"/>
                  </a:lnTo>
                  <a:lnTo>
                    <a:pt x="36" y="0"/>
                  </a:lnTo>
                  <a:lnTo>
                    <a:pt x="48" y="7"/>
                  </a:lnTo>
                  <a:lnTo>
                    <a:pt x="13" y="64"/>
                  </a:lnTo>
                  <a:lnTo>
                    <a:pt x="5" y="6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7" name="Freeform 615"/>
            <p:cNvSpPr>
              <a:spLocks/>
            </p:cNvSpPr>
            <p:nvPr/>
          </p:nvSpPr>
          <p:spPr bwMode="auto">
            <a:xfrm>
              <a:off x="4643" y="3836"/>
              <a:ext cx="14" cy="255"/>
            </a:xfrm>
            <a:custGeom>
              <a:avLst/>
              <a:gdLst/>
              <a:ahLst/>
              <a:cxnLst>
                <a:cxn ang="0">
                  <a:pos x="7" y="255"/>
                </a:cxn>
                <a:cxn ang="0">
                  <a:pos x="14" y="248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0" y="248"/>
                </a:cxn>
                <a:cxn ang="0">
                  <a:pos x="7" y="255"/>
                </a:cxn>
                <a:cxn ang="0">
                  <a:pos x="7" y="255"/>
                </a:cxn>
                <a:cxn ang="0">
                  <a:pos x="14" y="255"/>
                </a:cxn>
                <a:cxn ang="0">
                  <a:pos x="14" y="248"/>
                </a:cxn>
                <a:cxn ang="0">
                  <a:pos x="7" y="255"/>
                </a:cxn>
              </a:cxnLst>
              <a:rect l="0" t="0" r="r" b="b"/>
              <a:pathLst>
                <a:path w="14" h="255">
                  <a:moveTo>
                    <a:pt x="7" y="255"/>
                  </a:moveTo>
                  <a:lnTo>
                    <a:pt x="14" y="248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48"/>
                  </a:lnTo>
                  <a:lnTo>
                    <a:pt x="7" y="255"/>
                  </a:lnTo>
                  <a:lnTo>
                    <a:pt x="7" y="255"/>
                  </a:lnTo>
                  <a:lnTo>
                    <a:pt x="14" y="255"/>
                  </a:lnTo>
                  <a:lnTo>
                    <a:pt x="14" y="248"/>
                  </a:lnTo>
                  <a:lnTo>
                    <a:pt x="7" y="25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48" name="Rectangle 616"/>
            <p:cNvSpPr>
              <a:spLocks noChangeArrowheads="1"/>
            </p:cNvSpPr>
            <p:nvPr/>
          </p:nvSpPr>
          <p:spPr bwMode="auto">
            <a:xfrm>
              <a:off x="4384" y="4077"/>
              <a:ext cx="266" cy="1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23876" name="Rectangle 644"/>
            <p:cNvSpPr>
              <a:spLocks noChangeArrowheads="1"/>
            </p:cNvSpPr>
            <p:nvPr/>
          </p:nvSpPr>
          <p:spPr bwMode="auto">
            <a:xfrm>
              <a:off x="521" y="2195"/>
              <a:ext cx="136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66700" indent="-266700" algn="l">
                <a:buClr>
                  <a:schemeClr val="tx1"/>
                </a:buClr>
                <a:buFontTx/>
                <a:buAutoNum type="arabicPeriod" startAt="6"/>
              </a:pPr>
              <a:r>
                <a:rPr lang="pl-PL" sz="1500">
                  <a:solidFill>
                    <a:srgbClr val="1F1A17"/>
                  </a:solidFill>
                  <a:effectLst/>
                  <a:latin typeface="Arial" charset="0"/>
                </a:rPr>
                <a:t>Przesunięcie węzła zaczepowego za człon</a:t>
              </a:r>
            </a:p>
          </p:txBody>
        </p:sp>
        <p:sp>
          <p:nvSpPr>
            <p:cNvPr id="223877" name="Rectangle 645"/>
            <p:cNvSpPr>
              <a:spLocks noChangeArrowheads="1"/>
            </p:cNvSpPr>
            <p:nvPr/>
          </p:nvSpPr>
          <p:spPr bwMode="auto">
            <a:xfrm>
              <a:off x="521" y="2867"/>
              <a:ext cx="136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66700" indent="-266700" algn="l">
                <a:buClr>
                  <a:schemeClr val="tx1"/>
                </a:buClr>
                <a:buFontTx/>
                <a:buAutoNum type="arabicPeriod" startAt="7"/>
              </a:pPr>
              <a:r>
                <a:rPr lang="pl-PL" sz="1500">
                  <a:solidFill>
                    <a:srgbClr val="1F1A17"/>
                  </a:solidFill>
                  <a:effectLst/>
                  <a:latin typeface="Arial" charset="0"/>
                </a:rPr>
                <a:t>Przesunięcie węzła sumacyjnego przed człon</a:t>
              </a:r>
            </a:p>
          </p:txBody>
        </p:sp>
        <p:sp>
          <p:nvSpPr>
            <p:cNvPr id="223878" name="Rectangle 646"/>
            <p:cNvSpPr>
              <a:spLocks noChangeArrowheads="1"/>
            </p:cNvSpPr>
            <p:nvPr/>
          </p:nvSpPr>
          <p:spPr bwMode="auto">
            <a:xfrm>
              <a:off x="521" y="3617"/>
              <a:ext cx="136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66700" indent="-266700" algn="l">
                <a:buClr>
                  <a:schemeClr val="tx1"/>
                </a:buClr>
                <a:buFontTx/>
                <a:buAutoNum type="arabicPeriod" startAt="8"/>
              </a:pPr>
              <a:r>
                <a:rPr lang="pl-PL" sz="1500">
                  <a:solidFill>
                    <a:srgbClr val="1F1A17"/>
                  </a:solidFill>
                  <a:effectLst/>
                  <a:latin typeface="Arial" charset="0"/>
                </a:rPr>
                <a:t>Przesunięcie węzła sumacyjnego za</a:t>
              </a:r>
              <a:br>
                <a:rPr lang="pl-PL" sz="1500">
                  <a:solidFill>
                    <a:srgbClr val="1F1A17"/>
                  </a:solidFill>
                  <a:effectLst/>
                  <a:latin typeface="Arial" charset="0"/>
                </a:rPr>
              </a:br>
              <a:r>
                <a:rPr lang="pl-PL" sz="1500">
                  <a:solidFill>
                    <a:srgbClr val="1F1A17"/>
                  </a:solidFill>
                  <a:effectLst/>
                  <a:latin typeface="Arial" charset="0"/>
                </a:rPr>
                <a:t>człon</a:t>
              </a:r>
            </a:p>
          </p:txBody>
        </p:sp>
        <p:sp>
          <p:nvSpPr>
            <p:cNvPr id="223879" name="Rectangle 647"/>
            <p:cNvSpPr>
              <a:spLocks noChangeArrowheads="1"/>
            </p:cNvSpPr>
            <p:nvPr/>
          </p:nvSpPr>
          <p:spPr bwMode="auto">
            <a:xfrm>
              <a:off x="521" y="1605"/>
              <a:ext cx="136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66700" indent="-266700" algn="l">
                <a:buClr>
                  <a:schemeClr val="tx1"/>
                </a:buClr>
                <a:buFontTx/>
                <a:buAutoNum type="arabicPeriod" startAt="5"/>
              </a:pPr>
              <a:r>
                <a:rPr lang="pl-PL" sz="1500">
                  <a:solidFill>
                    <a:srgbClr val="1F1A17"/>
                  </a:solidFill>
                  <a:effectLst/>
                  <a:latin typeface="Arial" charset="0"/>
                </a:rPr>
                <a:t>Przesunięcie węzła zaczepowego przed człon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82" name="Rectangle 650"/>
            <p:cNvSpPr>
              <a:spLocks noChangeArrowheads="1"/>
            </p:cNvSpPr>
            <p:nvPr/>
          </p:nvSpPr>
          <p:spPr bwMode="auto">
            <a:xfrm>
              <a:off x="4208" y="3238"/>
              <a:ext cx="6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83" name="Rectangle 651"/>
            <p:cNvSpPr>
              <a:spLocks noChangeArrowheads="1"/>
            </p:cNvSpPr>
            <p:nvPr/>
          </p:nvSpPr>
          <p:spPr bwMode="auto">
            <a:xfrm>
              <a:off x="4133" y="3393"/>
              <a:ext cx="22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400" b="1">
                  <a:solidFill>
                    <a:srgbClr val="1F1A17"/>
                  </a:solidFill>
                  <a:effectLst/>
                  <a:latin typeface="Arial" charset="0"/>
                </a:rPr>
                <a:t>G(s)</a:t>
              </a:r>
              <a:endParaRPr lang="pl-PL" sz="1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23885" name="Rectangle 653"/>
            <p:cNvSpPr>
              <a:spLocks noChangeArrowheads="1"/>
            </p:cNvSpPr>
            <p:nvPr/>
          </p:nvSpPr>
          <p:spPr bwMode="auto">
            <a:xfrm>
              <a:off x="3696" y="2192"/>
              <a:ext cx="15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000" b="1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3346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Text Box 2051"/>
          <p:cNvSpPr txBox="1">
            <a:spLocks noChangeArrowheads="1"/>
          </p:cNvSpPr>
          <p:nvPr/>
        </p:nvSpPr>
        <p:spPr bwMode="auto">
          <a:xfrm>
            <a:off x="685800" y="1690688"/>
            <a:ext cx="6911975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88988" lvl="1" indent="-304800" algn="l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pl-PL" sz="2000" dirty="0" smtClean="0">
                <a:effectLst/>
                <a:latin typeface="Arial" charset="0"/>
              </a:rPr>
              <a:t>Podstawowe </a:t>
            </a:r>
            <a:r>
              <a:rPr lang="pl-PL" sz="2000" dirty="0">
                <a:effectLst/>
                <a:latin typeface="Arial" charset="0"/>
              </a:rPr>
              <a:t>elementy schematów blokowych</a:t>
            </a:r>
          </a:p>
          <a:p>
            <a:pPr marL="788988" lvl="1" indent="-304800" algn="l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pl-PL" sz="2000" dirty="0" smtClean="0">
                <a:effectLst/>
                <a:latin typeface="Arial" charset="0"/>
              </a:rPr>
              <a:t>Przekształcenia </a:t>
            </a:r>
            <a:r>
              <a:rPr lang="pl-PL" sz="2000" dirty="0">
                <a:effectLst/>
                <a:latin typeface="Arial" charset="0"/>
              </a:rPr>
              <a:t>schematów </a:t>
            </a:r>
            <a:r>
              <a:rPr lang="pl-PL" sz="2000" dirty="0" smtClean="0">
                <a:effectLst/>
                <a:latin typeface="Arial" charset="0"/>
              </a:rPr>
              <a:t>blokowych</a:t>
            </a:r>
          </a:p>
          <a:p>
            <a:pPr marL="788988" lvl="1" indent="-304800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pl-PL" sz="2000" dirty="0">
                <a:latin typeface="Arial" charset="0"/>
              </a:rPr>
              <a:t>Budowa schematów blokowych</a:t>
            </a:r>
          </a:p>
          <a:p>
            <a:pPr marL="788988" lvl="1" indent="-304800" algn="l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pl-PL" sz="2000" dirty="0" smtClean="0">
                <a:effectLst/>
                <a:latin typeface="Arial" charset="0"/>
              </a:rPr>
              <a:t>Przykłady</a:t>
            </a:r>
            <a:endParaRPr lang="pl-PL" sz="2000" dirty="0">
              <a:effectLst/>
              <a:latin typeface="Arial" charset="0"/>
            </a:endParaRPr>
          </a:p>
          <a:p>
            <a:pPr marL="788988" lvl="1" indent="-304800" algn="l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§"/>
            </a:pPr>
            <a:endParaRPr lang="pl-PL" sz="1000" dirty="0">
              <a:effectLst/>
              <a:latin typeface="Arial" charset="0"/>
            </a:endParaRPr>
          </a:p>
        </p:txBody>
      </p:sp>
      <p:sp>
        <p:nvSpPr>
          <p:cNvPr id="204808" name="Text Box 2056"/>
          <p:cNvSpPr txBox="1">
            <a:spLocks noChangeArrowheads="1"/>
          </p:cNvSpPr>
          <p:nvPr/>
        </p:nvSpPr>
        <p:spPr bwMode="auto">
          <a:xfrm>
            <a:off x="457200" y="8382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Plan wykładu: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 bldLvl="2" autoUpdateAnimBg="0"/>
      <p:bldP spid="20480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296863" y="1171575"/>
            <a:ext cx="866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buClrTx/>
              <a:buFontTx/>
              <a:buNone/>
            </a:pPr>
            <a:r>
              <a:rPr lang="pl-PL" sz="2200" b="1" u="sng">
                <a:solidFill>
                  <a:schemeClr val="tx2"/>
                </a:solidFill>
                <a:effectLst/>
                <a:latin typeface="Arial" charset="0"/>
              </a:rPr>
              <a:t>Przykład 5.</a:t>
            </a:r>
            <a:r>
              <a:rPr lang="pl-PL" sz="2200" b="1">
                <a:solidFill>
                  <a:schemeClr val="tx2"/>
                </a:solidFill>
                <a:effectLst/>
                <a:latin typeface="Arial" charset="0"/>
              </a:rPr>
              <a:t> </a:t>
            </a:r>
            <a:r>
              <a:rPr lang="pl-PL" sz="2200">
                <a:solidFill>
                  <a:schemeClr val="tx2"/>
                </a:solidFill>
                <a:effectLst/>
                <a:latin typeface="Arial" charset="0"/>
              </a:rPr>
              <a:t>Narysować schemat blokowy poniższego układu</a:t>
            </a:r>
            <a:endParaRPr lang="en-US" sz="2200"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0" y="287527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800" b="1" dirty="0">
                <a:effectLst/>
                <a:latin typeface="Arial" charset="0"/>
                <a:cs typeface="Times New Roman" pitchFamily="18" charset="0"/>
              </a:rPr>
              <a:t> Budowa schematów blokowych</a:t>
            </a:r>
            <a:r>
              <a:rPr lang="pl-PL" sz="2800" dirty="0">
                <a:effectLst/>
                <a:latin typeface="Arial" charset="0"/>
              </a:rPr>
              <a:t> </a:t>
            </a:r>
          </a:p>
        </p:txBody>
      </p:sp>
      <p:sp>
        <p:nvSpPr>
          <p:cNvPr id="269379" name="Rectangle 67"/>
          <p:cNvSpPr>
            <a:spLocks noChangeArrowheads="1"/>
          </p:cNvSpPr>
          <p:nvPr/>
        </p:nvSpPr>
        <p:spPr bwMode="auto">
          <a:xfrm>
            <a:off x="4903788" y="2389188"/>
            <a:ext cx="35560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700" tIns="12700" rIns="12700" bIns="12700"/>
          <a:lstStyle/>
          <a:p>
            <a:pPr algn="l">
              <a:buFontTx/>
              <a:buNone/>
            </a:pPr>
            <a:r>
              <a:rPr lang="pl-PL" sz="2000">
                <a:effectLst/>
                <a:latin typeface="Arial" charset="0"/>
              </a:rPr>
              <a:t>y – przemieszczenie (wejście)</a:t>
            </a:r>
          </a:p>
          <a:p>
            <a:pPr algn="l">
              <a:buFontTx/>
              <a:buNone/>
            </a:pPr>
            <a:r>
              <a:rPr lang="pl-PL" sz="2000">
                <a:effectLst/>
                <a:latin typeface="Arial" charset="0"/>
              </a:rPr>
              <a:t>u – przemieszczenie (wyjście)</a:t>
            </a:r>
          </a:p>
          <a:p>
            <a:pPr algn="l">
              <a:buFontTx/>
              <a:buNone/>
            </a:pPr>
            <a:r>
              <a:rPr lang="pl-PL" sz="2000">
                <a:effectLst/>
                <a:latin typeface="Arial" charset="0"/>
              </a:rPr>
              <a:t>k – współczynnik sztywności</a:t>
            </a:r>
          </a:p>
          <a:p>
            <a:pPr algn="l">
              <a:buFontTx/>
              <a:buNone/>
            </a:pPr>
            <a:r>
              <a:rPr lang="pl-PL" sz="2000">
                <a:effectLst/>
                <a:latin typeface="Arial" charset="0"/>
              </a:rPr>
              <a:t>C – współczynnik tłumienia</a:t>
            </a:r>
          </a:p>
          <a:p>
            <a:pPr algn="l">
              <a:buFontTx/>
              <a:buNone/>
            </a:pPr>
            <a:r>
              <a:rPr lang="pl-PL" sz="2000">
                <a:effectLst/>
                <a:latin typeface="Arial" charset="0"/>
              </a:rPr>
              <a:t>a, b – ramiona dźwigni</a:t>
            </a:r>
            <a:endParaRPr lang="pl-PL" sz="2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69380" name="Object 68"/>
          <p:cNvGraphicFramePr>
            <a:graphicFrameLocks noChangeAspect="1"/>
          </p:cNvGraphicFramePr>
          <p:nvPr/>
        </p:nvGraphicFramePr>
        <p:xfrm>
          <a:off x="3779838" y="5227638"/>
          <a:ext cx="11493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Równanie" r:id="rId3" imgW="507960" imgH="228600" progId="Equation.3">
                  <p:embed/>
                </p:oleObj>
              </mc:Choice>
              <mc:Fallback>
                <p:oleObj name="Równanie" r:id="rId3" imgW="5079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227638"/>
                        <a:ext cx="11493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381" name="Text Box 69"/>
          <p:cNvSpPr txBox="1">
            <a:spLocks noChangeArrowheads="1"/>
          </p:cNvSpPr>
          <p:nvPr/>
        </p:nvSpPr>
        <p:spPr bwMode="auto">
          <a:xfrm>
            <a:off x="228600" y="465455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W stanie równowagi siła w sprężynie F</a:t>
            </a:r>
            <a:r>
              <a:rPr lang="pl-PL" sz="2000" baseline="-25000">
                <a:effectLst/>
                <a:latin typeface="Arial" charset="0"/>
              </a:rPr>
              <a:t>S</a:t>
            </a:r>
            <a:r>
              <a:rPr lang="pl-PL" sz="2000">
                <a:effectLst/>
                <a:latin typeface="Arial" charset="0"/>
              </a:rPr>
              <a:t> jest równa sile w tłumiku F</a:t>
            </a:r>
            <a:r>
              <a:rPr lang="pl-PL" sz="2000" baseline="-25000">
                <a:effectLst/>
                <a:latin typeface="Arial" charset="0"/>
              </a:rPr>
              <a:t>T</a:t>
            </a:r>
            <a:endParaRPr lang="en-US" sz="2000">
              <a:effectLst/>
              <a:latin typeface="Arial" charset="0"/>
            </a:endParaRP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665163" y="1752600"/>
            <a:ext cx="3330575" cy="2755900"/>
            <a:chOff x="419" y="1104"/>
            <a:chExt cx="2098" cy="1736"/>
          </a:xfrm>
        </p:grpSpPr>
        <p:sp>
          <p:nvSpPr>
            <p:cNvPr id="269319" name="Freeform 7"/>
            <p:cNvSpPr>
              <a:spLocks/>
            </p:cNvSpPr>
            <p:nvPr/>
          </p:nvSpPr>
          <p:spPr bwMode="auto">
            <a:xfrm>
              <a:off x="579" y="2109"/>
              <a:ext cx="207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"/>
                </a:cxn>
                <a:cxn ang="0">
                  <a:pos x="518" y="56"/>
                </a:cxn>
                <a:cxn ang="0">
                  <a:pos x="518" y="3"/>
                </a:cxn>
                <a:cxn ang="0">
                  <a:pos x="0" y="0"/>
                </a:cxn>
              </a:cxnLst>
              <a:rect l="0" t="0" r="r" b="b"/>
              <a:pathLst>
                <a:path w="518" h="56">
                  <a:moveTo>
                    <a:pt x="0" y="0"/>
                  </a:moveTo>
                  <a:lnTo>
                    <a:pt x="0" y="53"/>
                  </a:lnTo>
                  <a:lnTo>
                    <a:pt x="518" y="56"/>
                  </a:lnTo>
                  <a:lnTo>
                    <a:pt x="5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0" name="Freeform 8"/>
            <p:cNvSpPr>
              <a:spLocks/>
            </p:cNvSpPr>
            <p:nvPr/>
          </p:nvSpPr>
          <p:spPr bwMode="auto">
            <a:xfrm>
              <a:off x="576" y="2050"/>
              <a:ext cx="213" cy="80"/>
            </a:xfrm>
            <a:custGeom>
              <a:avLst/>
              <a:gdLst/>
              <a:ahLst/>
              <a:cxnLst>
                <a:cxn ang="0">
                  <a:pos x="0" y="150"/>
                </a:cxn>
                <a:cxn ang="0">
                  <a:pos x="16" y="200"/>
                </a:cxn>
                <a:cxn ang="0">
                  <a:pos x="534" y="50"/>
                </a:cxn>
                <a:cxn ang="0">
                  <a:pos x="519" y="0"/>
                </a:cxn>
                <a:cxn ang="0">
                  <a:pos x="0" y="150"/>
                </a:cxn>
              </a:cxnLst>
              <a:rect l="0" t="0" r="r" b="b"/>
              <a:pathLst>
                <a:path w="534" h="200">
                  <a:moveTo>
                    <a:pt x="0" y="150"/>
                  </a:moveTo>
                  <a:lnTo>
                    <a:pt x="16" y="200"/>
                  </a:lnTo>
                  <a:lnTo>
                    <a:pt x="534" y="50"/>
                  </a:lnTo>
                  <a:lnTo>
                    <a:pt x="519" y="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1" name="Freeform 9"/>
            <p:cNvSpPr>
              <a:spLocks/>
            </p:cNvSpPr>
            <p:nvPr/>
          </p:nvSpPr>
          <p:spPr bwMode="auto">
            <a:xfrm>
              <a:off x="576" y="1932"/>
              <a:ext cx="213" cy="79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16" y="199"/>
                </a:cxn>
                <a:cxn ang="0">
                  <a:pos x="534" y="50"/>
                </a:cxn>
                <a:cxn ang="0">
                  <a:pos x="519" y="0"/>
                </a:cxn>
                <a:cxn ang="0">
                  <a:pos x="0" y="149"/>
                </a:cxn>
              </a:cxnLst>
              <a:rect l="0" t="0" r="r" b="b"/>
              <a:pathLst>
                <a:path w="534" h="199">
                  <a:moveTo>
                    <a:pt x="0" y="149"/>
                  </a:moveTo>
                  <a:lnTo>
                    <a:pt x="16" y="199"/>
                  </a:lnTo>
                  <a:lnTo>
                    <a:pt x="534" y="50"/>
                  </a:lnTo>
                  <a:lnTo>
                    <a:pt x="519" y="0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2" name="Freeform 10"/>
            <p:cNvSpPr>
              <a:spLocks/>
            </p:cNvSpPr>
            <p:nvPr/>
          </p:nvSpPr>
          <p:spPr bwMode="auto">
            <a:xfrm>
              <a:off x="576" y="1991"/>
              <a:ext cx="213" cy="79"/>
            </a:xfrm>
            <a:custGeom>
              <a:avLst/>
              <a:gdLst/>
              <a:ahLst/>
              <a:cxnLst>
                <a:cxn ang="0">
                  <a:pos x="519" y="197"/>
                </a:cxn>
                <a:cxn ang="0">
                  <a:pos x="534" y="147"/>
                </a:cxn>
                <a:cxn ang="0">
                  <a:pos x="16" y="0"/>
                </a:cxn>
                <a:cxn ang="0">
                  <a:pos x="0" y="50"/>
                </a:cxn>
                <a:cxn ang="0">
                  <a:pos x="519" y="197"/>
                </a:cxn>
              </a:cxnLst>
              <a:rect l="0" t="0" r="r" b="b"/>
              <a:pathLst>
                <a:path w="534" h="197">
                  <a:moveTo>
                    <a:pt x="519" y="197"/>
                  </a:moveTo>
                  <a:lnTo>
                    <a:pt x="534" y="147"/>
                  </a:lnTo>
                  <a:lnTo>
                    <a:pt x="16" y="0"/>
                  </a:lnTo>
                  <a:lnTo>
                    <a:pt x="0" y="50"/>
                  </a:lnTo>
                  <a:lnTo>
                    <a:pt x="519" y="1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3" name="Freeform 11"/>
            <p:cNvSpPr>
              <a:spLocks/>
            </p:cNvSpPr>
            <p:nvPr/>
          </p:nvSpPr>
          <p:spPr bwMode="auto">
            <a:xfrm>
              <a:off x="576" y="1873"/>
              <a:ext cx="213" cy="79"/>
            </a:xfrm>
            <a:custGeom>
              <a:avLst/>
              <a:gdLst/>
              <a:ahLst/>
              <a:cxnLst>
                <a:cxn ang="0">
                  <a:pos x="519" y="197"/>
                </a:cxn>
                <a:cxn ang="0">
                  <a:pos x="534" y="147"/>
                </a:cxn>
                <a:cxn ang="0">
                  <a:pos x="16" y="0"/>
                </a:cxn>
                <a:cxn ang="0">
                  <a:pos x="0" y="50"/>
                </a:cxn>
                <a:cxn ang="0">
                  <a:pos x="519" y="197"/>
                </a:cxn>
              </a:cxnLst>
              <a:rect l="0" t="0" r="r" b="b"/>
              <a:pathLst>
                <a:path w="534" h="197">
                  <a:moveTo>
                    <a:pt x="519" y="197"/>
                  </a:moveTo>
                  <a:lnTo>
                    <a:pt x="534" y="147"/>
                  </a:lnTo>
                  <a:lnTo>
                    <a:pt x="16" y="0"/>
                  </a:lnTo>
                  <a:lnTo>
                    <a:pt x="0" y="50"/>
                  </a:lnTo>
                  <a:lnTo>
                    <a:pt x="519" y="1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4" name="Freeform 12"/>
            <p:cNvSpPr>
              <a:spLocks/>
            </p:cNvSpPr>
            <p:nvPr/>
          </p:nvSpPr>
          <p:spPr bwMode="auto">
            <a:xfrm>
              <a:off x="576" y="1813"/>
              <a:ext cx="213" cy="80"/>
            </a:xfrm>
            <a:custGeom>
              <a:avLst/>
              <a:gdLst/>
              <a:ahLst/>
              <a:cxnLst>
                <a:cxn ang="0">
                  <a:pos x="0" y="150"/>
                </a:cxn>
                <a:cxn ang="0">
                  <a:pos x="16" y="200"/>
                </a:cxn>
                <a:cxn ang="0">
                  <a:pos x="534" y="50"/>
                </a:cxn>
                <a:cxn ang="0">
                  <a:pos x="519" y="0"/>
                </a:cxn>
                <a:cxn ang="0">
                  <a:pos x="0" y="150"/>
                </a:cxn>
              </a:cxnLst>
              <a:rect l="0" t="0" r="r" b="b"/>
              <a:pathLst>
                <a:path w="534" h="200">
                  <a:moveTo>
                    <a:pt x="0" y="150"/>
                  </a:moveTo>
                  <a:lnTo>
                    <a:pt x="16" y="200"/>
                  </a:lnTo>
                  <a:lnTo>
                    <a:pt x="534" y="50"/>
                  </a:lnTo>
                  <a:lnTo>
                    <a:pt x="519" y="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5" name="Freeform 13"/>
            <p:cNvSpPr>
              <a:spLocks/>
            </p:cNvSpPr>
            <p:nvPr/>
          </p:nvSpPr>
          <p:spPr bwMode="auto">
            <a:xfrm>
              <a:off x="576" y="1694"/>
              <a:ext cx="213" cy="80"/>
            </a:xfrm>
            <a:custGeom>
              <a:avLst/>
              <a:gdLst/>
              <a:ahLst/>
              <a:cxnLst>
                <a:cxn ang="0">
                  <a:pos x="0" y="150"/>
                </a:cxn>
                <a:cxn ang="0">
                  <a:pos x="16" y="200"/>
                </a:cxn>
                <a:cxn ang="0">
                  <a:pos x="534" y="50"/>
                </a:cxn>
                <a:cxn ang="0">
                  <a:pos x="519" y="0"/>
                </a:cxn>
                <a:cxn ang="0">
                  <a:pos x="0" y="150"/>
                </a:cxn>
              </a:cxnLst>
              <a:rect l="0" t="0" r="r" b="b"/>
              <a:pathLst>
                <a:path w="534" h="200">
                  <a:moveTo>
                    <a:pt x="0" y="150"/>
                  </a:moveTo>
                  <a:lnTo>
                    <a:pt x="16" y="200"/>
                  </a:lnTo>
                  <a:lnTo>
                    <a:pt x="534" y="50"/>
                  </a:lnTo>
                  <a:lnTo>
                    <a:pt x="519" y="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6" name="Freeform 14"/>
            <p:cNvSpPr>
              <a:spLocks/>
            </p:cNvSpPr>
            <p:nvPr/>
          </p:nvSpPr>
          <p:spPr bwMode="auto">
            <a:xfrm>
              <a:off x="576" y="1635"/>
              <a:ext cx="213" cy="79"/>
            </a:xfrm>
            <a:custGeom>
              <a:avLst/>
              <a:gdLst/>
              <a:ahLst/>
              <a:cxnLst>
                <a:cxn ang="0">
                  <a:pos x="519" y="196"/>
                </a:cxn>
                <a:cxn ang="0">
                  <a:pos x="534" y="146"/>
                </a:cxn>
                <a:cxn ang="0">
                  <a:pos x="16" y="0"/>
                </a:cxn>
                <a:cxn ang="0">
                  <a:pos x="0" y="50"/>
                </a:cxn>
                <a:cxn ang="0">
                  <a:pos x="519" y="196"/>
                </a:cxn>
              </a:cxnLst>
              <a:rect l="0" t="0" r="r" b="b"/>
              <a:pathLst>
                <a:path w="534" h="196">
                  <a:moveTo>
                    <a:pt x="519" y="196"/>
                  </a:moveTo>
                  <a:lnTo>
                    <a:pt x="534" y="146"/>
                  </a:lnTo>
                  <a:lnTo>
                    <a:pt x="16" y="0"/>
                  </a:lnTo>
                  <a:lnTo>
                    <a:pt x="0" y="50"/>
                  </a:lnTo>
                  <a:lnTo>
                    <a:pt x="519" y="1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7" name="Freeform 15"/>
            <p:cNvSpPr>
              <a:spLocks/>
            </p:cNvSpPr>
            <p:nvPr/>
          </p:nvSpPr>
          <p:spPr bwMode="auto">
            <a:xfrm>
              <a:off x="576" y="1754"/>
              <a:ext cx="213" cy="79"/>
            </a:xfrm>
            <a:custGeom>
              <a:avLst/>
              <a:gdLst/>
              <a:ahLst/>
              <a:cxnLst>
                <a:cxn ang="0">
                  <a:pos x="519" y="197"/>
                </a:cxn>
                <a:cxn ang="0">
                  <a:pos x="534" y="147"/>
                </a:cxn>
                <a:cxn ang="0">
                  <a:pos x="16" y="0"/>
                </a:cxn>
                <a:cxn ang="0">
                  <a:pos x="0" y="50"/>
                </a:cxn>
                <a:cxn ang="0">
                  <a:pos x="519" y="197"/>
                </a:cxn>
              </a:cxnLst>
              <a:rect l="0" t="0" r="r" b="b"/>
              <a:pathLst>
                <a:path w="534" h="197">
                  <a:moveTo>
                    <a:pt x="519" y="197"/>
                  </a:moveTo>
                  <a:lnTo>
                    <a:pt x="534" y="147"/>
                  </a:lnTo>
                  <a:lnTo>
                    <a:pt x="16" y="0"/>
                  </a:lnTo>
                  <a:lnTo>
                    <a:pt x="0" y="50"/>
                  </a:lnTo>
                  <a:lnTo>
                    <a:pt x="519" y="1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8" name="Rectangle 16"/>
            <p:cNvSpPr>
              <a:spLocks noChangeArrowheads="1"/>
            </p:cNvSpPr>
            <p:nvPr/>
          </p:nvSpPr>
          <p:spPr bwMode="auto">
            <a:xfrm>
              <a:off x="579" y="1635"/>
              <a:ext cx="207" cy="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29" name="Rectangle 17"/>
            <p:cNvSpPr>
              <a:spLocks noChangeArrowheads="1"/>
            </p:cNvSpPr>
            <p:nvPr/>
          </p:nvSpPr>
          <p:spPr bwMode="auto">
            <a:xfrm>
              <a:off x="841" y="2125"/>
              <a:ext cx="106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30" name="Rectangle 18"/>
            <p:cNvSpPr>
              <a:spLocks noChangeArrowheads="1"/>
            </p:cNvSpPr>
            <p:nvPr/>
          </p:nvSpPr>
          <p:spPr bwMode="auto">
            <a:xfrm>
              <a:off x="849" y="2115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pl-PL" sz="1600"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269331" name="Rectangle 19"/>
            <p:cNvSpPr>
              <a:spLocks noChangeArrowheads="1"/>
            </p:cNvSpPr>
            <p:nvPr/>
          </p:nvSpPr>
          <p:spPr bwMode="auto">
            <a:xfrm>
              <a:off x="1696" y="2142"/>
              <a:ext cx="75" cy="1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32" name="Rectangle 20"/>
            <p:cNvSpPr>
              <a:spLocks noChangeArrowheads="1"/>
            </p:cNvSpPr>
            <p:nvPr/>
          </p:nvSpPr>
          <p:spPr bwMode="auto">
            <a:xfrm>
              <a:off x="1701" y="2115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pl-PL" sz="1600"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69333" name="Rectangle 21"/>
            <p:cNvSpPr>
              <a:spLocks noChangeArrowheads="1"/>
            </p:cNvSpPr>
            <p:nvPr/>
          </p:nvSpPr>
          <p:spPr bwMode="auto">
            <a:xfrm>
              <a:off x="425" y="2407"/>
              <a:ext cx="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en-US" sz="1600">
                  <a:solidFill>
                    <a:srgbClr val="000000"/>
                  </a:solidFill>
                  <a:effectLst/>
                  <a:latin typeface="Arial" charset="0"/>
                </a:rPr>
                <a:t>C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9334" name="Rectangle 22"/>
            <p:cNvSpPr>
              <a:spLocks noChangeArrowheads="1"/>
            </p:cNvSpPr>
            <p:nvPr/>
          </p:nvSpPr>
          <p:spPr bwMode="auto">
            <a:xfrm>
              <a:off x="419" y="1810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buFontTx/>
                <a:buNone/>
              </a:pPr>
              <a:r>
                <a:rPr lang="en-US" sz="1600">
                  <a:solidFill>
                    <a:srgbClr val="000000"/>
                  </a:solidFill>
                  <a:effectLst/>
                  <a:latin typeface="Arial" charset="0"/>
                </a:rPr>
                <a:t>k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9335" name="Rectangle 23"/>
            <p:cNvSpPr>
              <a:spLocks noChangeArrowheads="1"/>
            </p:cNvSpPr>
            <p:nvPr/>
          </p:nvSpPr>
          <p:spPr bwMode="auto">
            <a:xfrm>
              <a:off x="2427" y="2390"/>
              <a:ext cx="90" cy="1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36" name="Rectangle 24"/>
            <p:cNvSpPr>
              <a:spLocks noChangeArrowheads="1"/>
            </p:cNvSpPr>
            <p:nvPr/>
          </p:nvSpPr>
          <p:spPr bwMode="auto">
            <a:xfrm>
              <a:off x="2427" y="2394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pl-PL" sz="1600">
                  <a:solidFill>
                    <a:srgbClr val="000000"/>
                  </a:solidFill>
                  <a:effectLst/>
                  <a:latin typeface="Arial" charset="0"/>
                </a:rPr>
                <a:t>u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2346" y="2358"/>
              <a:ext cx="53" cy="209"/>
              <a:chOff x="6484" y="11762"/>
              <a:chExt cx="134" cy="524"/>
            </a:xfrm>
          </p:grpSpPr>
          <p:sp>
            <p:nvSpPr>
              <p:cNvPr id="269338" name="Line 26"/>
              <p:cNvSpPr>
                <a:spLocks noChangeShapeType="1"/>
              </p:cNvSpPr>
              <p:nvPr/>
            </p:nvSpPr>
            <p:spPr bwMode="auto">
              <a:xfrm flipV="1">
                <a:off x="6547" y="11887"/>
                <a:ext cx="3" cy="399"/>
              </a:xfrm>
              <a:prstGeom prst="line">
                <a:avLst/>
              </a:prstGeom>
              <a:noFill/>
              <a:ln w="1206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39" name="Freeform 27"/>
              <p:cNvSpPr>
                <a:spLocks/>
              </p:cNvSpPr>
              <p:nvPr/>
            </p:nvSpPr>
            <p:spPr bwMode="auto">
              <a:xfrm>
                <a:off x="6484" y="11762"/>
                <a:ext cx="134" cy="131"/>
              </a:xfrm>
              <a:custGeom>
                <a:avLst/>
                <a:gdLst/>
                <a:ahLst/>
                <a:cxnLst>
                  <a:cxn ang="0">
                    <a:pos x="134" y="131"/>
                  </a:cxn>
                  <a:cxn ang="0">
                    <a:pos x="66" y="0"/>
                  </a:cxn>
                  <a:cxn ang="0">
                    <a:pos x="0" y="131"/>
                  </a:cxn>
                  <a:cxn ang="0">
                    <a:pos x="134" y="131"/>
                  </a:cxn>
                </a:cxnLst>
                <a:rect l="0" t="0" r="r" b="b"/>
                <a:pathLst>
                  <a:path w="134" h="131">
                    <a:moveTo>
                      <a:pt x="134" y="131"/>
                    </a:moveTo>
                    <a:lnTo>
                      <a:pt x="66" y="0"/>
                    </a:lnTo>
                    <a:lnTo>
                      <a:pt x="0" y="131"/>
                    </a:lnTo>
                    <a:lnTo>
                      <a:pt x="134" y="1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69340" name="Rectangle 28"/>
            <p:cNvSpPr>
              <a:spLocks noChangeArrowheads="1"/>
            </p:cNvSpPr>
            <p:nvPr/>
          </p:nvSpPr>
          <p:spPr bwMode="auto">
            <a:xfrm>
              <a:off x="492" y="2195"/>
              <a:ext cx="1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en-US" sz="1600">
                  <a:solidFill>
                    <a:srgbClr val="000000"/>
                  </a:solidFill>
                  <a:effectLst/>
                  <a:latin typeface="Arial" charset="0"/>
                </a:rPr>
                <a:t> v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586" y="2197"/>
              <a:ext cx="53" cy="208"/>
              <a:chOff x="2572" y="13638"/>
              <a:chExt cx="134" cy="522"/>
            </a:xfrm>
          </p:grpSpPr>
          <p:sp>
            <p:nvSpPr>
              <p:cNvPr id="269342" name="Line 30"/>
              <p:cNvSpPr>
                <a:spLocks noChangeShapeType="1"/>
              </p:cNvSpPr>
              <p:nvPr/>
            </p:nvSpPr>
            <p:spPr bwMode="auto">
              <a:xfrm>
                <a:off x="2641" y="13638"/>
                <a:ext cx="1" cy="397"/>
              </a:xfrm>
              <a:prstGeom prst="line">
                <a:avLst/>
              </a:prstGeom>
              <a:noFill/>
              <a:ln w="1206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43" name="Freeform 31"/>
              <p:cNvSpPr>
                <a:spLocks/>
              </p:cNvSpPr>
              <p:nvPr/>
            </p:nvSpPr>
            <p:spPr bwMode="auto">
              <a:xfrm>
                <a:off x="2572" y="14029"/>
                <a:ext cx="134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9" y="131"/>
                  </a:cxn>
                  <a:cxn ang="0">
                    <a:pos x="134" y="0"/>
                  </a:cxn>
                  <a:cxn ang="0">
                    <a:pos x="0" y="0"/>
                  </a:cxn>
                </a:cxnLst>
                <a:rect l="0" t="0" r="r" b="b"/>
                <a:pathLst>
                  <a:path w="134" h="131">
                    <a:moveTo>
                      <a:pt x="0" y="0"/>
                    </a:moveTo>
                    <a:lnTo>
                      <a:pt x="69" y="131"/>
                    </a:lnTo>
                    <a:lnTo>
                      <a:pt x="13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69344" name="Oval 32"/>
            <p:cNvSpPr>
              <a:spLocks noChangeArrowheads="1"/>
            </p:cNvSpPr>
            <p:nvPr/>
          </p:nvSpPr>
          <p:spPr bwMode="auto">
            <a:xfrm>
              <a:off x="666" y="1351"/>
              <a:ext cx="43" cy="43"/>
            </a:xfrm>
            <a:prstGeom prst="ellipse">
              <a:avLst/>
            </a:prstGeom>
            <a:solidFill>
              <a:srgbClr val="000000"/>
            </a:solidFill>
            <a:ln w="1206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45" name="Oval 33"/>
            <p:cNvSpPr>
              <a:spLocks noChangeArrowheads="1"/>
            </p:cNvSpPr>
            <p:nvPr/>
          </p:nvSpPr>
          <p:spPr bwMode="auto">
            <a:xfrm>
              <a:off x="2350" y="2281"/>
              <a:ext cx="42" cy="43"/>
            </a:xfrm>
            <a:prstGeom prst="ellipse">
              <a:avLst/>
            </a:prstGeom>
            <a:solidFill>
              <a:srgbClr val="000000"/>
            </a:solidFill>
            <a:ln w="1206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46" name="Oval 34"/>
            <p:cNvSpPr>
              <a:spLocks noChangeArrowheads="1"/>
            </p:cNvSpPr>
            <p:nvPr/>
          </p:nvSpPr>
          <p:spPr bwMode="auto">
            <a:xfrm>
              <a:off x="1059" y="2238"/>
              <a:ext cx="121" cy="120"/>
            </a:xfrm>
            <a:prstGeom prst="ellipse">
              <a:avLst/>
            </a:prstGeom>
            <a:noFill/>
            <a:ln w="336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47" name="Rectangle 35"/>
            <p:cNvSpPr>
              <a:spLocks noChangeArrowheads="1"/>
            </p:cNvSpPr>
            <p:nvPr/>
          </p:nvSpPr>
          <p:spPr bwMode="auto">
            <a:xfrm>
              <a:off x="969" y="2305"/>
              <a:ext cx="300" cy="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48" name="Rectangle 36"/>
            <p:cNvSpPr>
              <a:spLocks noChangeArrowheads="1"/>
            </p:cNvSpPr>
            <p:nvPr/>
          </p:nvSpPr>
          <p:spPr bwMode="auto">
            <a:xfrm>
              <a:off x="688" y="2295"/>
              <a:ext cx="375" cy="2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1030" y="2309"/>
              <a:ext cx="179" cy="90"/>
              <a:chOff x="3196" y="11640"/>
              <a:chExt cx="447" cy="225"/>
            </a:xfrm>
          </p:grpSpPr>
          <p:sp>
            <p:nvSpPr>
              <p:cNvPr id="269350" name="Line 38"/>
              <p:cNvSpPr>
                <a:spLocks noChangeShapeType="1"/>
              </p:cNvSpPr>
              <p:nvPr/>
            </p:nvSpPr>
            <p:spPr bwMode="auto">
              <a:xfrm flipH="1">
                <a:off x="3196" y="11640"/>
                <a:ext cx="225" cy="22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51" name="Line 39"/>
              <p:cNvSpPr>
                <a:spLocks noChangeShapeType="1"/>
              </p:cNvSpPr>
              <p:nvPr/>
            </p:nvSpPr>
            <p:spPr bwMode="auto">
              <a:xfrm>
                <a:off x="3418" y="11640"/>
                <a:ext cx="225" cy="22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52" name="Line 40"/>
              <p:cNvSpPr>
                <a:spLocks noChangeShapeType="1"/>
              </p:cNvSpPr>
              <p:nvPr/>
            </p:nvSpPr>
            <p:spPr bwMode="auto">
              <a:xfrm>
                <a:off x="3196" y="11862"/>
                <a:ext cx="447" cy="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1004" y="2399"/>
              <a:ext cx="179" cy="60"/>
              <a:chOff x="3131" y="11865"/>
              <a:chExt cx="446" cy="150"/>
            </a:xfrm>
          </p:grpSpPr>
          <p:sp>
            <p:nvSpPr>
              <p:cNvPr id="269354" name="Line 42"/>
              <p:cNvSpPr>
                <a:spLocks noChangeShapeType="1"/>
              </p:cNvSpPr>
              <p:nvPr/>
            </p:nvSpPr>
            <p:spPr bwMode="auto">
              <a:xfrm flipH="1">
                <a:off x="3131" y="11865"/>
                <a:ext cx="150" cy="15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55" name="Line 43"/>
              <p:cNvSpPr>
                <a:spLocks noChangeShapeType="1"/>
              </p:cNvSpPr>
              <p:nvPr/>
            </p:nvSpPr>
            <p:spPr bwMode="auto">
              <a:xfrm flipH="1">
                <a:off x="3281" y="11865"/>
                <a:ext cx="149" cy="15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56" name="Line 44"/>
              <p:cNvSpPr>
                <a:spLocks noChangeShapeType="1"/>
              </p:cNvSpPr>
              <p:nvPr/>
            </p:nvSpPr>
            <p:spPr bwMode="auto">
              <a:xfrm flipH="1">
                <a:off x="3427" y="11865"/>
                <a:ext cx="150" cy="15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69357" name="Oval 45"/>
            <p:cNvSpPr>
              <a:spLocks noChangeArrowheads="1"/>
            </p:cNvSpPr>
            <p:nvPr/>
          </p:nvSpPr>
          <p:spPr bwMode="auto">
            <a:xfrm>
              <a:off x="1100" y="2280"/>
              <a:ext cx="43" cy="43"/>
            </a:xfrm>
            <a:prstGeom prst="ellipse">
              <a:avLst/>
            </a:prstGeom>
            <a:solidFill>
              <a:srgbClr val="000000"/>
            </a:solidFill>
            <a:ln w="1206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553" y="2780"/>
              <a:ext cx="239" cy="60"/>
              <a:chOff x="1941" y="15156"/>
              <a:chExt cx="596" cy="150"/>
            </a:xfrm>
          </p:grpSpPr>
          <p:sp>
            <p:nvSpPr>
              <p:cNvPr id="269359" name="Line 47"/>
              <p:cNvSpPr>
                <a:spLocks noChangeShapeType="1"/>
              </p:cNvSpPr>
              <p:nvPr/>
            </p:nvSpPr>
            <p:spPr bwMode="auto">
              <a:xfrm flipH="1">
                <a:off x="2391" y="15156"/>
                <a:ext cx="146" cy="15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1941" y="15156"/>
                <a:ext cx="447" cy="150"/>
                <a:chOff x="1941" y="15156"/>
                <a:chExt cx="447" cy="150"/>
              </a:xfrm>
            </p:grpSpPr>
            <p:sp>
              <p:nvSpPr>
                <p:cNvPr id="269361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1941" y="15156"/>
                  <a:ext cx="150" cy="15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269362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2091" y="15156"/>
                  <a:ext cx="150" cy="15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269363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2238" y="15156"/>
                  <a:ext cx="150" cy="15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</p:grpSp>
        <p:sp>
          <p:nvSpPr>
            <p:cNvPr id="269364" name="Line 52"/>
            <p:cNvSpPr>
              <a:spLocks noChangeShapeType="1"/>
            </p:cNvSpPr>
            <p:nvPr/>
          </p:nvSpPr>
          <p:spPr bwMode="auto">
            <a:xfrm>
              <a:off x="546" y="2771"/>
              <a:ext cx="305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65" name="Line 53"/>
            <p:cNvSpPr>
              <a:spLocks noChangeShapeType="1"/>
            </p:cNvSpPr>
            <p:nvPr/>
          </p:nvSpPr>
          <p:spPr bwMode="auto">
            <a:xfrm>
              <a:off x="686" y="1365"/>
              <a:ext cx="1" cy="28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66" name="Freeform 54"/>
            <p:cNvSpPr>
              <a:spLocks/>
            </p:cNvSpPr>
            <p:nvPr/>
          </p:nvSpPr>
          <p:spPr bwMode="auto">
            <a:xfrm>
              <a:off x="1184" y="2291"/>
              <a:ext cx="1164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"/>
                </a:cxn>
                <a:cxn ang="0">
                  <a:pos x="2910" y="56"/>
                </a:cxn>
                <a:cxn ang="0">
                  <a:pos x="2910" y="3"/>
                </a:cxn>
                <a:cxn ang="0">
                  <a:pos x="0" y="0"/>
                </a:cxn>
              </a:cxnLst>
              <a:rect l="0" t="0" r="r" b="b"/>
              <a:pathLst>
                <a:path w="2910" h="56">
                  <a:moveTo>
                    <a:pt x="0" y="0"/>
                  </a:moveTo>
                  <a:lnTo>
                    <a:pt x="0" y="53"/>
                  </a:lnTo>
                  <a:lnTo>
                    <a:pt x="2910" y="56"/>
                  </a:lnTo>
                  <a:lnTo>
                    <a:pt x="291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67" name="Oval 55"/>
            <p:cNvSpPr>
              <a:spLocks noChangeArrowheads="1"/>
            </p:cNvSpPr>
            <p:nvPr/>
          </p:nvSpPr>
          <p:spPr bwMode="auto">
            <a:xfrm>
              <a:off x="666" y="2276"/>
              <a:ext cx="42" cy="43"/>
            </a:xfrm>
            <a:prstGeom prst="ellipse">
              <a:avLst/>
            </a:prstGeom>
            <a:solidFill>
              <a:srgbClr val="000000"/>
            </a:solidFill>
            <a:ln w="1206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9" name="Group 56"/>
            <p:cNvGrpSpPr>
              <a:grpSpLocks/>
            </p:cNvGrpSpPr>
            <p:nvPr/>
          </p:nvGrpSpPr>
          <p:grpSpPr bwMode="auto">
            <a:xfrm>
              <a:off x="560" y="2434"/>
              <a:ext cx="262" cy="87"/>
              <a:chOff x="1957" y="14291"/>
              <a:chExt cx="655" cy="218"/>
            </a:xfrm>
          </p:grpSpPr>
          <p:sp>
            <p:nvSpPr>
              <p:cNvPr id="269369" name="Freeform 57"/>
              <p:cNvSpPr>
                <a:spLocks/>
              </p:cNvSpPr>
              <p:nvPr/>
            </p:nvSpPr>
            <p:spPr bwMode="auto">
              <a:xfrm>
                <a:off x="1982" y="14316"/>
                <a:ext cx="602" cy="193"/>
              </a:xfrm>
              <a:custGeom>
                <a:avLst/>
                <a:gdLst/>
                <a:ahLst/>
                <a:cxnLst>
                  <a:cxn ang="0">
                    <a:pos x="0" y="175"/>
                  </a:cxn>
                  <a:cxn ang="0">
                    <a:pos x="0" y="0"/>
                  </a:cxn>
                  <a:cxn ang="0">
                    <a:pos x="602" y="0"/>
                  </a:cxn>
                  <a:cxn ang="0">
                    <a:pos x="602" y="193"/>
                  </a:cxn>
                  <a:cxn ang="0">
                    <a:pos x="0" y="175"/>
                  </a:cxn>
                </a:cxnLst>
                <a:rect l="0" t="0" r="r" b="b"/>
                <a:pathLst>
                  <a:path w="602" h="193">
                    <a:moveTo>
                      <a:pt x="0" y="175"/>
                    </a:moveTo>
                    <a:lnTo>
                      <a:pt x="0" y="0"/>
                    </a:lnTo>
                    <a:lnTo>
                      <a:pt x="602" y="0"/>
                    </a:lnTo>
                    <a:lnTo>
                      <a:pt x="602" y="193"/>
                    </a:lnTo>
                    <a:lnTo>
                      <a:pt x="0" y="1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70" name="Freeform 58"/>
              <p:cNvSpPr>
                <a:spLocks/>
              </p:cNvSpPr>
              <p:nvPr/>
            </p:nvSpPr>
            <p:spPr bwMode="auto">
              <a:xfrm>
                <a:off x="1957" y="14291"/>
                <a:ext cx="655" cy="218"/>
              </a:xfrm>
              <a:custGeom>
                <a:avLst/>
                <a:gdLst/>
                <a:ahLst/>
                <a:cxnLst>
                  <a:cxn ang="0">
                    <a:pos x="0" y="200"/>
                  </a:cxn>
                  <a:cxn ang="0">
                    <a:pos x="53" y="200"/>
                  </a:cxn>
                  <a:cxn ang="0">
                    <a:pos x="53" y="25"/>
                  </a:cxn>
                  <a:cxn ang="0">
                    <a:pos x="25" y="25"/>
                  </a:cxn>
                  <a:cxn ang="0">
                    <a:pos x="25" y="50"/>
                  </a:cxn>
                  <a:cxn ang="0">
                    <a:pos x="34" y="50"/>
                  </a:cxn>
                  <a:cxn ang="0">
                    <a:pos x="43" y="43"/>
                  </a:cxn>
                  <a:cxn ang="0">
                    <a:pos x="50" y="34"/>
                  </a:cxn>
                  <a:cxn ang="0">
                    <a:pos x="25" y="53"/>
                  </a:cxn>
                  <a:cxn ang="0">
                    <a:pos x="627" y="53"/>
                  </a:cxn>
                  <a:cxn ang="0">
                    <a:pos x="627" y="25"/>
                  </a:cxn>
                  <a:cxn ang="0">
                    <a:pos x="602" y="25"/>
                  </a:cxn>
                  <a:cxn ang="0">
                    <a:pos x="602" y="34"/>
                  </a:cxn>
                  <a:cxn ang="0">
                    <a:pos x="609" y="43"/>
                  </a:cxn>
                  <a:cxn ang="0">
                    <a:pos x="618" y="50"/>
                  </a:cxn>
                  <a:cxn ang="0">
                    <a:pos x="602" y="25"/>
                  </a:cxn>
                  <a:cxn ang="0">
                    <a:pos x="602" y="218"/>
                  </a:cxn>
                  <a:cxn ang="0">
                    <a:pos x="655" y="218"/>
                  </a:cxn>
                  <a:cxn ang="0">
                    <a:pos x="655" y="25"/>
                  </a:cxn>
                  <a:cxn ang="0">
                    <a:pos x="652" y="25"/>
                  </a:cxn>
                  <a:cxn ang="0">
                    <a:pos x="652" y="15"/>
                  </a:cxn>
                  <a:cxn ang="0">
                    <a:pos x="646" y="6"/>
                  </a:cxn>
                  <a:cxn ang="0">
                    <a:pos x="637" y="0"/>
                  </a:cxn>
                  <a:cxn ang="0">
                    <a:pos x="627" y="0"/>
                  </a:cxn>
                  <a:cxn ang="0">
                    <a:pos x="25" y="0"/>
                  </a:cxn>
                  <a:cxn ang="0">
                    <a:pos x="25" y="0"/>
                  </a:cxn>
                  <a:cxn ang="0">
                    <a:pos x="15" y="0"/>
                  </a:cxn>
                  <a:cxn ang="0">
                    <a:pos x="6" y="6"/>
                  </a:cxn>
                  <a:cxn ang="0">
                    <a:pos x="0" y="1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0" y="200"/>
                  </a:cxn>
                </a:cxnLst>
                <a:rect l="0" t="0" r="r" b="b"/>
                <a:pathLst>
                  <a:path w="655" h="218">
                    <a:moveTo>
                      <a:pt x="0" y="200"/>
                    </a:moveTo>
                    <a:lnTo>
                      <a:pt x="53" y="200"/>
                    </a:lnTo>
                    <a:lnTo>
                      <a:pt x="53" y="25"/>
                    </a:lnTo>
                    <a:lnTo>
                      <a:pt x="25" y="25"/>
                    </a:lnTo>
                    <a:lnTo>
                      <a:pt x="25" y="50"/>
                    </a:lnTo>
                    <a:lnTo>
                      <a:pt x="34" y="50"/>
                    </a:lnTo>
                    <a:lnTo>
                      <a:pt x="43" y="43"/>
                    </a:lnTo>
                    <a:lnTo>
                      <a:pt x="50" y="34"/>
                    </a:lnTo>
                    <a:lnTo>
                      <a:pt x="25" y="53"/>
                    </a:lnTo>
                    <a:lnTo>
                      <a:pt x="627" y="53"/>
                    </a:lnTo>
                    <a:lnTo>
                      <a:pt x="627" y="25"/>
                    </a:lnTo>
                    <a:lnTo>
                      <a:pt x="602" y="25"/>
                    </a:lnTo>
                    <a:lnTo>
                      <a:pt x="602" y="34"/>
                    </a:lnTo>
                    <a:lnTo>
                      <a:pt x="609" y="43"/>
                    </a:lnTo>
                    <a:lnTo>
                      <a:pt x="618" y="50"/>
                    </a:lnTo>
                    <a:lnTo>
                      <a:pt x="602" y="25"/>
                    </a:lnTo>
                    <a:lnTo>
                      <a:pt x="602" y="218"/>
                    </a:lnTo>
                    <a:lnTo>
                      <a:pt x="655" y="218"/>
                    </a:lnTo>
                    <a:lnTo>
                      <a:pt x="655" y="25"/>
                    </a:lnTo>
                    <a:lnTo>
                      <a:pt x="652" y="25"/>
                    </a:lnTo>
                    <a:lnTo>
                      <a:pt x="652" y="15"/>
                    </a:lnTo>
                    <a:lnTo>
                      <a:pt x="646" y="6"/>
                    </a:lnTo>
                    <a:lnTo>
                      <a:pt x="637" y="0"/>
                    </a:lnTo>
                    <a:lnTo>
                      <a:pt x="627" y="0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15" y="0"/>
                    </a:lnTo>
                    <a:lnTo>
                      <a:pt x="6" y="6"/>
                    </a:lnTo>
                    <a:lnTo>
                      <a:pt x="0" y="1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69371" name="Rectangle 59"/>
            <p:cNvSpPr>
              <a:spLocks noChangeArrowheads="1"/>
            </p:cNvSpPr>
            <p:nvPr/>
          </p:nvSpPr>
          <p:spPr bwMode="auto">
            <a:xfrm>
              <a:off x="632" y="2504"/>
              <a:ext cx="117" cy="2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72" name="Line 60"/>
            <p:cNvSpPr>
              <a:spLocks noChangeShapeType="1"/>
            </p:cNvSpPr>
            <p:nvPr/>
          </p:nvSpPr>
          <p:spPr bwMode="auto">
            <a:xfrm flipV="1">
              <a:off x="686" y="2514"/>
              <a:ext cx="1" cy="2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73" name="Line 61"/>
            <p:cNvSpPr>
              <a:spLocks noChangeShapeType="1"/>
            </p:cNvSpPr>
            <p:nvPr/>
          </p:nvSpPr>
          <p:spPr bwMode="auto">
            <a:xfrm flipV="1">
              <a:off x="686" y="2122"/>
              <a:ext cx="1" cy="31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74" name="Line 62"/>
            <p:cNvSpPr>
              <a:spLocks noChangeShapeType="1"/>
            </p:cNvSpPr>
            <p:nvPr/>
          </p:nvSpPr>
          <p:spPr bwMode="auto">
            <a:xfrm flipV="1">
              <a:off x="686" y="1365"/>
              <a:ext cx="1" cy="28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69375" name="Rectangle 63"/>
            <p:cNvSpPr>
              <a:spLocks noChangeArrowheads="1"/>
            </p:cNvSpPr>
            <p:nvPr/>
          </p:nvSpPr>
          <p:spPr bwMode="auto">
            <a:xfrm>
              <a:off x="555" y="1138"/>
              <a:ext cx="1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en-US" sz="1600">
                  <a:solidFill>
                    <a:srgbClr val="000000"/>
                  </a:solidFill>
                  <a:effectLst/>
                  <a:latin typeface="Arial" charset="0"/>
                </a:rPr>
                <a:t> y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662" y="1104"/>
              <a:ext cx="54" cy="208"/>
              <a:chOff x="1988" y="11325"/>
              <a:chExt cx="134" cy="521"/>
            </a:xfrm>
          </p:grpSpPr>
          <p:sp>
            <p:nvSpPr>
              <p:cNvPr id="269377" name="Line 65"/>
              <p:cNvSpPr>
                <a:spLocks noChangeShapeType="1"/>
              </p:cNvSpPr>
              <p:nvPr/>
            </p:nvSpPr>
            <p:spPr bwMode="auto">
              <a:xfrm>
                <a:off x="2057" y="11325"/>
                <a:ext cx="1" cy="396"/>
              </a:xfrm>
              <a:prstGeom prst="line">
                <a:avLst/>
              </a:prstGeom>
              <a:noFill/>
              <a:ln w="1206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78" name="Freeform 66"/>
              <p:cNvSpPr>
                <a:spLocks/>
              </p:cNvSpPr>
              <p:nvPr/>
            </p:nvSpPr>
            <p:spPr bwMode="auto">
              <a:xfrm>
                <a:off x="1988" y="11715"/>
                <a:ext cx="134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9" y="131"/>
                  </a:cxn>
                  <a:cxn ang="0">
                    <a:pos x="134" y="0"/>
                  </a:cxn>
                  <a:cxn ang="0">
                    <a:pos x="0" y="0"/>
                  </a:cxn>
                </a:cxnLst>
                <a:rect l="0" t="0" r="r" b="b"/>
                <a:pathLst>
                  <a:path w="134" h="131">
                    <a:moveTo>
                      <a:pt x="0" y="0"/>
                    </a:moveTo>
                    <a:lnTo>
                      <a:pt x="69" y="131"/>
                    </a:lnTo>
                    <a:lnTo>
                      <a:pt x="13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69385" name="Rectangle 73"/>
            <p:cNvSpPr>
              <a:spLocks noChangeArrowheads="1"/>
            </p:cNvSpPr>
            <p:nvPr/>
          </p:nvSpPr>
          <p:spPr bwMode="auto">
            <a:xfrm>
              <a:off x="883" y="1754"/>
              <a:ext cx="25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en-US" sz="1600">
                  <a:solidFill>
                    <a:srgbClr val="000000"/>
                  </a:solidFill>
                  <a:effectLst/>
                  <a:latin typeface="Arial" charset="0"/>
                </a:rPr>
                <a:t> </a:t>
              </a:r>
              <a:r>
                <a:rPr lang="pl-PL" sz="1600">
                  <a:solidFill>
                    <a:srgbClr val="000000"/>
                  </a:solidFill>
                  <a:effectLst/>
                  <a:latin typeface="Arial" charset="0"/>
                </a:rPr>
                <a:t>F</a:t>
              </a:r>
              <a:r>
                <a:rPr lang="pl-PL" sz="1600" baseline="-25000">
                  <a:solidFill>
                    <a:srgbClr val="000000"/>
                  </a:solidFill>
                  <a:effectLst/>
                  <a:latin typeface="Arial" charset="0"/>
                </a:rPr>
                <a:t>S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11" name="Group 74"/>
            <p:cNvGrpSpPr>
              <a:grpSpLocks/>
            </p:cNvGrpSpPr>
            <p:nvPr/>
          </p:nvGrpSpPr>
          <p:grpSpPr bwMode="auto">
            <a:xfrm>
              <a:off x="839" y="1715"/>
              <a:ext cx="60" cy="309"/>
              <a:chOff x="1988" y="11325"/>
              <a:chExt cx="134" cy="521"/>
            </a:xfrm>
          </p:grpSpPr>
          <p:sp>
            <p:nvSpPr>
              <p:cNvPr id="269387" name="Line 75"/>
              <p:cNvSpPr>
                <a:spLocks noChangeShapeType="1"/>
              </p:cNvSpPr>
              <p:nvPr/>
            </p:nvSpPr>
            <p:spPr bwMode="auto">
              <a:xfrm>
                <a:off x="2057" y="11325"/>
                <a:ext cx="1" cy="396"/>
              </a:xfrm>
              <a:prstGeom prst="line">
                <a:avLst/>
              </a:prstGeom>
              <a:noFill/>
              <a:ln w="1206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88" name="Freeform 76"/>
              <p:cNvSpPr>
                <a:spLocks/>
              </p:cNvSpPr>
              <p:nvPr/>
            </p:nvSpPr>
            <p:spPr bwMode="auto">
              <a:xfrm>
                <a:off x="1988" y="11715"/>
                <a:ext cx="134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9" y="131"/>
                  </a:cxn>
                  <a:cxn ang="0">
                    <a:pos x="134" y="0"/>
                  </a:cxn>
                  <a:cxn ang="0">
                    <a:pos x="0" y="0"/>
                  </a:cxn>
                </a:cxnLst>
                <a:rect l="0" t="0" r="r" b="b"/>
                <a:pathLst>
                  <a:path w="134" h="131">
                    <a:moveTo>
                      <a:pt x="0" y="0"/>
                    </a:moveTo>
                    <a:lnTo>
                      <a:pt x="69" y="131"/>
                    </a:lnTo>
                    <a:lnTo>
                      <a:pt x="13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69389" name="Rectangle 77"/>
            <p:cNvSpPr>
              <a:spLocks noChangeArrowheads="1"/>
            </p:cNvSpPr>
            <p:nvPr/>
          </p:nvSpPr>
          <p:spPr bwMode="auto">
            <a:xfrm>
              <a:off x="883" y="2469"/>
              <a:ext cx="25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>
                <a:buFontTx/>
                <a:buNone/>
              </a:pPr>
              <a:r>
                <a:rPr lang="en-US" sz="1600">
                  <a:solidFill>
                    <a:srgbClr val="000000"/>
                  </a:solidFill>
                  <a:effectLst/>
                  <a:latin typeface="Arial" charset="0"/>
                </a:rPr>
                <a:t> </a:t>
              </a:r>
              <a:r>
                <a:rPr lang="pl-PL" sz="1600">
                  <a:solidFill>
                    <a:srgbClr val="000000"/>
                  </a:solidFill>
                  <a:effectLst/>
                  <a:latin typeface="Arial" charset="0"/>
                </a:rPr>
                <a:t>F</a:t>
              </a:r>
              <a:r>
                <a:rPr lang="pl-PL" sz="1600" baseline="-25000">
                  <a:solidFill>
                    <a:srgbClr val="000000"/>
                  </a:solidFill>
                  <a:effectLst/>
                  <a:latin typeface="Arial" charset="0"/>
                </a:rPr>
                <a:t>T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12" name="Group 78"/>
            <p:cNvGrpSpPr>
              <a:grpSpLocks/>
            </p:cNvGrpSpPr>
            <p:nvPr/>
          </p:nvGrpSpPr>
          <p:grpSpPr bwMode="auto">
            <a:xfrm flipV="1">
              <a:off x="839" y="2374"/>
              <a:ext cx="60" cy="309"/>
              <a:chOff x="1988" y="11325"/>
              <a:chExt cx="134" cy="521"/>
            </a:xfrm>
          </p:grpSpPr>
          <p:sp>
            <p:nvSpPr>
              <p:cNvPr id="269391" name="Line 79"/>
              <p:cNvSpPr>
                <a:spLocks noChangeShapeType="1"/>
              </p:cNvSpPr>
              <p:nvPr/>
            </p:nvSpPr>
            <p:spPr bwMode="auto">
              <a:xfrm>
                <a:off x="2057" y="11325"/>
                <a:ext cx="1" cy="396"/>
              </a:xfrm>
              <a:prstGeom prst="line">
                <a:avLst/>
              </a:prstGeom>
              <a:noFill/>
              <a:ln w="1206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69392" name="Freeform 80"/>
              <p:cNvSpPr>
                <a:spLocks/>
              </p:cNvSpPr>
              <p:nvPr/>
            </p:nvSpPr>
            <p:spPr bwMode="auto">
              <a:xfrm>
                <a:off x="1988" y="11715"/>
                <a:ext cx="134" cy="1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9" y="131"/>
                  </a:cxn>
                  <a:cxn ang="0">
                    <a:pos x="134" y="0"/>
                  </a:cxn>
                  <a:cxn ang="0">
                    <a:pos x="0" y="0"/>
                  </a:cxn>
                </a:cxnLst>
                <a:rect l="0" t="0" r="r" b="b"/>
                <a:pathLst>
                  <a:path w="134" h="131">
                    <a:moveTo>
                      <a:pt x="0" y="0"/>
                    </a:moveTo>
                    <a:lnTo>
                      <a:pt x="69" y="131"/>
                    </a:lnTo>
                    <a:lnTo>
                      <a:pt x="13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</p:grpSp>
      <p:graphicFrame>
        <p:nvGraphicFramePr>
          <p:cNvPr id="269394" name="Object 82"/>
          <p:cNvGraphicFramePr>
            <a:graphicFrameLocks noGrp="1" noChangeAspect="1"/>
          </p:cNvGraphicFramePr>
          <p:nvPr>
            <p:ph/>
          </p:nvPr>
        </p:nvGraphicFramePr>
        <p:xfrm>
          <a:off x="3276600" y="5734050"/>
          <a:ext cx="22320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Równanie" r:id="rId5" imgW="965160" imgH="393480" progId="Equation.3">
                  <p:embed/>
                </p:oleObj>
              </mc:Choice>
              <mc:Fallback>
                <p:oleObj name="Równanie" r:id="rId5" imgW="965160" imgH="39348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734050"/>
                        <a:ext cx="223202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6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6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69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6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6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6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 autoUpdateAnimBg="0"/>
      <p:bldP spid="269317" grpId="0" autoUpdateAnimBg="0"/>
      <p:bldP spid="269379" grpId="0"/>
      <p:bldP spid="26938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228600" y="26368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Wyznaczamy wartość sygnału wyjściowego</a:t>
            </a:r>
          </a:p>
        </p:txBody>
      </p:sp>
      <p:sp>
        <p:nvSpPr>
          <p:cNvPr id="294920" name="Text Box 8"/>
          <p:cNvSpPr txBox="1">
            <a:spLocks noChangeArrowheads="1"/>
          </p:cNvSpPr>
          <p:nvPr/>
        </p:nvSpPr>
        <p:spPr bwMode="auto">
          <a:xfrm>
            <a:off x="228600" y="13414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Stosując przekształcenie Laplace’a otrzymujemy</a:t>
            </a:r>
            <a:endParaRPr lang="en-US" sz="2000">
              <a:effectLst/>
              <a:latin typeface="Arial" charset="0"/>
            </a:endParaRPr>
          </a:p>
        </p:txBody>
      </p:sp>
      <p:sp>
        <p:nvSpPr>
          <p:cNvPr id="294921" name="Text Box 9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Budowa schematów blokowych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94922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2917825" y="1916113"/>
          <a:ext cx="35242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Równanie" r:id="rId3" imgW="1434960" imgH="215640" progId="Equation.3">
                  <p:embed/>
                </p:oleObj>
              </mc:Choice>
              <mc:Fallback>
                <p:oleObj name="Równanie" r:id="rId3" imgW="1434960" imgH="21564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825" y="1916113"/>
                        <a:ext cx="352425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28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2795588" y="3141663"/>
          <a:ext cx="393541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Równanie" r:id="rId5" imgW="1726920" imgH="393480" progId="Equation.3">
                  <p:embed/>
                </p:oleObj>
              </mc:Choice>
              <mc:Fallback>
                <p:oleObj name="Równanie" r:id="rId5" imgW="1726920" imgH="39348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3141663"/>
                        <a:ext cx="3935412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4931" name="Text Box 19"/>
          <p:cNvSpPr txBox="1">
            <a:spLocks noChangeArrowheads="1"/>
          </p:cNvSpPr>
          <p:nvPr/>
        </p:nvSpPr>
        <p:spPr bwMode="auto">
          <a:xfrm>
            <a:off x="225425" y="418465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Rysujemy schemat blokowy układu</a:t>
            </a:r>
          </a:p>
        </p:txBody>
      </p:sp>
      <p:grpSp>
        <p:nvGrpSpPr>
          <p:cNvPr id="2" name="Group 140"/>
          <p:cNvGrpSpPr>
            <a:grpSpLocks/>
          </p:cNvGrpSpPr>
          <p:nvPr/>
        </p:nvGrpSpPr>
        <p:grpSpPr bwMode="auto">
          <a:xfrm>
            <a:off x="1403350" y="4868863"/>
            <a:ext cx="6624638" cy="1527175"/>
            <a:chOff x="1338" y="3091"/>
            <a:chExt cx="4173" cy="962"/>
          </a:xfrm>
        </p:grpSpPr>
        <p:sp>
          <p:nvSpPr>
            <p:cNvPr id="294943" name="Rectangle 31"/>
            <p:cNvSpPr>
              <a:spLocks noChangeArrowheads="1"/>
            </p:cNvSpPr>
            <p:nvPr/>
          </p:nvSpPr>
          <p:spPr bwMode="auto">
            <a:xfrm>
              <a:off x="1352" y="3299"/>
              <a:ext cx="334" cy="1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44" name="Freeform 32"/>
            <p:cNvSpPr>
              <a:spLocks/>
            </p:cNvSpPr>
            <p:nvPr/>
          </p:nvSpPr>
          <p:spPr bwMode="auto">
            <a:xfrm>
              <a:off x="1618" y="3250"/>
              <a:ext cx="90" cy="66"/>
            </a:xfrm>
            <a:custGeom>
              <a:avLst/>
              <a:gdLst/>
              <a:ahLst/>
              <a:cxnLst>
                <a:cxn ang="0">
                  <a:pos x="90" y="66"/>
                </a:cxn>
                <a:cxn ang="0">
                  <a:pos x="90" y="49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77" y="66"/>
                </a:cxn>
                <a:cxn ang="0">
                  <a:pos x="77" y="49"/>
                </a:cxn>
                <a:cxn ang="0">
                  <a:pos x="90" y="66"/>
                </a:cxn>
              </a:cxnLst>
              <a:rect l="0" t="0" r="r" b="b"/>
              <a:pathLst>
                <a:path w="90" h="66">
                  <a:moveTo>
                    <a:pt x="90" y="66"/>
                  </a:moveTo>
                  <a:lnTo>
                    <a:pt x="90" y="49"/>
                  </a:lnTo>
                  <a:lnTo>
                    <a:pt x="12" y="0"/>
                  </a:lnTo>
                  <a:lnTo>
                    <a:pt x="0" y="15"/>
                  </a:lnTo>
                  <a:lnTo>
                    <a:pt x="77" y="66"/>
                  </a:lnTo>
                  <a:lnTo>
                    <a:pt x="77" y="49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45" name="Freeform 33"/>
            <p:cNvSpPr>
              <a:spLocks/>
            </p:cNvSpPr>
            <p:nvPr/>
          </p:nvSpPr>
          <p:spPr bwMode="auto">
            <a:xfrm>
              <a:off x="1708" y="3299"/>
              <a:ext cx="12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2" h="17">
                  <a:moveTo>
                    <a:pt x="0" y="17"/>
                  </a:moveTo>
                  <a:lnTo>
                    <a:pt x="12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46" name="Freeform 34"/>
            <p:cNvSpPr>
              <a:spLocks/>
            </p:cNvSpPr>
            <p:nvPr/>
          </p:nvSpPr>
          <p:spPr bwMode="auto">
            <a:xfrm>
              <a:off x="1618" y="3299"/>
              <a:ext cx="90" cy="68"/>
            </a:xfrm>
            <a:custGeom>
              <a:avLst/>
              <a:gdLst/>
              <a:ahLst/>
              <a:cxnLst>
                <a:cxn ang="0">
                  <a:pos x="5" y="58"/>
                </a:cxn>
                <a:cxn ang="0">
                  <a:pos x="12" y="68"/>
                </a:cxn>
                <a:cxn ang="0">
                  <a:pos x="90" y="17"/>
                </a:cxn>
                <a:cxn ang="0">
                  <a:pos x="77" y="0"/>
                </a:cxn>
                <a:cxn ang="0">
                  <a:pos x="0" y="51"/>
                </a:cxn>
                <a:cxn ang="0">
                  <a:pos x="5" y="58"/>
                </a:cxn>
              </a:cxnLst>
              <a:rect l="0" t="0" r="r" b="b"/>
              <a:pathLst>
                <a:path w="90" h="68">
                  <a:moveTo>
                    <a:pt x="5" y="58"/>
                  </a:moveTo>
                  <a:lnTo>
                    <a:pt x="12" y="68"/>
                  </a:lnTo>
                  <a:lnTo>
                    <a:pt x="90" y="17"/>
                  </a:lnTo>
                  <a:lnTo>
                    <a:pt x="77" y="0"/>
                  </a:lnTo>
                  <a:lnTo>
                    <a:pt x="0" y="51"/>
                  </a:lnTo>
                  <a:lnTo>
                    <a:pt x="5" y="5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2" name="Rectangle 40"/>
            <p:cNvSpPr>
              <a:spLocks noChangeArrowheads="1"/>
            </p:cNvSpPr>
            <p:nvPr/>
          </p:nvSpPr>
          <p:spPr bwMode="auto">
            <a:xfrm>
              <a:off x="2259" y="3313"/>
              <a:ext cx="456" cy="2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3" name="Freeform 41"/>
            <p:cNvSpPr>
              <a:spLocks/>
            </p:cNvSpPr>
            <p:nvPr/>
          </p:nvSpPr>
          <p:spPr bwMode="auto">
            <a:xfrm>
              <a:off x="2649" y="3265"/>
              <a:ext cx="87" cy="65"/>
            </a:xfrm>
            <a:custGeom>
              <a:avLst/>
              <a:gdLst/>
              <a:ahLst/>
              <a:cxnLst>
                <a:cxn ang="0">
                  <a:pos x="87" y="65"/>
                </a:cxn>
                <a:cxn ang="0">
                  <a:pos x="87" y="48"/>
                </a:cxn>
                <a:cxn ang="0">
                  <a:pos x="10" y="0"/>
                </a:cxn>
                <a:cxn ang="0">
                  <a:pos x="0" y="14"/>
                </a:cxn>
                <a:cxn ang="0">
                  <a:pos x="78" y="65"/>
                </a:cxn>
                <a:cxn ang="0">
                  <a:pos x="78" y="48"/>
                </a:cxn>
                <a:cxn ang="0">
                  <a:pos x="87" y="65"/>
                </a:cxn>
              </a:cxnLst>
              <a:rect l="0" t="0" r="r" b="b"/>
              <a:pathLst>
                <a:path w="87" h="65">
                  <a:moveTo>
                    <a:pt x="87" y="65"/>
                  </a:moveTo>
                  <a:lnTo>
                    <a:pt x="87" y="48"/>
                  </a:lnTo>
                  <a:lnTo>
                    <a:pt x="10" y="0"/>
                  </a:lnTo>
                  <a:lnTo>
                    <a:pt x="0" y="14"/>
                  </a:lnTo>
                  <a:lnTo>
                    <a:pt x="78" y="65"/>
                  </a:lnTo>
                  <a:lnTo>
                    <a:pt x="78" y="48"/>
                  </a:lnTo>
                  <a:lnTo>
                    <a:pt x="87" y="6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4" name="Freeform 42"/>
            <p:cNvSpPr>
              <a:spLocks/>
            </p:cNvSpPr>
            <p:nvPr/>
          </p:nvSpPr>
          <p:spPr bwMode="auto">
            <a:xfrm>
              <a:off x="2736" y="3313"/>
              <a:ext cx="12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2" h="17">
                  <a:moveTo>
                    <a:pt x="0" y="17"/>
                  </a:moveTo>
                  <a:lnTo>
                    <a:pt x="12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5" name="Freeform 43"/>
            <p:cNvSpPr>
              <a:spLocks/>
            </p:cNvSpPr>
            <p:nvPr/>
          </p:nvSpPr>
          <p:spPr bwMode="auto">
            <a:xfrm>
              <a:off x="2649" y="3313"/>
              <a:ext cx="87" cy="68"/>
            </a:xfrm>
            <a:custGeom>
              <a:avLst/>
              <a:gdLst/>
              <a:ahLst/>
              <a:cxnLst>
                <a:cxn ang="0">
                  <a:pos x="5" y="59"/>
                </a:cxn>
                <a:cxn ang="0">
                  <a:pos x="10" y="68"/>
                </a:cxn>
                <a:cxn ang="0">
                  <a:pos x="87" y="17"/>
                </a:cxn>
                <a:cxn ang="0">
                  <a:pos x="78" y="0"/>
                </a:cxn>
                <a:cxn ang="0">
                  <a:pos x="0" y="51"/>
                </a:cxn>
                <a:cxn ang="0">
                  <a:pos x="5" y="59"/>
                </a:cxn>
              </a:cxnLst>
              <a:rect l="0" t="0" r="r" b="b"/>
              <a:pathLst>
                <a:path w="87" h="68">
                  <a:moveTo>
                    <a:pt x="5" y="59"/>
                  </a:moveTo>
                  <a:lnTo>
                    <a:pt x="10" y="68"/>
                  </a:lnTo>
                  <a:lnTo>
                    <a:pt x="87" y="17"/>
                  </a:lnTo>
                  <a:lnTo>
                    <a:pt x="78" y="0"/>
                  </a:lnTo>
                  <a:lnTo>
                    <a:pt x="0" y="51"/>
                  </a:lnTo>
                  <a:lnTo>
                    <a:pt x="5" y="5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6" name="Rectangle 44"/>
            <p:cNvSpPr>
              <a:spLocks noChangeArrowheads="1"/>
            </p:cNvSpPr>
            <p:nvPr/>
          </p:nvSpPr>
          <p:spPr bwMode="auto">
            <a:xfrm>
              <a:off x="3881" y="3311"/>
              <a:ext cx="612" cy="1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7" name="Freeform 45"/>
            <p:cNvSpPr>
              <a:spLocks/>
            </p:cNvSpPr>
            <p:nvPr/>
          </p:nvSpPr>
          <p:spPr bwMode="auto">
            <a:xfrm>
              <a:off x="4413" y="3262"/>
              <a:ext cx="87" cy="66"/>
            </a:xfrm>
            <a:custGeom>
              <a:avLst/>
              <a:gdLst/>
              <a:ahLst/>
              <a:cxnLst>
                <a:cxn ang="0">
                  <a:pos x="87" y="66"/>
                </a:cxn>
                <a:cxn ang="0">
                  <a:pos x="87" y="49"/>
                </a:cxn>
                <a:cxn ang="0">
                  <a:pos x="10" y="0"/>
                </a:cxn>
                <a:cxn ang="0">
                  <a:pos x="0" y="17"/>
                </a:cxn>
                <a:cxn ang="0">
                  <a:pos x="78" y="66"/>
                </a:cxn>
                <a:cxn ang="0">
                  <a:pos x="78" y="49"/>
                </a:cxn>
                <a:cxn ang="0">
                  <a:pos x="87" y="66"/>
                </a:cxn>
              </a:cxnLst>
              <a:rect l="0" t="0" r="r" b="b"/>
              <a:pathLst>
                <a:path w="87" h="66">
                  <a:moveTo>
                    <a:pt x="87" y="66"/>
                  </a:moveTo>
                  <a:lnTo>
                    <a:pt x="87" y="49"/>
                  </a:lnTo>
                  <a:lnTo>
                    <a:pt x="10" y="0"/>
                  </a:lnTo>
                  <a:lnTo>
                    <a:pt x="0" y="17"/>
                  </a:lnTo>
                  <a:lnTo>
                    <a:pt x="78" y="66"/>
                  </a:lnTo>
                  <a:lnTo>
                    <a:pt x="78" y="49"/>
                  </a:lnTo>
                  <a:lnTo>
                    <a:pt x="87" y="6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8" name="Freeform 46"/>
            <p:cNvSpPr>
              <a:spLocks/>
            </p:cNvSpPr>
            <p:nvPr/>
          </p:nvSpPr>
          <p:spPr bwMode="auto">
            <a:xfrm>
              <a:off x="4494" y="3311"/>
              <a:ext cx="12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2" h="17">
                  <a:moveTo>
                    <a:pt x="0" y="17"/>
                  </a:moveTo>
                  <a:lnTo>
                    <a:pt x="12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59" name="Freeform 47"/>
            <p:cNvSpPr>
              <a:spLocks/>
            </p:cNvSpPr>
            <p:nvPr/>
          </p:nvSpPr>
          <p:spPr bwMode="auto">
            <a:xfrm>
              <a:off x="4413" y="3311"/>
              <a:ext cx="87" cy="68"/>
            </a:xfrm>
            <a:custGeom>
              <a:avLst/>
              <a:gdLst/>
              <a:ahLst/>
              <a:cxnLst>
                <a:cxn ang="0">
                  <a:pos x="5" y="61"/>
                </a:cxn>
                <a:cxn ang="0">
                  <a:pos x="10" y="68"/>
                </a:cxn>
                <a:cxn ang="0">
                  <a:pos x="87" y="17"/>
                </a:cxn>
                <a:cxn ang="0">
                  <a:pos x="78" y="0"/>
                </a:cxn>
                <a:cxn ang="0">
                  <a:pos x="0" y="51"/>
                </a:cxn>
                <a:cxn ang="0">
                  <a:pos x="5" y="61"/>
                </a:cxn>
              </a:cxnLst>
              <a:rect l="0" t="0" r="r" b="b"/>
              <a:pathLst>
                <a:path w="87" h="68">
                  <a:moveTo>
                    <a:pt x="5" y="61"/>
                  </a:moveTo>
                  <a:lnTo>
                    <a:pt x="10" y="68"/>
                  </a:lnTo>
                  <a:lnTo>
                    <a:pt x="87" y="17"/>
                  </a:lnTo>
                  <a:lnTo>
                    <a:pt x="78" y="0"/>
                  </a:lnTo>
                  <a:lnTo>
                    <a:pt x="0" y="51"/>
                  </a:lnTo>
                  <a:lnTo>
                    <a:pt x="5" y="6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0" name="Freeform 48"/>
            <p:cNvSpPr>
              <a:spLocks/>
            </p:cNvSpPr>
            <p:nvPr/>
          </p:nvSpPr>
          <p:spPr bwMode="auto">
            <a:xfrm>
              <a:off x="2833" y="3214"/>
              <a:ext cx="102" cy="102"/>
            </a:xfrm>
            <a:custGeom>
              <a:avLst/>
              <a:gdLst/>
              <a:ahLst/>
              <a:cxnLst>
                <a:cxn ang="0">
                  <a:pos x="102" y="102"/>
                </a:cxn>
                <a:cxn ang="0">
                  <a:pos x="102" y="102"/>
                </a:cxn>
                <a:cxn ang="0">
                  <a:pos x="99" y="80"/>
                </a:cxn>
                <a:cxn ang="0">
                  <a:pos x="92" y="61"/>
                </a:cxn>
                <a:cxn ang="0">
                  <a:pos x="82" y="44"/>
                </a:cxn>
                <a:cxn ang="0">
                  <a:pos x="70" y="29"/>
                </a:cxn>
                <a:cxn ang="0">
                  <a:pos x="56" y="17"/>
                </a:cxn>
                <a:cxn ang="0">
                  <a:pos x="39" y="7"/>
                </a:cxn>
                <a:cxn ang="0">
                  <a:pos x="19" y="2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17" y="22"/>
                </a:cxn>
                <a:cxn ang="0">
                  <a:pos x="32" y="27"/>
                </a:cxn>
                <a:cxn ang="0">
                  <a:pos x="46" y="34"/>
                </a:cxn>
                <a:cxn ang="0">
                  <a:pos x="58" y="44"/>
                </a:cxn>
                <a:cxn ang="0">
                  <a:pos x="68" y="56"/>
                </a:cxn>
                <a:cxn ang="0">
                  <a:pos x="75" y="70"/>
                </a:cxn>
                <a:cxn ang="0">
                  <a:pos x="80" y="85"/>
                </a:cxn>
                <a:cxn ang="0">
                  <a:pos x="80" y="102"/>
                </a:cxn>
                <a:cxn ang="0">
                  <a:pos x="80" y="102"/>
                </a:cxn>
                <a:cxn ang="0">
                  <a:pos x="102" y="102"/>
                </a:cxn>
              </a:cxnLst>
              <a:rect l="0" t="0" r="r" b="b"/>
              <a:pathLst>
                <a:path w="102" h="102">
                  <a:moveTo>
                    <a:pt x="102" y="102"/>
                  </a:moveTo>
                  <a:lnTo>
                    <a:pt x="102" y="102"/>
                  </a:lnTo>
                  <a:lnTo>
                    <a:pt x="99" y="80"/>
                  </a:lnTo>
                  <a:lnTo>
                    <a:pt x="92" y="61"/>
                  </a:lnTo>
                  <a:lnTo>
                    <a:pt x="82" y="44"/>
                  </a:lnTo>
                  <a:lnTo>
                    <a:pt x="70" y="29"/>
                  </a:lnTo>
                  <a:lnTo>
                    <a:pt x="56" y="17"/>
                  </a:lnTo>
                  <a:lnTo>
                    <a:pt x="39" y="7"/>
                  </a:lnTo>
                  <a:lnTo>
                    <a:pt x="19" y="2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7" y="22"/>
                  </a:lnTo>
                  <a:lnTo>
                    <a:pt x="32" y="27"/>
                  </a:lnTo>
                  <a:lnTo>
                    <a:pt x="46" y="34"/>
                  </a:lnTo>
                  <a:lnTo>
                    <a:pt x="58" y="44"/>
                  </a:lnTo>
                  <a:lnTo>
                    <a:pt x="68" y="56"/>
                  </a:lnTo>
                  <a:lnTo>
                    <a:pt x="75" y="70"/>
                  </a:lnTo>
                  <a:lnTo>
                    <a:pt x="80" y="85"/>
                  </a:lnTo>
                  <a:lnTo>
                    <a:pt x="80" y="102"/>
                  </a:lnTo>
                  <a:lnTo>
                    <a:pt x="80" y="102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1" name="Freeform 49"/>
            <p:cNvSpPr>
              <a:spLocks/>
            </p:cNvSpPr>
            <p:nvPr/>
          </p:nvSpPr>
          <p:spPr bwMode="auto">
            <a:xfrm>
              <a:off x="2833" y="3316"/>
              <a:ext cx="102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0" y="99"/>
                </a:cxn>
                <a:cxn ang="0">
                  <a:pos x="19" y="97"/>
                </a:cxn>
                <a:cxn ang="0">
                  <a:pos x="39" y="92"/>
                </a:cxn>
                <a:cxn ang="0">
                  <a:pos x="56" y="82"/>
                </a:cxn>
                <a:cxn ang="0">
                  <a:pos x="70" y="70"/>
                </a:cxn>
                <a:cxn ang="0">
                  <a:pos x="82" y="56"/>
                </a:cxn>
                <a:cxn ang="0">
                  <a:pos x="92" y="39"/>
                </a:cxn>
                <a:cxn ang="0">
                  <a:pos x="99" y="19"/>
                </a:cxn>
                <a:cxn ang="0">
                  <a:pos x="102" y="0"/>
                </a:cxn>
                <a:cxn ang="0">
                  <a:pos x="80" y="0"/>
                </a:cxn>
                <a:cxn ang="0">
                  <a:pos x="80" y="14"/>
                </a:cxn>
                <a:cxn ang="0">
                  <a:pos x="75" y="31"/>
                </a:cxn>
                <a:cxn ang="0">
                  <a:pos x="68" y="43"/>
                </a:cxn>
                <a:cxn ang="0">
                  <a:pos x="58" y="56"/>
                </a:cxn>
                <a:cxn ang="0">
                  <a:pos x="46" y="65"/>
                </a:cxn>
                <a:cxn ang="0">
                  <a:pos x="32" y="75"/>
                </a:cxn>
                <a:cxn ang="0">
                  <a:pos x="17" y="77"/>
                </a:cxn>
                <a:cxn ang="0">
                  <a:pos x="0" y="80"/>
                </a:cxn>
                <a:cxn ang="0">
                  <a:pos x="0" y="80"/>
                </a:cxn>
                <a:cxn ang="0">
                  <a:pos x="0" y="99"/>
                </a:cxn>
              </a:cxnLst>
              <a:rect l="0" t="0" r="r" b="b"/>
              <a:pathLst>
                <a:path w="102" h="99">
                  <a:moveTo>
                    <a:pt x="0" y="99"/>
                  </a:moveTo>
                  <a:lnTo>
                    <a:pt x="0" y="99"/>
                  </a:lnTo>
                  <a:lnTo>
                    <a:pt x="19" y="97"/>
                  </a:lnTo>
                  <a:lnTo>
                    <a:pt x="39" y="92"/>
                  </a:lnTo>
                  <a:lnTo>
                    <a:pt x="56" y="82"/>
                  </a:lnTo>
                  <a:lnTo>
                    <a:pt x="70" y="70"/>
                  </a:lnTo>
                  <a:lnTo>
                    <a:pt x="82" y="56"/>
                  </a:lnTo>
                  <a:lnTo>
                    <a:pt x="92" y="39"/>
                  </a:lnTo>
                  <a:lnTo>
                    <a:pt x="99" y="19"/>
                  </a:lnTo>
                  <a:lnTo>
                    <a:pt x="102" y="0"/>
                  </a:lnTo>
                  <a:lnTo>
                    <a:pt x="80" y="0"/>
                  </a:lnTo>
                  <a:lnTo>
                    <a:pt x="80" y="14"/>
                  </a:lnTo>
                  <a:lnTo>
                    <a:pt x="75" y="31"/>
                  </a:lnTo>
                  <a:lnTo>
                    <a:pt x="68" y="43"/>
                  </a:lnTo>
                  <a:lnTo>
                    <a:pt x="58" y="56"/>
                  </a:lnTo>
                  <a:lnTo>
                    <a:pt x="46" y="65"/>
                  </a:lnTo>
                  <a:lnTo>
                    <a:pt x="32" y="75"/>
                  </a:lnTo>
                  <a:lnTo>
                    <a:pt x="17" y="77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2" name="Freeform 50"/>
            <p:cNvSpPr>
              <a:spLocks/>
            </p:cNvSpPr>
            <p:nvPr/>
          </p:nvSpPr>
          <p:spPr bwMode="auto">
            <a:xfrm>
              <a:off x="2731" y="3316"/>
              <a:ext cx="102" cy="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" y="19"/>
                </a:cxn>
                <a:cxn ang="0">
                  <a:pos x="8" y="39"/>
                </a:cxn>
                <a:cxn ang="0">
                  <a:pos x="17" y="56"/>
                </a:cxn>
                <a:cxn ang="0">
                  <a:pos x="29" y="70"/>
                </a:cxn>
                <a:cxn ang="0">
                  <a:pos x="46" y="82"/>
                </a:cxn>
                <a:cxn ang="0">
                  <a:pos x="63" y="92"/>
                </a:cxn>
                <a:cxn ang="0">
                  <a:pos x="83" y="97"/>
                </a:cxn>
                <a:cxn ang="0">
                  <a:pos x="102" y="99"/>
                </a:cxn>
                <a:cxn ang="0">
                  <a:pos x="102" y="80"/>
                </a:cxn>
                <a:cxn ang="0">
                  <a:pos x="85" y="77"/>
                </a:cxn>
                <a:cxn ang="0">
                  <a:pos x="71" y="75"/>
                </a:cxn>
                <a:cxn ang="0">
                  <a:pos x="56" y="65"/>
                </a:cxn>
                <a:cxn ang="0">
                  <a:pos x="44" y="56"/>
                </a:cxn>
                <a:cxn ang="0">
                  <a:pos x="34" y="43"/>
                </a:cxn>
                <a:cxn ang="0">
                  <a:pos x="27" y="31"/>
                </a:cxn>
                <a:cxn ang="0">
                  <a:pos x="22" y="14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0"/>
                </a:cxn>
              </a:cxnLst>
              <a:rect l="0" t="0" r="r" b="b"/>
              <a:pathLst>
                <a:path w="102" h="99">
                  <a:moveTo>
                    <a:pt x="0" y="0"/>
                  </a:moveTo>
                  <a:lnTo>
                    <a:pt x="0" y="0"/>
                  </a:lnTo>
                  <a:lnTo>
                    <a:pt x="3" y="19"/>
                  </a:lnTo>
                  <a:lnTo>
                    <a:pt x="8" y="39"/>
                  </a:lnTo>
                  <a:lnTo>
                    <a:pt x="17" y="56"/>
                  </a:lnTo>
                  <a:lnTo>
                    <a:pt x="29" y="70"/>
                  </a:lnTo>
                  <a:lnTo>
                    <a:pt x="46" y="82"/>
                  </a:lnTo>
                  <a:lnTo>
                    <a:pt x="63" y="92"/>
                  </a:lnTo>
                  <a:lnTo>
                    <a:pt x="83" y="97"/>
                  </a:lnTo>
                  <a:lnTo>
                    <a:pt x="102" y="99"/>
                  </a:lnTo>
                  <a:lnTo>
                    <a:pt x="102" y="80"/>
                  </a:lnTo>
                  <a:lnTo>
                    <a:pt x="85" y="77"/>
                  </a:lnTo>
                  <a:lnTo>
                    <a:pt x="71" y="75"/>
                  </a:lnTo>
                  <a:lnTo>
                    <a:pt x="56" y="65"/>
                  </a:lnTo>
                  <a:lnTo>
                    <a:pt x="44" y="56"/>
                  </a:lnTo>
                  <a:lnTo>
                    <a:pt x="34" y="43"/>
                  </a:lnTo>
                  <a:lnTo>
                    <a:pt x="27" y="31"/>
                  </a:lnTo>
                  <a:lnTo>
                    <a:pt x="22" y="14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3" name="Freeform 51"/>
            <p:cNvSpPr>
              <a:spLocks/>
            </p:cNvSpPr>
            <p:nvPr/>
          </p:nvSpPr>
          <p:spPr bwMode="auto">
            <a:xfrm>
              <a:off x="2731" y="3214"/>
              <a:ext cx="102" cy="102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102" y="0"/>
                </a:cxn>
                <a:cxn ang="0">
                  <a:pos x="83" y="2"/>
                </a:cxn>
                <a:cxn ang="0">
                  <a:pos x="63" y="7"/>
                </a:cxn>
                <a:cxn ang="0">
                  <a:pos x="46" y="17"/>
                </a:cxn>
                <a:cxn ang="0">
                  <a:pos x="29" y="29"/>
                </a:cxn>
                <a:cxn ang="0">
                  <a:pos x="17" y="44"/>
                </a:cxn>
                <a:cxn ang="0">
                  <a:pos x="8" y="61"/>
                </a:cxn>
                <a:cxn ang="0">
                  <a:pos x="3" y="80"/>
                </a:cxn>
                <a:cxn ang="0">
                  <a:pos x="0" y="102"/>
                </a:cxn>
                <a:cxn ang="0">
                  <a:pos x="20" y="102"/>
                </a:cxn>
                <a:cxn ang="0">
                  <a:pos x="22" y="85"/>
                </a:cxn>
                <a:cxn ang="0">
                  <a:pos x="27" y="70"/>
                </a:cxn>
                <a:cxn ang="0">
                  <a:pos x="34" y="56"/>
                </a:cxn>
                <a:cxn ang="0">
                  <a:pos x="44" y="44"/>
                </a:cxn>
                <a:cxn ang="0">
                  <a:pos x="56" y="34"/>
                </a:cxn>
                <a:cxn ang="0">
                  <a:pos x="71" y="27"/>
                </a:cxn>
                <a:cxn ang="0">
                  <a:pos x="85" y="22"/>
                </a:cxn>
                <a:cxn ang="0">
                  <a:pos x="102" y="19"/>
                </a:cxn>
                <a:cxn ang="0">
                  <a:pos x="102" y="19"/>
                </a:cxn>
                <a:cxn ang="0">
                  <a:pos x="102" y="0"/>
                </a:cxn>
              </a:cxnLst>
              <a:rect l="0" t="0" r="r" b="b"/>
              <a:pathLst>
                <a:path w="102" h="102">
                  <a:moveTo>
                    <a:pt x="102" y="0"/>
                  </a:moveTo>
                  <a:lnTo>
                    <a:pt x="102" y="0"/>
                  </a:lnTo>
                  <a:lnTo>
                    <a:pt x="83" y="2"/>
                  </a:lnTo>
                  <a:lnTo>
                    <a:pt x="63" y="7"/>
                  </a:lnTo>
                  <a:lnTo>
                    <a:pt x="46" y="17"/>
                  </a:lnTo>
                  <a:lnTo>
                    <a:pt x="29" y="29"/>
                  </a:lnTo>
                  <a:lnTo>
                    <a:pt x="17" y="44"/>
                  </a:lnTo>
                  <a:lnTo>
                    <a:pt x="8" y="61"/>
                  </a:lnTo>
                  <a:lnTo>
                    <a:pt x="3" y="80"/>
                  </a:lnTo>
                  <a:lnTo>
                    <a:pt x="0" y="102"/>
                  </a:lnTo>
                  <a:lnTo>
                    <a:pt x="20" y="102"/>
                  </a:lnTo>
                  <a:lnTo>
                    <a:pt x="22" y="85"/>
                  </a:lnTo>
                  <a:lnTo>
                    <a:pt x="27" y="70"/>
                  </a:lnTo>
                  <a:lnTo>
                    <a:pt x="34" y="56"/>
                  </a:lnTo>
                  <a:lnTo>
                    <a:pt x="44" y="44"/>
                  </a:lnTo>
                  <a:lnTo>
                    <a:pt x="56" y="34"/>
                  </a:lnTo>
                  <a:lnTo>
                    <a:pt x="71" y="27"/>
                  </a:lnTo>
                  <a:lnTo>
                    <a:pt x="85" y="22"/>
                  </a:lnTo>
                  <a:lnTo>
                    <a:pt x="102" y="19"/>
                  </a:lnTo>
                  <a:lnTo>
                    <a:pt x="102" y="19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4" name="Freeform 52"/>
            <p:cNvSpPr>
              <a:spLocks/>
            </p:cNvSpPr>
            <p:nvPr/>
          </p:nvSpPr>
          <p:spPr bwMode="auto">
            <a:xfrm>
              <a:off x="4189" y="3313"/>
              <a:ext cx="19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9" y="3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9" h="3">
                  <a:moveTo>
                    <a:pt x="0" y="3"/>
                  </a:moveTo>
                  <a:lnTo>
                    <a:pt x="19" y="3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5" name="Freeform 53"/>
            <p:cNvSpPr>
              <a:spLocks/>
            </p:cNvSpPr>
            <p:nvPr/>
          </p:nvSpPr>
          <p:spPr bwMode="auto">
            <a:xfrm>
              <a:off x="4189" y="3316"/>
              <a:ext cx="19" cy="553"/>
            </a:xfrm>
            <a:custGeom>
              <a:avLst/>
              <a:gdLst/>
              <a:ahLst/>
              <a:cxnLst>
                <a:cxn ang="0">
                  <a:pos x="10" y="553"/>
                </a:cxn>
                <a:cxn ang="0">
                  <a:pos x="19" y="543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543"/>
                </a:cxn>
                <a:cxn ang="0">
                  <a:pos x="10" y="553"/>
                </a:cxn>
                <a:cxn ang="0">
                  <a:pos x="10" y="553"/>
                </a:cxn>
                <a:cxn ang="0">
                  <a:pos x="19" y="553"/>
                </a:cxn>
                <a:cxn ang="0">
                  <a:pos x="19" y="543"/>
                </a:cxn>
                <a:cxn ang="0">
                  <a:pos x="10" y="553"/>
                </a:cxn>
              </a:cxnLst>
              <a:rect l="0" t="0" r="r" b="b"/>
              <a:pathLst>
                <a:path w="19" h="553">
                  <a:moveTo>
                    <a:pt x="10" y="553"/>
                  </a:moveTo>
                  <a:lnTo>
                    <a:pt x="19" y="543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543"/>
                  </a:lnTo>
                  <a:lnTo>
                    <a:pt x="10" y="553"/>
                  </a:lnTo>
                  <a:lnTo>
                    <a:pt x="10" y="553"/>
                  </a:lnTo>
                  <a:lnTo>
                    <a:pt x="19" y="553"/>
                  </a:lnTo>
                  <a:lnTo>
                    <a:pt x="19" y="543"/>
                  </a:lnTo>
                  <a:lnTo>
                    <a:pt x="10" y="55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6" name="Rectangle 54"/>
            <p:cNvSpPr>
              <a:spLocks noChangeArrowheads="1"/>
            </p:cNvSpPr>
            <p:nvPr/>
          </p:nvSpPr>
          <p:spPr bwMode="auto">
            <a:xfrm>
              <a:off x="3892" y="3849"/>
              <a:ext cx="317" cy="2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7" name="Freeform 55"/>
            <p:cNvSpPr>
              <a:spLocks/>
            </p:cNvSpPr>
            <p:nvPr/>
          </p:nvSpPr>
          <p:spPr bwMode="auto">
            <a:xfrm>
              <a:off x="3873" y="3852"/>
              <a:ext cx="87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7"/>
                </a:cxn>
                <a:cxn ang="0">
                  <a:pos x="78" y="68"/>
                </a:cxn>
                <a:cxn ang="0">
                  <a:pos x="87" y="51"/>
                </a:cxn>
                <a:cxn ang="0">
                  <a:pos x="10" y="0"/>
                </a:cxn>
                <a:cxn ang="0">
                  <a:pos x="10" y="17"/>
                </a:cxn>
                <a:cxn ang="0">
                  <a:pos x="0" y="0"/>
                </a:cxn>
              </a:cxnLst>
              <a:rect l="0" t="0" r="r" b="b"/>
              <a:pathLst>
                <a:path w="87" h="68">
                  <a:moveTo>
                    <a:pt x="0" y="0"/>
                  </a:moveTo>
                  <a:lnTo>
                    <a:pt x="0" y="17"/>
                  </a:lnTo>
                  <a:lnTo>
                    <a:pt x="78" y="68"/>
                  </a:lnTo>
                  <a:lnTo>
                    <a:pt x="87" y="51"/>
                  </a:lnTo>
                  <a:lnTo>
                    <a:pt x="10" y="0"/>
                  </a:lnTo>
                  <a:lnTo>
                    <a:pt x="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69" name="Freeform 57"/>
            <p:cNvSpPr>
              <a:spLocks/>
            </p:cNvSpPr>
            <p:nvPr/>
          </p:nvSpPr>
          <p:spPr bwMode="auto">
            <a:xfrm>
              <a:off x="3873" y="3801"/>
              <a:ext cx="87" cy="68"/>
            </a:xfrm>
            <a:custGeom>
              <a:avLst/>
              <a:gdLst/>
              <a:ahLst/>
              <a:cxnLst>
                <a:cxn ang="0">
                  <a:pos x="82" y="9"/>
                </a:cxn>
                <a:cxn ang="0">
                  <a:pos x="78" y="0"/>
                </a:cxn>
                <a:cxn ang="0">
                  <a:pos x="0" y="51"/>
                </a:cxn>
                <a:cxn ang="0">
                  <a:pos x="10" y="68"/>
                </a:cxn>
                <a:cxn ang="0">
                  <a:pos x="87" y="17"/>
                </a:cxn>
                <a:cxn ang="0">
                  <a:pos x="82" y="9"/>
                </a:cxn>
              </a:cxnLst>
              <a:rect l="0" t="0" r="r" b="b"/>
              <a:pathLst>
                <a:path w="87" h="68">
                  <a:moveTo>
                    <a:pt x="82" y="9"/>
                  </a:moveTo>
                  <a:lnTo>
                    <a:pt x="78" y="0"/>
                  </a:lnTo>
                  <a:lnTo>
                    <a:pt x="0" y="51"/>
                  </a:lnTo>
                  <a:lnTo>
                    <a:pt x="10" y="68"/>
                  </a:lnTo>
                  <a:lnTo>
                    <a:pt x="87" y="17"/>
                  </a:lnTo>
                  <a:lnTo>
                    <a:pt x="82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70" name="Freeform 58"/>
            <p:cNvSpPr>
              <a:spLocks/>
            </p:cNvSpPr>
            <p:nvPr/>
          </p:nvSpPr>
          <p:spPr bwMode="auto">
            <a:xfrm>
              <a:off x="2763" y="3243"/>
              <a:ext cx="140" cy="146"/>
            </a:xfrm>
            <a:custGeom>
              <a:avLst/>
              <a:gdLst/>
              <a:ahLst/>
              <a:cxnLst>
                <a:cxn ang="0">
                  <a:pos x="14" y="146"/>
                </a:cxn>
                <a:cxn ang="0">
                  <a:pos x="140" y="15"/>
                </a:cxn>
                <a:cxn ang="0">
                  <a:pos x="128" y="0"/>
                </a:cxn>
                <a:cxn ang="0">
                  <a:pos x="0" y="131"/>
                </a:cxn>
                <a:cxn ang="0">
                  <a:pos x="14" y="146"/>
                </a:cxn>
              </a:cxnLst>
              <a:rect l="0" t="0" r="r" b="b"/>
              <a:pathLst>
                <a:path w="140" h="146">
                  <a:moveTo>
                    <a:pt x="14" y="146"/>
                  </a:moveTo>
                  <a:lnTo>
                    <a:pt x="140" y="15"/>
                  </a:lnTo>
                  <a:lnTo>
                    <a:pt x="128" y="0"/>
                  </a:lnTo>
                  <a:lnTo>
                    <a:pt x="0" y="131"/>
                  </a:lnTo>
                  <a:lnTo>
                    <a:pt x="14" y="1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71" name="Freeform 59"/>
            <p:cNvSpPr>
              <a:spLocks/>
            </p:cNvSpPr>
            <p:nvPr/>
          </p:nvSpPr>
          <p:spPr bwMode="auto">
            <a:xfrm>
              <a:off x="2763" y="3241"/>
              <a:ext cx="140" cy="145"/>
            </a:xfrm>
            <a:custGeom>
              <a:avLst/>
              <a:gdLst/>
              <a:ahLst/>
              <a:cxnLst>
                <a:cxn ang="0">
                  <a:pos x="140" y="133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126" y="145"/>
                </a:cxn>
                <a:cxn ang="0">
                  <a:pos x="140" y="133"/>
                </a:cxn>
              </a:cxnLst>
              <a:rect l="0" t="0" r="r" b="b"/>
              <a:pathLst>
                <a:path w="140" h="145">
                  <a:moveTo>
                    <a:pt x="140" y="133"/>
                  </a:moveTo>
                  <a:lnTo>
                    <a:pt x="14" y="0"/>
                  </a:lnTo>
                  <a:lnTo>
                    <a:pt x="0" y="14"/>
                  </a:lnTo>
                  <a:lnTo>
                    <a:pt x="126" y="145"/>
                  </a:lnTo>
                  <a:lnTo>
                    <a:pt x="140" y="13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72" name="Freeform 60"/>
            <p:cNvSpPr>
              <a:spLocks/>
            </p:cNvSpPr>
            <p:nvPr/>
          </p:nvSpPr>
          <p:spPr bwMode="auto">
            <a:xfrm>
              <a:off x="4169" y="3296"/>
              <a:ext cx="59" cy="5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2" y="3"/>
                </a:cxn>
                <a:cxn ang="0">
                  <a:pos x="49" y="8"/>
                </a:cxn>
                <a:cxn ang="0">
                  <a:pos x="56" y="17"/>
                </a:cxn>
                <a:cxn ang="0">
                  <a:pos x="59" y="27"/>
                </a:cxn>
                <a:cxn ang="0">
                  <a:pos x="56" y="37"/>
                </a:cxn>
                <a:cxn ang="0">
                  <a:pos x="49" y="46"/>
                </a:cxn>
                <a:cxn ang="0">
                  <a:pos x="42" y="51"/>
                </a:cxn>
                <a:cxn ang="0">
                  <a:pos x="30" y="54"/>
                </a:cxn>
                <a:cxn ang="0">
                  <a:pos x="17" y="51"/>
                </a:cxn>
                <a:cxn ang="0">
                  <a:pos x="10" y="46"/>
                </a:cxn>
                <a:cxn ang="0">
                  <a:pos x="3" y="37"/>
                </a:cxn>
                <a:cxn ang="0">
                  <a:pos x="0" y="27"/>
                </a:cxn>
                <a:cxn ang="0">
                  <a:pos x="3" y="17"/>
                </a:cxn>
                <a:cxn ang="0">
                  <a:pos x="10" y="8"/>
                </a:cxn>
                <a:cxn ang="0">
                  <a:pos x="17" y="3"/>
                </a:cxn>
                <a:cxn ang="0">
                  <a:pos x="30" y="0"/>
                </a:cxn>
              </a:cxnLst>
              <a:rect l="0" t="0" r="r" b="b"/>
              <a:pathLst>
                <a:path w="59" h="54">
                  <a:moveTo>
                    <a:pt x="30" y="0"/>
                  </a:moveTo>
                  <a:lnTo>
                    <a:pt x="42" y="3"/>
                  </a:lnTo>
                  <a:lnTo>
                    <a:pt x="49" y="8"/>
                  </a:lnTo>
                  <a:lnTo>
                    <a:pt x="56" y="17"/>
                  </a:lnTo>
                  <a:lnTo>
                    <a:pt x="59" y="27"/>
                  </a:lnTo>
                  <a:lnTo>
                    <a:pt x="56" y="37"/>
                  </a:lnTo>
                  <a:lnTo>
                    <a:pt x="49" y="46"/>
                  </a:lnTo>
                  <a:lnTo>
                    <a:pt x="42" y="51"/>
                  </a:lnTo>
                  <a:lnTo>
                    <a:pt x="30" y="54"/>
                  </a:lnTo>
                  <a:lnTo>
                    <a:pt x="17" y="51"/>
                  </a:lnTo>
                  <a:lnTo>
                    <a:pt x="10" y="46"/>
                  </a:lnTo>
                  <a:lnTo>
                    <a:pt x="3" y="3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10" y="8"/>
                  </a:lnTo>
                  <a:lnTo>
                    <a:pt x="17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73" name="Freeform 61"/>
            <p:cNvSpPr>
              <a:spLocks/>
            </p:cNvSpPr>
            <p:nvPr/>
          </p:nvSpPr>
          <p:spPr bwMode="auto">
            <a:xfrm>
              <a:off x="4163" y="3294"/>
              <a:ext cx="59" cy="5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2" y="3"/>
                </a:cxn>
                <a:cxn ang="0">
                  <a:pos x="49" y="8"/>
                </a:cxn>
                <a:cxn ang="0">
                  <a:pos x="56" y="17"/>
                </a:cxn>
                <a:cxn ang="0">
                  <a:pos x="59" y="27"/>
                </a:cxn>
                <a:cxn ang="0">
                  <a:pos x="56" y="37"/>
                </a:cxn>
                <a:cxn ang="0">
                  <a:pos x="49" y="46"/>
                </a:cxn>
                <a:cxn ang="0">
                  <a:pos x="42" y="51"/>
                </a:cxn>
                <a:cxn ang="0">
                  <a:pos x="30" y="54"/>
                </a:cxn>
                <a:cxn ang="0">
                  <a:pos x="17" y="51"/>
                </a:cxn>
                <a:cxn ang="0">
                  <a:pos x="10" y="46"/>
                </a:cxn>
                <a:cxn ang="0">
                  <a:pos x="3" y="37"/>
                </a:cxn>
                <a:cxn ang="0">
                  <a:pos x="0" y="27"/>
                </a:cxn>
                <a:cxn ang="0">
                  <a:pos x="3" y="17"/>
                </a:cxn>
                <a:cxn ang="0">
                  <a:pos x="10" y="8"/>
                </a:cxn>
                <a:cxn ang="0">
                  <a:pos x="17" y="3"/>
                </a:cxn>
                <a:cxn ang="0">
                  <a:pos x="30" y="0"/>
                </a:cxn>
              </a:cxnLst>
              <a:rect l="0" t="0" r="r" b="b"/>
              <a:pathLst>
                <a:path w="59" h="54">
                  <a:moveTo>
                    <a:pt x="30" y="0"/>
                  </a:moveTo>
                  <a:lnTo>
                    <a:pt x="42" y="3"/>
                  </a:lnTo>
                  <a:lnTo>
                    <a:pt x="49" y="8"/>
                  </a:lnTo>
                  <a:lnTo>
                    <a:pt x="56" y="17"/>
                  </a:lnTo>
                  <a:lnTo>
                    <a:pt x="59" y="27"/>
                  </a:lnTo>
                  <a:lnTo>
                    <a:pt x="56" y="37"/>
                  </a:lnTo>
                  <a:lnTo>
                    <a:pt x="49" y="46"/>
                  </a:lnTo>
                  <a:lnTo>
                    <a:pt x="42" y="51"/>
                  </a:lnTo>
                  <a:lnTo>
                    <a:pt x="30" y="54"/>
                  </a:lnTo>
                  <a:lnTo>
                    <a:pt x="17" y="51"/>
                  </a:lnTo>
                  <a:lnTo>
                    <a:pt x="10" y="46"/>
                  </a:lnTo>
                  <a:lnTo>
                    <a:pt x="3" y="3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10" y="8"/>
                  </a:lnTo>
                  <a:lnTo>
                    <a:pt x="17" y="3"/>
                  </a:lnTo>
                  <a:lnTo>
                    <a:pt x="30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76" name="Freeform 64"/>
            <p:cNvSpPr>
              <a:spLocks/>
            </p:cNvSpPr>
            <p:nvPr/>
          </p:nvSpPr>
          <p:spPr bwMode="auto">
            <a:xfrm>
              <a:off x="3314" y="3313"/>
              <a:ext cx="14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4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4" h="17">
                  <a:moveTo>
                    <a:pt x="0" y="17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3" name="Group 135"/>
            <p:cNvGrpSpPr>
              <a:grpSpLocks/>
            </p:cNvGrpSpPr>
            <p:nvPr/>
          </p:nvGrpSpPr>
          <p:grpSpPr bwMode="auto">
            <a:xfrm>
              <a:off x="2935" y="3265"/>
              <a:ext cx="379" cy="116"/>
              <a:chOff x="2935" y="3265"/>
              <a:chExt cx="419" cy="116"/>
            </a:xfrm>
          </p:grpSpPr>
          <p:sp>
            <p:nvSpPr>
              <p:cNvPr id="294974" name="Rectangle 62"/>
              <p:cNvSpPr>
                <a:spLocks noChangeArrowheads="1"/>
              </p:cNvSpPr>
              <p:nvPr/>
            </p:nvSpPr>
            <p:spPr bwMode="auto">
              <a:xfrm>
                <a:off x="2935" y="3313"/>
                <a:ext cx="399" cy="20"/>
              </a:xfrm>
              <a:prstGeom prst="rect">
                <a:avLst/>
              </a:prstGeom>
              <a:solidFill>
                <a:srgbClr val="1F1A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4975" name="Freeform 63"/>
              <p:cNvSpPr>
                <a:spLocks/>
              </p:cNvSpPr>
              <p:nvPr/>
            </p:nvSpPr>
            <p:spPr bwMode="auto">
              <a:xfrm>
                <a:off x="3266" y="3265"/>
                <a:ext cx="88" cy="65"/>
              </a:xfrm>
              <a:custGeom>
                <a:avLst/>
                <a:gdLst/>
                <a:ahLst/>
                <a:cxnLst>
                  <a:cxn ang="0">
                    <a:pos x="88" y="65"/>
                  </a:cxn>
                  <a:cxn ang="0">
                    <a:pos x="88" y="48"/>
                  </a:cxn>
                  <a:cxn ang="0">
                    <a:pos x="10" y="0"/>
                  </a:cxn>
                  <a:cxn ang="0">
                    <a:pos x="0" y="14"/>
                  </a:cxn>
                  <a:cxn ang="0">
                    <a:pos x="78" y="65"/>
                  </a:cxn>
                  <a:cxn ang="0">
                    <a:pos x="78" y="48"/>
                  </a:cxn>
                  <a:cxn ang="0">
                    <a:pos x="88" y="65"/>
                  </a:cxn>
                </a:cxnLst>
                <a:rect l="0" t="0" r="r" b="b"/>
                <a:pathLst>
                  <a:path w="88" h="65">
                    <a:moveTo>
                      <a:pt x="88" y="65"/>
                    </a:moveTo>
                    <a:lnTo>
                      <a:pt x="88" y="48"/>
                    </a:lnTo>
                    <a:lnTo>
                      <a:pt x="10" y="0"/>
                    </a:lnTo>
                    <a:lnTo>
                      <a:pt x="0" y="14"/>
                    </a:lnTo>
                    <a:lnTo>
                      <a:pt x="78" y="65"/>
                    </a:lnTo>
                    <a:lnTo>
                      <a:pt x="78" y="48"/>
                    </a:lnTo>
                    <a:lnTo>
                      <a:pt x="88" y="6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4977" name="Freeform 65"/>
              <p:cNvSpPr>
                <a:spLocks/>
              </p:cNvSpPr>
              <p:nvPr/>
            </p:nvSpPr>
            <p:spPr bwMode="auto">
              <a:xfrm>
                <a:off x="3266" y="3313"/>
                <a:ext cx="88" cy="68"/>
              </a:xfrm>
              <a:custGeom>
                <a:avLst/>
                <a:gdLst/>
                <a:ahLst/>
                <a:cxnLst>
                  <a:cxn ang="0">
                    <a:pos x="5" y="59"/>
                  </a:cxn>
                  <a:cxn ang="0">
                    <a:pos x="10" y="68"/>
                  </a:cxn>
                  <a:cxn ang="0">
                    <a:pos x="88" y="17"/>
                  </a:cxn>
                  <a:cxn ang="0">
                    <a:pos x="78" y="0"/>
                  </a:cxn>
                  <a:cxn ang="0">
                    <a:pos x="0" y="51"/>
                  </a:cxn>
                  <a:cxn ang="0">
                    <a:pos x="5" y="59"/>
                  </a:cxn>
                </a:cxnLst>
                <a:rect l="0" t="0" r="r" b="b"/>
                <a:pathLst>
                  <a:path w="88" h="68">
                    <a:moveTo>
                      <a:pt x="5" y="59"/>
                    </a:moveTo>
                    <a:lnTo>
                      <a:pt x="10" y="68"/>
                    </a:lnTo>
                    <a:lnTo>
                      <a:pt x="88" y="17"/>
                    </a:lnTo>
                    <a:lnTo>
                      <a:pt x="78" y="0"/>
                    </a:lnTo>
                    <a:lnTo>
                      <a:pt x="0" y="51"/>
                    </a:lnTo>
                    <a:lnTo>
                      <a:pt x="5" y="5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94978" name="Freeform 66"/>
            <p:cNvSpPr>
              <a:spLocks/>
            </p:cNvSpPr>
            <p:nvPr/>
          </p:nvSpPr>
          <p:spPr bwMode="auto">
            <a:xfrm>
              <a:off x="2821" y="3852"/>
              <a:ext cx="517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19"/>
                </a:cxn>
                <a:cxn ang="0">
                  <a:pos x="472" y="19"/>
                </a:cxn>
                <a:cxn ang="0">
                  <a:pos x="472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0" y="19"/>
                </a:cxn>
                <a:cxn ang="0">
                  <a:pos x="10" y="19"/>
                </a:cxn>
                <a:cxn ang="0">
                  <a:pos x="0" y="9"/>
                </a:cxn>
              </a:cxnLst>
              <a:rect l="0" t="0" r="r" b="b"/>
              <a:pathLst>
                <a:path w="472" h="19">
                  <a:moveTo>
                    <a:pt x="0" y="9"/>
                  </a:moveTo>
                  <a:lnTo>
                    <a:pt x="10" y="19"/>
                  </a:lnTo>
                  <a:lnTo>
                    <a:pt x="472" y="19"/>
                  </a:lnTo>
                  <a:lnTo>
                    <a:pt x="472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19"/>
                  </a:lnTo>
                  <a:lnTo>
                    <a:pt x="10" y="1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79" name="Rectangle 67"/>
            <p:cNvSpPr>
              <a:spLocks noChangeArrowheads="1"/>
            </p:cNvSpPr>
            <p:nvPr/>
          </p:nvSpPr>
          <p:spPr bwMode="auto">
            <a:xfrm>
              <a:off x="2821" y="3432"/>
              <a:ext cx="19" cy="42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80" name="Freeform 68"/>
            <p:cNvSpPr>
              <a:spLocks/>
            </p:cNvSpPr>
            <p:nvPr/>
          </p:nvSpPr>
          <p:spPr bwMode="auto">
            <a:xfrm>
              <a:off x="2773" y="3413"/>
              <a:ext cx="67" cy="87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50" y="0"/>
                </a:cxn>
                <a:cxn ang="0">
                  <a:pos x="0" y="77"/>
                </a:cxn>
                <a:cxn ang="0">
                  <a:pos x="17" y="87"/>
                </a:cxn>
                <a:cxn ang="0">
                  <a:pos x="67" y="9"/>
                </a:cxn>
                <a:cxn ang="0">
                  <a:pos x="50" y="9"/>
                </a:cxn>
                <a:cxn ang="0">
                  <a:pos x="67" y="0"/>
                </a:cxn>
              </a:cxnLst>
              <a:rect l="0" t="0" r="r" b="b"/>
              <a:pathLst>
                <a:path w="67" h="87">
                  <a:moveTo>
                    <a:pt x="67" y="0"/>
                  </a:moveTo>
                  <a:lnTo>
                    <a:pt x="50" y="0"/>
                  </a:lnTo>
                  <a:lnTo>
                    <a:pt x="0" y="77"/>
                  </a:lnTo>
                  <a:lnTo>
                    <a:pt x="17" y="87"/>
                  </a:lnTo>
                  <a:lnTo>
                    <a:pt x="67" y="9"/>
                  </a:lnTo>
                  <a:lnTo>
                    <a:pt x="50" y="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81" name="Freeform 69"/>
            <p:cNvSpPr>
              <a:spLocks/>
            </p:cNvSpPr>
            <p:nvPr/>
          </p:nvSpPr>
          <p:spPr bwMode="auto">
            <a:xfrm>
              <a:off x="2823" y="3398"/>
              <a:ext cx="17" cy="15"/>
            </a:xfrm>
            <a:custGeom>
              <a:avLst/>
              <a:gdLst/>
              <a:ahLst/>
              <a:cxnLst>
                <a:cxn ang="0">
                  <a:pos x="17" y="15"/>
                </a:cxn>
                <a:cxn ang="0">
                  <a:pos x="8" y="0"/>
                </a:cxn>
                <a:cxn ang="0">
                  <a:pos x="0" y="15"/>
                </a:cxn>
                <a:cxn ang="0">
                  <a:pos x="17" y="15"/>
                </a:cxn>
              </a:cxnLst>
              <a:rect l="0" t="0" r="r" b="b"/>
              <a:pathLst>
                <a:path w="17" h="15">
                  <a:moveTo>
                    <a:pt x="17" y="15"/>
                  </a:moveTo>
                  <a:lnTo>
                    <a:pt x="8" y="0"/>
                  </a:lnTo>
                  <a:lnTo>
                    <a:pt x="0" y="15"/>
                  </a:lnTo>
                  <a:lnTo>
                    <a:pt x="17" y="1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82" name="Freeform 70"/>
            <p:cNvSpPr>
              <a:spLocks/>
            </p:cNvSpPr>
            <p:nvPr/>
          </p:nvSpPr>
          <p:spPr bwMode="auto">
            <a:xfrm>
              <a:off x="2823" y="3413"/>
              <a:ext cx="66" cy="87"/>
            </a:xfrm>
            <a:custGeom>
              <a:avLst/>
              <a:gdLst/>
              <a:ahLst/>
              <a:cxnLst>
                <a:cxn ang="0">
                  <a:pos x="59" y="82"/>
                </a:cxn>
                <a:cxn ang="0">
                  <a:pos x="66" y="77"/>
                </a:cxn>
                <a:cxn ang="0">
                  <a:pos x="17" y="0"/>
                </a:cxn>
                <a:cxn ang="0">
                  <a:pos x="0" y="9"/>
                </a:cxn>
                <a:cxn ang="0">
                  <a:pos x="51" y="87"/>
                </a:cxn>
                <a:cxn ang="0">
                  <a:pos x="59" y="82"/>
                </a:cxn>
              </a:cxnLst>
              <a:rect l="0" t="0" r="r" b="b"/>
              <a:pathLst>
                <a:path w="66" h="87">
                  <a:moveTo>
                    <a:pt x="59" y="82"/>
                  </a:moveTo>
                  <a:lnTo>
                    <a:pt x="66" y="77"/>
                  </a:lnTo>
                  <a:lnTo>
                    <a:pt x="17" y="0"/>
                  </a:lnTo>
                  <a:lnTo>
                    <a:pt x="0" y="9"/>
                  </a:lnTo>
                  <a:lnTo>
                    <a:pt x="51" y="87"/>
                  </a:lnTo>
                  <a:lnTo>
                    <a:pt x="59" y="8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83" name="Rectangle 71"/>
            <p:cNvSpPr>
              <a:spLocks noChangeArrowheads="1"/>
            </p:cNvSpPr>
            <p:nvPr/>
          </p:nvSpPr>
          <p:spPr bwMode="auto">
            <a:xfrm>
              <a:off x="2921" y="3347"/>
              <a:ext cx="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600">
                  <a:solidFill>
                    <a:srgbClr val="1F1A17"/>
                  </a:solidFill>
                  <a:effectLst/>
                  <a:latin typeface="Arial" charset="0"/>
                </a:rPr>
                <a:t>-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4986" name="Rectangle 74"/>
            <p:cNvSpPr>
              <a:spLocks noChangeArrowheads="1"/>
            </p:cNvSpPr>
            <p:nvPr/>
          </p:nvSpPr>
          <p:spPr bwMode="auto">
            <a:xfrm>
              <a:off x="5112" y="3131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U(s)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4987" name="Freeform 75"/>
            <p:cNvSpPr>
              <a:spLocks/>
            </p:cNvSpPr>
            <p:nvPr/>
          </p:nvSpPr>
          <p:spPr bwMode="auto">
            <a:xfrm>
              <a:off x="1717" y="3476"/>
              <a:ext cx="555" cy="19"/>
            </a:xfrm>
            <a:custGeom>
              <a:avLst/>
              <a:gdLst/>
              <a:ahLst/>
              <a:cxnLst>
                <a:cxn ang="0">
                  <a:pos x="555" y="10"/>
                </a:cxn>
                <a:cxn ang="0">
                  <a:pos x="542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42" y="19"/>
                </a:cxn>
                <a:cxn ang="0">
                  <a:pos x="555" y="10"/>
                </a:cxn>
                <a:cxn ang="0">
                  <a:pos x="542" y="19"/>
                </a:cxn>
                <a:cxn ang="0">
                  <a:pos x="555" y="19"/>
                </a:cxn>
                <a:cxn ang="0">
                  <a:pos x="555" y="10"/>
                </a:cxn>
              </a:cxnLst>
              <a:rect l="0" t="0" r="r" b="b"/>
              <a:pathLst>
                <a:path w="555" h="19">
                  <a:moveTo>
                    <a:pt x="555" y="10"/>
                  </a:moveTo>
                  <a:lnTo>
                    <a:pt x="542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42" y="19"/>
                  </a:lnTo>
                  <a:lnTo>
                    <a:pt x="555" y="10"/>
                  </a:lnTo>
                  <a:lnTo>
                    <a:pt x="542" y="19"/>
                  </a:lnTo>
                  <a:lnTo>
                    <a:pt x="555" y="19"/>
                  </a:lnTo>
                  <a:lnTo>
                    <a:pt x="555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88" name="Freeform 76"/>
            <p:cNvSpPr>
              <a:spLocks/>
            </p:cNvSpPr>
            <p:nvPr/>
          </p:nvSpPr>
          <p:spPr bwMode="auto">
            <a:xfrm>
              <a:off x="2250" y="3112"/>
              <a:ext cx="22" cy="374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0"/>
                </a:cxn>
                <a:cxn ang="0">
                  <a:pos x="0" y="374"/>
                </a:cxn>
                <a:cxn ang="0">
                  <a:pos x="22" y="374"/>
                </a:cxn>
                <a:cxn ang="0">
                  <a:pos x="22" y="10"/>
                </a:cxn>
                <a:cxn ang="0">
                  <a:pos x="9" y="0"/>
                </a:cxn>
                <a:cxn ang="0">
                  <a:pos x="22" y="10"/>
                </a:cxn>
                <a:cxn ang="0">
                  <a:pos x="22" y="0"/>
                </a:cxn>
                <a:cxn ang="0">
                  <a:pos x="9" y="0"/>
                </a:cxn>
              </a:cxnLst>
              <a:rect l="0" t="0" r="r" b="b"/>
              <a:pathLst>
                <a:path w="22" h="374">
                  <a:moveTo>
                    <a:pt x="9" y="0"/>
                  </a:moveTo>
                  <a:lnTo>
                    <a:pt x="0" y="10"/>
                  </a:lnTo>
                  <a:lnTo>
                    <a:pt x="0" y="374"/>
                  </a:lnTo>
                  <a:lnTo>
                    <a:pt x="22" y="374"/>
                  </a:lnTo>
                  <a:lnTo>
                    <a:pt x="22" y="10"/>
                  </a:lnTo>
                  <a:lnTo>
                    <a:pt x="9" y="0"/>
                  </a:lnTo>
                  <a:lnTo>
                    <a:pt x="22" y="10"/>
                  </a:lnTo>
                  <a:lnTo>
                    <a:pt x="22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89" name="Freeform 77"/>
            <p:cNvSpPr>
              <a:spLocks/>
            </p:cNvSpPr>
            <p:nvPr/>
          </p:nvSpPr>
          <p:spPr bwMode="auto">
            <a:xfrm>
              <a:off x="1708" y="3112"/>
              <a:ext cx="551" cy="2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9" y="20"/>
                </a:cxn>
                <a:cxn ang="0">
                  <a:pos x="551" y="20"/>
                </a:cxn>
                <a:cxn ang="0">
                  <a:pos x="551" y="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51" h="20">
                  <a:moveTo>
                    <a:pt x="0" y="10"/>
                  </a:moveTo>
                  <a:lnTo>
                    <a:pt x="9" y="20"/>
                  </a:lnTo>
                  <a:lnTo>
                    <a:pt x="551" y="20"/>
                  </a:lnTo>
                  <a:lnTo>
                    <a:pt x="551" y="0"/>
                  </a:lnTo>
                  <a:lnTo>
                    <a:pt x="9" y="0"/>
                  </a:lnTo>
                  <a:lnTo>
                    <a:pt x="0" y="1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90" name="Freeform 78"/>
            <p:cNvSpPr>
              <a:spLocks/>
            </p:cNvSpPr>
            <p:nvPr/>
          </p:nvSpPr>
          <p:spPr bwMode="auto">
            <a:xfrm>
              <a:off x="1708" y="3122"/>
              <a:ext cx="19" cy="373"/>
            </a:xfrm>
            <a:custGeom>
              <a:avLst/>
              <a:gdLst/>
              <a:ahLst/>
              <a:cxnLst>
                <a:cxn ang="0">
                  <a:pos x="9" y="373"/>
                </a:cxn>
                <a:cxn ang="0">
                  <a:pos x="19" y="364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364"/>
                </a:cxn>
                <a:cxn ang="0">
                  <a:pos x="9" y="373"/>
                </a:cxn>
                <a:cxn ang="0">
                  <a:pos x="0" y="364"/>
                </a:cxn>
                <a:cxn ang="0">
                  <a:pos x="0" y="373"/>
                </a:cxn>
                <a:cxn ang="0">
                  <a:pos x="9" y="373"/>
                </a:cxn>
              </a:cxnLst>
              <a:rect l="0" t="0" r="r" b="b"/>
              <a:pathLst>
                <a:path w="19" h="373">
                  <a:moveTo>
                    <a:pt x="9" y="373"/>
                  </a:moveTo>
                  <a:lnTo>
                    <a:pt x="19" y="364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64"/>
                  </a:lnTo>
                  <a:lnTo>
                    <a:pt x="9" y="373"/>
                  </a:lnTo>
                  <a:lnTo>
                    <a:pt x="0" y="364"/>
                  </a:lnTo>
                  <a:lnTo>
                    <a:pt x="0" y="373"/>
                  </a:lnTo>
                  <a:lnTo>
                    <a:pt x="9" y="37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95" name="Rectangle 83"/>
            <p:cNvSpPr>
              <a:spLocks noChangeArrowheads="1"/>
            </p:cNvSpPr>
            <p:nvPr/>
          </p:nvSpPr>
          <p:spPr bwMode="auto">
            <a:xfrm>
              <a:off x="1338" y="3091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4997" name="Freeform 85"/>
            <p:cNvSpPr>
              <a:spLocks/>
            </p:cNvSpPr>
            <p:nvPr/>
          </p:nvSpPr>
          <p:spPr bwMode="auto">
            <a:xfrm>
              <a:off x="3330" y="3493"/>
              <a:ext cx="555" cy="19"/>
            </a:xfrm>
            <a:custGeom>
              <a:avLst/>
              <a:gdLst/>
              <a:ahLst/>
              <a:cxnLst>
                <a:cxn ang="0">
                  <a:pos x="555" y="9"/>
                </a:cxn>
                <a:cxn ang="0">
                  <a:pos x="545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45" y="19"/>
                </a:cxn>
                <a:cxn ang="0">
                  <a:pos x="555" y="9"/>
                </a:cxn>
                <a:cxn ang="0">
                  <a:pos x="545" y="19"/>
                </a:cxn>
                <a:cxn ang="0">
                  <a:pos x="555" y="19"/>
                </a:cxn>
                <a:cxn ang="0">
                  <a:pos x="555" y="9"/>
                </a:cxn>
              </a:cxnLst>
              <a:rect l="0" t="0" r="r" b="b"/>
              <a:pathLst>
                <a:path w="555" h="19">
                  <a:moveTo>
                    <a:pt x="555" y="9"/>
                  </a:moveTo>
                  <a:lnTo>
                    <a:pt x="545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45" y="19"/>
                  </a:lnTo>
                  <a:lnTo>
                    <a:pt x="555" y="9"/>
                  </a:lnTo>
                  <a:lnTo>
                    <a:pt x="545" y="19"/>
                  </a:lnTo>
                  <a:lnTo>
                    <a:pt x="555" y="19"/>
                  </a:lnTo>
                  <a:lnTo>
                    <a:pt x="555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98" name="Freeform 86"/>
            <p:cNvSpPr>
              <a:spLocks/>
            </p:cNvSpPr>
            <p:nvPr/>
          </p:nvSpPr>
          <p:spPr bwMode="auto">
            <a:xfrm>
              <a:off x="3863" y="3132"/>
              <a:ext cx="22" cy="37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9"/>
                </a:cxn>
                <a:cxn ang="0">
                  <a:pos x="0" y="370"/>
                </a:cxn>
                <a:cxn ang="0">
                  <a:pos x="22" y="370"/>
                </a:cxn>
                <a:cxn ang="0">
                  <a:pos x="22" y="9"/>
                </a:cxn>
                <a:cxn ang="0">
                  <a:pos x="12" y="0"/>
                </a:cxn>
                <a:cxn ang="0">
                  <a:pos x="22" y="9"/>
                </a:cxn>
                <a:cxn ang="0">
                  <a:pos x="22" y="0"/>
                </a:cxn>
                <a:cxn ang="0">
                  <a:pos x="12" y="0"/>
                </a:cxn>
              </a:cxnLst>
              <a:rect l="0" t="0" r="r" b="b"/>
              <a:pathLst>
                <a:path w="22" h="370">
                  <a:moveTo>
                    <a:pt x="12" y="0"/>
                  </a:moveTo>
                  <a:lnTo>
                    <a:pt x="0" y="9"/>
                  </a:lnTo>
                  <a:lnTo>
                    <a:pt x="0" y="370"/>
                  </a:lnTo>
                  <a:lnTo>
                    <a:pt x="22" y="370"/>
                  </a:lnTo>
                  <a:lnTo>
                    <a:pt x="22" y="9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2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4999" name="Freeform 87"/>
            <p:cNvSpPr>
              <a:spLocks/>
            </p:cNvSpPr>
            <p:nvPr/>
          </p:nvSpPr>
          <p:spPr bwMode="auto">
            <a:xfrm>
              <a:off x="3321" y="3132"/>
              <a:ext cx="554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19"/>
                </a:cxn>
                <a:cxn ang="0">
                  <a:pos x="554" y="19"/>
                </a:cxn>
                <a:cxn ang="0">
                  <a:pos x="554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554" h="19">
                  <a:moveTo>
                    <a:pt x="0" y="9"/>
                  </a:moveTo>
                  <a:lnTo>
                    <a:pt x="9" y="19"/>
                  </a:lnTo>
                  <a:lnTo>
                    <a:pt x="554" y="19"/>
                  </a:lnTo>
                  <a:lnTo>
                    <a:pt x="554" y="0"/>
                  </a:lnTo>
                  <a:lnTo>
                    <a:pt x="9" y="0"/>
                  </a:lnTo>
                  <a:lnTo>
                    <a:pt x="0" y="9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00" name="Freeform 88"/>
            <p:cNvSpPr>
              <a:spLocks/>
            </p:cNvSpPr>
            <p:nvPr/>
          </p:nvSpPr>
          <p:spPr bwMode="auto">
            <a:xfrm>
              <a:off x="3321" y="3141"/>
              <a:ext cx="19" cy="371"/>
            </a:xfrm>
            <a:custGeom>
              <a:avLst/>
              <a:gdLst/>
              <a:ahLst/>
              <a:cxnLst>
                <a:cxn ang="0">
                  <a:pos x="9" y="371"/>
                </a:cxn>
                <a:cxn ang="0">
                  <a:pos x="19" y="361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361"/>
                </a:cxn>
                <a:cxn ang="0">
                  <a:pos x="9" y="371"/>
                </a:cxn>
                <a:cxn ang="0">
                  <a:pos x="0" y="361"/>
                </a:cxn>
                <a:cxn ang="0">
                  <a:pos x="0" y="371"/>
                </a:cxn>
                <a:cxn ang="0">
                  <a:pos x="9" y="371"/>
                </a:cxn>
              </a:cxnLst>
              <a:rect l="0" t="0" r="r" b="b"/>
              <a:pathLst>
                <a:path w="19" h="371">
                  <a:moveTo>
                    <a:pt x="9" y="371"/>
                  </a:moveTo>
                  <a:lnTo>
                    <a:pt x="19" y="361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61"/>
                  </a:lnTo>
                  <a:lnTo>
                    <a:pt x="9" y="371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9" y="37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04" name="Freeform 92"/>
            <p:cNvSpPr>
              <a:spLocks/>
            </p:cNvSpPr>
            <p:nvPr/>
          </p:nvSpPr>
          <p:spPr bwMode="auto">
            <a:xfrm>
              <a:off x="4502" y="3488"/>
              <a:ext cx="554" cy="19"/>
            </a:xfrm>
            <a:custGeom>
              <a:avLst/>
              <a:gdLst/>
              <a:ahLst/>
              <a:cxnLst>
                <a:cxn ang="0">
                  <a:pos x="554" y="10"/>
                </a:cxn>
                <a:cxn ang="0">
                  <a:pos x="544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44" y="19"/>
                </a:cxn>
                <a:cxn ang="0">
                  <a:pos x="554" y="10"/>
                </a:cxn>
                <a:cxn ang="0">
                  <a:pos x="544" y="19"/>
                </a:cxn>
                <a:cxn ang="0">
                  <a:pos x="554" y="19"/>
                </a:cxn>
                <a:cxn ang="0">
                  <a:pos x="554" y="10"/>
                </a:cxn>
              </a:cxnLst>
              <a:rect l="0" t="0" r="r" b="b"/>
              <a:pathLst>
                <a:path w="554" h="19">
                  <a:moveTo>
                    <a:pt x="554" y="10"/>
                  </a:moveTo>
                  <a:lnTo>
                    <a:pt x="544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44" y="19"/>
                  </a:lnTo>
                  <a:lnTo>
                    <a:pt x="554" y="10"/>
                  </a:lnTo>
                  <a:lnTo>
                    <a:pt x="544" y="19"/>
                  </a:lnTo>
                  <a:lnTo>
                    <a:pt x="554" y="19"/>
                  </a:lnTo>
                  <a:lnTo>
                    <a:pt x="554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05" name="Freeform 93"/>
            <p:cNvSpPr>
              <a:spLocks/>
            </p:cNvSpPr>
            <p:nvPr/>
          </p:nvSpPr>
          <p:spPr bwMode="auto">
            <a:xfrm>
              <a:off x="5034" y="3127"/>
              <a:ext cx="22" cy="37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9"/>
                </a:cxn>
                <a:cxn ang="0">
                  <a:pos x="0" y="371"/>
                </a:cxn>
                <a:cxn ang="0">
                  <a:pos x="22" y="371"/>
                </a:cxn>
                <a:cxn ang="0">
                  <a:pos x="22" y="9"/>
                </a:cxn>
                <a:cxn ang="0">
                  <a:pos x="12" y="0"/>
                </a:cxn>
                <a:cxn ang="0">
                  <a:pos x="22" y="9"/>
                </a:cxn>
                <a:cxn ang="0">
                  <a:pos x="22" y="0"/>
                </a:cxn>
                <a:cxn ang="0">
                  <a:pos x="12" y="0"/>
                </a:cxn>
              </a:cxnLst>
              <a:rect l="0" t="0" r="r" b="b"/>
              <a:pathLst>
                <a:path w="22" h="371">
                  <a:moveTo>
                    <a:pt x="12" y="0"/>
                  </a:moveTo>
                  <a:lnTo>
                    <a:pt x="0" y="9"/>
                  </a:lnTo>
                  <a:lnTo>
                    <a:pt x="0" y="371"/>
                  </a:lnTo>
                  <a:lnTo>
                    <a:pt x="22" y="371"/>
                  </a:lnTo>
                  <a:lnTo>
                    <a:pt x="22" y="9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2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06" name="Freeform 94"/>
            <p:cNvSpPr>
              <a:spLocks/>
            </p:cNvSpPr>
            <p:nvPr/>
          </p:nvSpPr>
          <p:spPr bwMode="auto">
            <a:xfrm>
              <a:off x="4492" y="3127"/>
              <a:ext cx="554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19"/>
                </a:cxn>
                <a:cxn ang="0">
                  <a:pos x="554" y="19"/>
                </a:cxn>
                <a:cxn ang="0">
                  <a:pos x="554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554" h="19">
                  <a:moveTo>
                    <a:pt x="0" y="9"/>
                  </a:moveTo>
                  <a:lnTo>
                    <a:pt x="10" y="19"/>
                  </a:lnTo>
                  <a:lnTo>
                    <a:pt x="554" y="19"/>
                  </a:lnTo>
                  <a:lnTo>
                    <a:pt x="554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07" name="Freeform 95"/>
            <p:cNvSpPr>
              <a:spLocks/>
            </p:cNvSpPr>
            <p:nvPr/>
          </p:nvSpPr>
          <p:spPr bwMode="auto">
            <a:xfrm>
              <a:off x="4492" y="3136"/>
              <a:ext cx="19" cy="371"/>
            </a:xfrm>
            <a:custGeom>
              <a:avLst/>
              <a:gdLst/>
              <a:ahLst/>
              <a:cxnLst>
                <a:cxn ang="0">
                  <a:pos x="10" y="371"/>
                </a:cxn>
                <a:cxn ang="0">
                  <a:pos x="19" y="362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362"/>
                </a:cxn>
                <a:cxn ang="0">
                  <a:pos x="10" y="371"/>
                </a:cxn>
                <a:cxn ang="0">
                  <a:pos x="0" y="362"/>
                </a:cxn>
                <a:cxn ang="0">
                  <a:pos x="0" y="371"/>
                </a:cxn>
                <a:cxn ang="0">
                  <a:pos x="10" y="371"/>
                </a:cxn>
              </a:cxnLst>
              <a:rect l="0" t="0" r="r" b="b"/>
              <a:pathLst>
                <a:path w="19" h="371">
                  <a:moveTo>
                    <a:pt x="10" y="371"/>
                  </a:moveTo>
                  <a:lnTo>
                    <a:pt x="19" y="362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10" y="371"/>
                  </a:lnTo>
                  <a:lnTo>
                    <a:pt x="0" y="362"/>
                  </a:lnTo>
                  <a:lnTo>
                    <a:pt x="0" y="371"/>
                  </a:lnTo>
                  <a:lnTo>
                    <a:pt x="10" y="37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08" name="Rectangle 96"/>
            <p:cNvSpPr>
              <a:spLocks noChangeArrowheads="1"/>
            </p:cNvSpPr>
            <p:nvPr/>
          </p:nvSpPr>
          <p:spPr bwMode="auto">
            <a:xfrm>
              <a:off x="4673" y="3297"/>
              <a:ext cx="1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500" b="1">
                  <a:solidFill>
                    <a:srgbClr val="1F1A17"/>
                  </a:solidFill>
                  <a:effectLst/>
                  <a:latin typeface="Arial" charset="0"/>
                </a:rPr>
                <a:t>  </a:t>
              </a: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a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10" name="Rectangle 98"/>
            <p:cNvSpPr>
              <a:spLocks noChangeArrowheads="1"/>
            </p:cNvSpPr>
            <p:nvPr/>
          </p:nvSpPr>
          <p:spPr bwMode="auto">
            <a:xfrm>
              <a:off x="4726" y="3144"/>
              <a:ext cx="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b</a:t>
              </a:r>
              <a:endParaRPr lang="pl-PL" sz="1800" baseline="-25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11" name="Rectangle 99"/>
            <p:cNvSpPr>
              <a:spLocks noChangeArrowheads="1"/>
            </p:cNvSpPr>
            <p:nvPr/>
          </p:nvSpPr>
          <p:spPr bwMode="auto">
            <a:xfrm>
              <a:off x="4654" y="3313"/>
              <a:ext cx="238" cy="12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24" name="Freeform 112"/>
            <p:cNvSpPr>
              <a:spLocks/>
            </p:cNvSpPr>
            <p:nvPr/>
          </p:nvSpPr>
          <p:spPr bwMode="auto">
            <a:xfrm>
              <a:off x="3333" y="4033"/>
              <a:ext cx="552" cy="20"/>
            </a:xfrm>
            <a:custGeom>
              <a:avLst/>
              <a:gdLst/>
              <a:ahLst/>
              <a:cxnLst>
                <a:cxn ang="0">
                  <a:pos x="552" y="10"/>
                </a:cxn>
                <a:cxn ang="0">
                  <a:pos x="542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542" y="20"/>
                </a:cxn>
                <a:cxn ang="0">
                  <a:pos x="552" y="10"/>
                </a:cxn>
                <a:cxn ang="0">
                  <a:pos x="542" y="20"/>
                </a:cxn>
                <a:cxn ang="0">
                  <a:pos x="552" y="20"/>
                </a:cxn>
                <a:cxn ang="0">
                  <a:pos x="552" y="10"/>
                </a:cxn>
              </a:cxnLst>
              <a:rect l="0" t="0" r="r" b="b"/>
              <a:pathLst>
                <a:path w="552" h="20">
                  <a:moveTo>
                    <a:pt x="552" y="10"/>
                  </a:moveTo>
                  <a:lnTo>
                    <a:pt x="542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542" y="20"/>
                  </a:lnTo>
                  <a:lnTo>
                    <a:pt x="552" y="10"/>
                  </a:lnTo>
                  <a:lnTo>
                    <a:pt x="542" y="20"/>
                  </a:lnTo>
                  <a:lnTo>
                    <a:pt x="552" y="20"/>
                  </a:lnTo>
                  <a:lnTo>
                    <a:pt x="552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25" name="Freeform 113"/>
            <p:cNvSpPr>
              <a:spLocks/>
            </p:cNvSpPr>
            <p:nvPr/>
          </p:nvSpPr>
          <p:spPr bwMode="auto">
            <a:xfrm>
              <a:off x="3866" y="3675"/>
              <a:ext cx="19" cy="36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9"/>
                </a:cxn>
                <a:cxn ang="0">
                  <a:pos x="0" y="368"/>
                </a:cxn>
                <a:cxn ang="0">
                  <a:pos x="19" y="368"/>
                </a:cxn>
                <a:cxn ang="0">
                  <a:pos x="19" y="9"/>
                </a:cxn>
                <a:cxn ang="0">
                  <a:pos x="9" y="0"/>
                </a:cxn>
                <a:cxn ang="0">
                  <a:pos x="19" y="9"/>
                </a:cxn>
                <a:cxn ang="0">
                  <a:pos x="19" y="0"/>
                </a:cxn>
                <a:cxn ang="0">
                  <a:pos x="9" y="0"/>
                </a:cxn>
              </a:cxnLst>
              <a:rect l="0" t="0" r="r" b="b"/>
              <a:pathLst>
                <a:path w="19" h="368">
                  <a:moveTo>
                    <a:pt x="9" y="0"/>
                  </a:moveTo>
                  <a:lnTo>
                    <a:pt x="0" y="9"/>
                  </a:lnTo>
                  <a:lnTo>
                    <a:pt x="0" y="368"/>
                  </a:lnTo>
                  <a:lnTo>
                    <a:pt x="19" y="368"/>
                  </a:lnTo>
                  <a:lnTo>
                    <a:pt x="19" y="9"/>
                  </a:lnTo>
                  <a:lnTo>
                    <a:pt x="9" y="0"/>
                  </a:lnTo>
                  <a:lnTo>
                    <a:pt x="19" y="9"/>
                  </a:lnTo>
                  <a:lnTo>
                    <a:pt x="1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26" name="Freeform 114"/>
            <p:cNvSpPr>
              <a:spLocks/>
            </p:cNvSpPr>
            <p:nvPr/>
          </p:nvSpPr>
          <p:spPr bwMode="auto">
            <a:xfrm>
              <a:off x="3323" y="3675"/>
              <a:ext cx="552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19"/>
                </a:cxn>
                <a:cxn ang="0">
                  <a:pos x="552" y="19"/>
                </a:cxn>
                <a:cxn ang="0">
                  <a:pos x="552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552" h="19">
                  <a:moveTo>
                    <a:pt x="0" y="9"/>
                  </a:moveTo>
                  <a:lnTo>
                    <a:pt x="10" y="19"/>
                  </a:lnTo>
                  <a:lnTo>
                    <a:pt x="552" y="19"/>
                  </a:lnTo>
                  <a:lnTo>
                    <a:pt x="552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27" name="Freeform 115"/>
            <p:cNvSpPr>
              <a:spLocks/>
            </p:cNvSpPr>
            <p:nvPr/>
          </p:nvSpPr>
          <p:spPr bwMode="auto">
            <a:xfrm>
              <a:off x="3323" y="3684"/>
              <a:ext cx="20" cy="369"/>
            </a:xfrm>
            <a:custGeom>
              <a:avLst/>
              <a:gdLst/>
              <a:ahLst/>
              <a:cxnLst>
                <a:cxn ang="0">
                  <a:pos x="10" y="369"/>
                </a:cxn>
                <a:cxn ang="0">
                  <a:pos x="20" y="35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359"/>
                </a:cxn>
                <a:cxn ang="0">
                  <a:pos x="10" y="369"/>
                </a:cxn>
                <a:cxn ang="0">
                  <a:pos x="0" y="359"/>
                </a:cxn>
                <a:cxn ang="0">
                  <a:pos x="0" y="369"/>
                </a:cxn>
                <a:cxn ang="0">
                  <a:pos x="10" y="369"/>
                </a:cxn>
              </a:cxnLst>
              <a:rect l="0" t="0" r="r" b="b"/>
              <a:pathLst>
                <a:path w="20" h="369">
                  <a:moveTo>
                    <a:pt x="10" y="369"/>
                  </a:moveTo>
                  <a:lnTo>
                    <a:pt x="20" y="35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359"/>
                  </a:lnTo>
                  <a:lnTo>
                    <a:pt x="10" y="369"/>
                  </a:lnTo>
                  <a:lnTo>
                    <a:pt x="0" y="359"/>
                  </a:lnTo>
                  <a:lnTo>
                    <a:pt x="0" y="369"/>
                  </a:lnTo>
                  <a:lnTo>
                    <a:pt x="10" y="36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28" name="Rectangle 116"/>
            <p:cNvSpPr>
              <a:spLocks noChangeArrowheads="1"/>
            </p:cNvSpPr>
            <p:nvPr/>
          </p:nvSpPr>
          <p:spPr bwMode="auto">
            <a:xfrm>
              <a:off x="1945" y="3211"/>
              <a:ext cx="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000" b="1">
                  <a:solidFill>
                    <a:srgbClr val="1F1A17"/>
                  </a:solidFill>
                  <a:effectLst/>
                  <a:latin typeface="Arial" charset="0"/>
                </a:rPr>
                <a:t>k</a:t>
              </a:r>
              <a:endParaRPr lang="pl-PL" sz="2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32" name="Freeform 120"/>
            <p:cNvSpPr>
              <a:spLocks/>
            </p:cNvSpPr>
            <p:nvPr/>
          </p:nvSpPr>
          <p:spPr bwMode="auto">
            <a:xfrm>
              <a:off x="3868" y="3854"/>
              <a:ext cx="12" cy="1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7"/>
                </a:cxn>
                <a:cxn ang="0">
                  <a:pos x="12" y="17"/>
                </a:cxn>
                <a:cxn ang="0">
                  <a:pos x="12" y="0"/>
                </a:cxn>
              </a:cxnLst>
              <a:rect l="0" t="0" r="r" b="b"/>
              <a:pathLst>
                <a:path w="12" h="17">
                  <a:moveTo>
                    <a:pt x="12" y="0"/>
                  </a:moveTo>
                  <a:lnTo>
                    <a:pt x="0" y="7"/>
                  </a:lnTo>
                  <a:lnTo>
                    <a:pt x="12" y="1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34" name="Rectangle 122"/>
            <p:cNvSpPr>
              <a:spLocks noChangeArrowheads="1"/>
            </p:cNvSpPr>
            <p:nvPr/>
          </p:nvSpPr>
          <p:spPr bwMode="auto">
            <a:xfrm>
              <a:off x="5044" y="3309"/>
              <a:ext cx="435" cy="2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35" name="Freeform 123"/>
            <p:cNvSpPr>
              <a:spLocks/>
            </p:cNvSpPr>
            <p:nvPr/>
          </p:nvSpPr>
          <p:spPr bwMode="auto">
            <a:xfrm>
              <a:off x="5412" y="3260"/>
              <a:ext cx="87" cy="68"/>
            </a:xfrm>
            <a:custGeom>
              <a:avLst/>
              <a:gdLst/>
              <a:ahLst/>
              <a:cxnLst>
                <a:cxn ang="0">
                  <a:pos x="87" y="68"/>
                </a:cxn>
                <a:cxn ang="0">
                  <a:pos x="87" y="51"/>
                </a:cxn>
                <a:cxn ang="0">
                  <a:pos x="9" y="0"/>
                </a:cxn>
                <a:cxn ang="0">
                  <a:pos x="0" y="17"/>
                </a:cxn>
                <a:cxn ang="0">
                  <a:pos x="77" y="68"/>
                </a:cxn>
                <a:cxn ang="0">
                  <a:pos x="77" y="51"/>
                </a:cxn>
                <a:cxn ang="0">
                  <a:pos x="87" y="68"/>
                </a:cxn>
              </a:cxnLst>
              <a:rect l="0" t="0" r="r" b="b"/>
              <a:pathLst>
                <a:path w="87" h="68">
                  <a:moveTo>
                    <a:pt x="87" y="68"/>
                  </a:moveTo>
                  <a:lnTo>
                    <a:pt x="87" y="51"/>
                  </a:lnTo>
                  <a:lnTo>
                    <a:pt x="9" y="0"/>
                  </a:lnTo>
                  <a:lnTo>
                    <a:pt x="0" y="17"/>
                  </a:lnTo>
                  <a:lnTo>
                    <a:pt x="77" y="68"/>
                  </a:lnTo>
                  <a:lnTo>
                    <a:pt x="77" y="51"/>
                  </a:lnTo>
                  <a:lnTo>
                    <a:pt x="87" y="6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36" name="Freeform 124"/>
            <p:cNvSpPr>
              <a:spLocks/>
            </p:cNvSpPr>
            <p:nvPr/>
          </p:nvSpPr>
          <p:spPr bwMode="auto">
            <a:xfrm>
              <a:off x="5499" y="3311"/>
              <a:ext cx="12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2" h="17">
                  <a:moveTo>
                    <a:pt x="0" y="17"/>
                  </a:moveTo>
                  <a:lnTo>
                    <a:pt x="12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37" name="Freeform 125"/>
            <p:cNvSpPr>
              <a:spLocks/>
            </p:cNvSpPr>
            <p:nvPr/>
          </p:nvSpPr>
          <p:spPr bwMode="auto">
            <a:xfrm>
              <a:off x="5412" y="3311"/>
              <a:ext cx="87" cy="68"/>
            </a:xfrm>
            <a:custGeom>
              <a:avLst/>
              <a:gdLst/>
              <a:ahLst/>
              <a:cxnLst>
                <a:cxn ang="0">
                  <a:pos x="4" y="58"/>
                </a:cxn>
                <a:cxn ang="0">
                  <a:pos x="9" y="68"/>
                </a:cxn>
                <a:cxn ang="0">
                  <a:pos x="87" y="17"/>
                </a:cxn>
                <a:cxn ang="0">
                  <a:pos x="77" y="0"/>
                </a:cxn>
                <a:cxn ang="0">
                  <a:pos x="0" y="51"/>
                </a:cxn>
                <a:cxn ang="0">
                  <a:pos x="4" y="58"/>
                </a:cxn>
              </a:cxnLst>
              <a:rect l="0" t="0" r="r" b="b"/>
              <a:pathLst>
                <a:path w="87" h="68">
                  <a:moveTo>
                    <a:pt x="4" y="58"/>
                  </a:moveTo>
                  <a:lnTo>
                    <a:pt x="9" y="68"/>
                  </a:lnTo>
                  <a:lnTo>
                    <a:pt x="87" y="17"/>
                  </a:lnTo>
                  <a:lnTo>
                    <a:pt x="77" y="0"/>
                  </a:lnTo>
                  <a:lnTo>
                    <a:pt x="0" y="51"/>
                  </a:lnTo>
                  <a:lnTo>
                    <a:pt x="4" y="5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5038" name="Rectangle 126"/>
            <p:cNvSpPr>
              <a:spLocks noChangeArrowheads="1"/>
            </p:cNvSpPr>
            <p:nvPr/>
          </p:nvSpPr>
          <p:spPr bwMode="auto">
            <a:xfrm>
              <a:off x="3908" y="3126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V(s)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48" name="Rectangle 136"/>
            <p:cNvSpPr>
              <a:spLocks noChangeArrowheads="1"/>
            </p:cNvSpPr>
            <p:nvPr/>
          </p:nvSpPr>
          <p:spPr bwMode="auto">
            <a:xfrm>
              <a:off x="3562" y="3756"/>
              <a:ext cx="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000" b="1">
                  <a:solidFill>
                    <a:srgbClr val="1F1A17"/>
                  </a:solidFill>
                  <a:effectLst/>
                  <a:latin typeface="Arial" charset="0"/>
                </a:rPr>
                <a:t>k</a:t>
              </a:r>
              <a:endParaRPr lang="pl-PL" sz="2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49" name="Rectangle 137"/>
            <p:cNvSpPr>
              <a:spLocks noChangeArrowheads="1"/>
            </p:cNvSpPr>
            <p:nvPr/>
          </p:nvSpPr>
          <p:spPr bwMode="auto">
            <a:xfrm>
              <a:off x="3441" y="3319"/>
              <a:ext cx="25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500" b="1">
                  <a:solidFill>
                    <a:srgbClr val="1F1A17"/>
                  </a:solidFill>
                  <a:effectLst/>
                  <a:latin typeface="Arial" charset="0"/>
                </a:rPr>
                <a:t>  </a:t>
              </a: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Cs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50" name="Rectangle 138"/>
            <p:cNvSpPr>
              <a:spLocks noChangeArrowheads="1"/>
            </p:cNvSpPr>
            <p:nvPr/>
          </p:nvSpPr>
          <p:spPr bwMode="auto">
            <a:xfrm>
              <a:off x="3550" y="3150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endParaRPr lang="pl-PL" sz="1800" baseline="-25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5051" name="Rectangle 139"/>
            <p:cNvSpPr>
              <a:spLocks noChangeArrowheads="1"/>
            </p:cNvSpPr>
            <p:nvPr/>
          </p:nvSpPr>
          <p:spPr bwMode="auto">
            <a:xfrm>
              <a:off x="3470" y="3319"/>
              <a:ext cx="238" cy="12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4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94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 autoUpdateAnimBg="0"/>
      <p:bldP spid="294920" grpId="0" autoUpdateAnimBg="0"/>
      <p:bldP spid="294921" grpId="0" autoUpdateAnimBg="0"/>
      <p:bldP spid="29493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684213" y="2401888"/>
            <a:ext cx="2447925" cy="2395537"/>
            <a:chOff x="1884" y="8465"/>
            <a:chExt cx="2587" cy="2903"/>
          </a:xfrm>
        </p:grpSpPr>
        <p:sp>
          <p:nvSpPr>
            <p:cNvPr id="292871" name="Freeform 7"/>
            <p:cNvSpPr>
              <a:spLocks noChangeAspect="1"/>
            </p:cNvSpPr>
            <p:nvPr/>
          </p:nvSpPr>
          <p:spPr bwMode="auto">
            <a:xfrm>
              <a:off x="1884" y="11175"/>
              <a:ext cx="2587" cy="193"/>
            </a:xfrm>
            <a:custGeom>
              <a:avLst/>
              <a:gdLst/>
              <a:ahLst/>
              <a:cxnLst>
                <a:cxn ang="0">
                  <a:pos x="0" y="236"/>
                </a:cxn>
                <a:cxn ang="0">
                  <a:pos x="489" y="87"/>
                </a:cxn>
                <a:cxn ang="0">
                  <a:pos x="733" y="32"/>
                </a:cxn>
                <a:cxn ang="0">
                  <a:pos x="976" y="0"/>
                </a:cxn>
                <a:cxn ang="0">
                  <a:pos x="1219" y="0"/>
                </a:cxn>
                <a:cxn ang="0">
                  <a:pos x="1463" y="36"/>
                </a:cxn>
                <a:cxn ang="0">
                  <a:pos x="1704" y="99"/>
                </a:cxn>
                <a:cxn ang="0">
                  <a:pos x="1946" y="176"/>
                </a:cxn>
                <a:cxn ang="0">
                  <a:pos x="2187" y="252"/>
                </a:cxn>
                <a:cxn ang="0">
                  <a:pos x="2429" y="309"/>
                </a:cxn>
                <a:cxn ang="0">
                  <a:pos x="2671" y="335"/>
                </a:cxn>
                <a:cxn ang="0">
                  <a:pos x="2914" y="318"/>
                </a:cxn>
                <a:cxn ang="0">
                  <a:pos x="3159" y="268"/>
                </a:cxn>
                <a:cxn ang="0">
                  <a:pos x="3402" y="200"/>
                </a:cxn>
                <a:cxn ang="0">
                  <a:pos x="3645" y="133"/>
                </a:cxn>
                <a:cxn ang="0">
                  <a:pos x="3889" y="84"/>
                </a:cxn>
                <a:cxn ang="0">
                  <a:pos x="4131" y="67"/>
                </a:cxn>
                <a:cxn ang="0">
                  <a:pos x="4373" y="89"/>
                </a:cxn>
                <a:cxn ang="0">
                  <a:pos x="4614" y="141"/>
                </a:cxn>
                <a:cxn ang="0">
                  <a:pos x="4854" y="215"/>
                </a:cxn>
                <a:cxn ang="0">
                  <a:pos x="5336" y="387"/>
                </a:cxn>
                <a:cxn ang="0">
                  <a:pos x="5577" y="467"/>
                </a:cxn>
                <a:cxn ang="0">
                  <a:pos x="5818" y="532"/>
                </a:cxn>
                <a:cxn ang="0">
                  <a:pos x="6059" y="571"/>
                </a:cxn>
                <a:cxn ang="0">
                  <a:pos x="6301" y="579"/>
                </a:cxn>
                <a:cxn ang="0">
                  <a:pos x="6543" y="559"/>
                </a:cxn>
                <a:cxn ang="0">
                  <a:pos x="6786" y="516"/>
                </a:cxn>
                <a:cxn ang="0">
                  <a:pos x="7029" y="454"/>
                </a:cxn>
                <a:cxn ang="0">
                  <a:pos x="7272" y="378"/>
                </a:cxn>
                <a:cxn ang="0">
                  <a:pos x="7759" y="202"/>
                </a:cxn>
                <a:cxn ang="0">
                  <a:pos x="7760" y="202"/>
                </a:cxn>
              </a:cxnLst>
              <a:rect l="0" t="0" r="r" b="b"/>
              <a:pathLst>
                <a:path w="7760" h="579">
                  <a:moveTo>
                    <a:pt x="0" y="236"/>
                  </a:moveTo>
                  <a:lnTo>
                    <a:pt x="489" y="87"/>
                  </a:lnTo>
                  <a:lnTo>
                    <a:pt x="733" y="32"/>
                  </a:lnTo>
                  <a:lnTo>
                    <a:pt x="976" y="0"/>
                  </a:lnTo>
                  <a:lnTo>
                    <a:pt x="1219" y="0"/>
                  </a:lnTo>
                  <a:lnTo>
                    <a:pt x="1463" y="36"/>
                  </a:lnTo>
                  <a:lnTo>
                    <a:pt x="1704" y="99"/>
                  </a:lnTo>
                  <a:lnTo>
                    <a:pt x="1946" y="176"/>
                  </a:lnTo>
                  <a:lnTo>
                    <a:pt x="2187" y="252"/>
                  </a:lnTo>
                  <a:lnTo>
                    <a:pt x="2429" y="309"/>
                  </a:lnTo>
                  <a:lnTo>
                    <a:pt x="2671" y="335"/>
                  </a:lnTo>
                  <a:lnTo>
                    <a:pt x="2914" y="318"/>
                  </a:lnTo>
                  <a:lnTo>
                    <a:pt x="3159" y="268"/>
                  </a:lnTo>
                  <a:lnTo>
                    <a:pt x="3402" y="200"/>
                  </a:lnTo>
                  <a:lnTo>
                    <a:pt x="3645" y="133"/>
                  </a:lnTo>
                  <a:lnTo>
                    <a:pt x="3889" y="84"/>
                  </a:lnTo>
                  <a:lnTo>
                    <a:pt x="4131" y="67"/>
                  </a:lnTo>
                  <a:lnTo>
                    <a:pt x="4373" y="89"/>
                  </a:lnTo>
                  <a:lnTo>
                    <a:pt x="4614" y="141"/>
                  </a:lnTo>
                  <a:lnTo>
                    <a:pt x="4854" y="215"/>
                  </a:lnTo>
                  <a:lnTo>
                    <a:pt x="5336" y="387"/>
                  </a:lnTo>
                  <a:lnTo>
                    <a:pt x="5577" y="467"/>
                  </a:lnTo>
                  <a:lnTo>
                    <a:pt x="5818" y="532"/>
                  </a:lnTo>
                  <a:lnTo>
                    <a:pt x="6059" y="571"/>
                  </a:lnTo>
                  <a:lnTo>
                    <a:pt x="6301" y="579"/>
                  </a:lnTo>
                  <a:lnTo>
                    <a:pt x="6543" y="559"/>
                  </a:lnTo>
                  <a:lnTo>
                    <a:pt x="6786" y="516"/>
                  </a:lnTo>
                  <a:lnTo>
                    <a:pt x="7029" y="454"/>
                  </a:lnTo>
                  <a:lnTo>
                    <a:pt x="7272" y="378"/>
                  </a:lnTo>
                  <a:lnTo>
                    <a:pt x="7759" y="202"/>
                  </a:lnTo>
                  <a:lnTo>
                    <a:pt x="7760" y="20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2" name="Freeform 8"/>
            <p:cNvSpPr>
              <a:spLocks noChangeAspect="1"/>
            </p:cNvSpPr>
            <p:nvPr/>
          </p:nvSpPr>
          <p:spPr bwMode="auto">
            <a:xfrm>
              <a:off x="2486" y="10661"/>
              <a:ext cx="597" cy="632"/>
            </a:xfrm>
            <a:custGeom>
              <a:avLst/>
              <a:gdLst/>
              <a:ahLst/>
              <a:cxnLst>
                <a:cxn ang="0">
                  <a:pos x="1789" y="948"/>
                </a:cxn>
                <a:cxn ang="0">
                  <a:pos x="1759" y="703"/>
                </a:cxn>
                <a:cxn ang="0">
                  <a:pos x="1669" y="474"/>
                </a:cxn>
                <a:cxn ang="0">
                  <a:pos x="1527" y="278"/>
                </a:cxn>
                <a:cxn ang="0">
                  <a:pos x="1342" y="128"/>
                </a:cxn>
                <a:cxn ang="0">
                  <a:pos x="1127" y="33"/>
                </a:cxn>
                <a:cxn ang="0">
                  <a:pos x="894" y="0"/>
                </a:cxn>
                <a:cxn ang="0">
                  <a:pos x="663" y="33"/>
                </a:cxn>
                <a:cxn ang="0">
                  <a:pos x="448" y="128"/>
                </a:cxn>
                <a:cxn ang="0">
                  <a:pos x="262" y="278"/>
                </a:cxn>
                <a:cxn ang="0">
                  <a:pos x="120" y="474"/>
                </a:cxn>
                <a:cxn ang="0">
                  <a:pos x="31" y="703"/>
                </a:cxn>
                <a:cxn ang="0">
                  <a:pos x="0" y="948"/>
                </a:cxn>
                <a:cxn ang="0">
                  <a:pos x="31" y="1193"/>
                </a:cxn>
                <a:cxn ang="0">
                  <a:pos x="120" y="1422"/>
                </a:cxn>
                <a:cxn ang="0">
                  <a:pos x="262" y="1619"/>
                </a:cxn>
                <a:cxn ang="0">
                  <a:pos x="448" y="1769"/>
                </a:cxn>
                <a:cxn ang="0">
                  <a:pos x="663" y="1864"/>
                </a:cxn>
                <a:cxn ang="0">
                  <a:pos x="894" y="1896"/>
                </a:cxn>
                <a:cxn ang="0">
                  <a:pos x="1127" y="1864"/>
                </a:cxn>
                <a:cxn ang="0">
                  <a:pos x="1342" y="1769"/>
                </a:cxn>
                <a:cxn ang="0">
                  <a:pos x="1527" y="1619"/>
                </a:cxn>
                <a:cxn ang="0">
                  <a:pos x="1669" y="1422"/>
                </a:cxn>
                <a:cxn ang="0">
                  <a:pos x="1759" y="1193"/>
                </a:cxn>
                <a:cxn ang="0">
                  <a:pos x="1789" y="948"/>
                </a:cxn>
                <a:cxn ang="0">
                  <a:pos x="1790" y="948"/>
                </a:cxn>
              </a:cxnLst>
              <a:rect l="0" t="0" r="r" b="b"/>
              <a:pathLst>
                <a:path w="1790" h="1896">
                  <a:moveTo>
                    <a:pt x="1789" y="948"/>
                  </a:moveTo>
                  <a:lnTo>
                    <a:pt x="1759" y="703"/>
                  </a:lnTo>
                  <a:lnTo>
                    <a:pt x="1669" y="474"/>
                  </a:lnTo>
                  <a:lnTo>
                    <a:pt x="1527" y="278"/>
                  </a:lnTo>
                  <a:lnTo>
                    <a:pt x="1342" y="128"/>
                  </a:lnTo>
                  <a:lnTo>
                    <a:pt x="1127" y="33"/>
                  </a:lnTo>
                  <a:lnTo>
                    <a:pt x="894" y="0"/>
                  </a:lnTo>
                  <a:lnTo>
                    <a:pt x="663" y="33"/>
                  </a:lnTo>
                  <a:lnTo>
                    <a:pt x="448" y="128"/>
                  </a:lnTo>
                  <a:lnTo>
                    <a:pt x="262" y="278"/>
                  </a:lnTo>
                  <a:lnTo>
                    <a:pt x="120" y="474"/>
                  </a:lnTo>
                  <a:lnTo>
                    <a:pt x="31" y="703"/>
                  </a:lnTo>
                  <a:lnTo>
                    <a:pt x="0" y="948"/>
                  </a:lnTo>
                  <a:lnTo>
                    <a:pt x="31" y="1193"/>
                  </a:lnTo>
                  <a:lnTo>
                    <a:pt x="120" y="1422"/>
                  </a:lnTo>
                  <a:lnTo>
                    <a:pt x="262" y="1619"/>
                  </a:lnTo>
                  <a:lnTo>
                    <a:pt x="448" y="1769"/>
                  </a:lnTo>
                  <a:lnTo>
                    <a:pt x="663" y="1864"/>
                  </a:lnTo>
                  <a:lnTo>
                    <a:pt x="894" y="1896"/>
                  </a:lnTo>
                  <a:lnTo>
                    <a:pt x="1127" y="1864"/>
                  </a:lnTo>
                  <a:lnTo>
                    <a:pt x="1342" y="1769"/>
                  </a:lnTo>
                  <a:lnTo>
                    <a:pt x="1527" y="1619"/>
                  </a:lnTo>
                  <a:lnTo>
                    <a:pt x="1669" y="1422"/>
                  </a:lnTo>
                  <a:lnTo>
                    <a:pt x="1759" y="1193"/>
                  </a:lnTo>
                  <a:lnTo>
                    <a:pt x="1789" y="948"/>
                  </a:lnTo>
                  <a:lnTo>
                    <a:pt x="1790" y="94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3" name="Freeform 9"/>
            <p:cNvSpPr>
              <a:spLocks noChangeAspect="1"/>
            </p:cNvSpPr>
            <p:nvPr/>
          </p:nvSpPr>
          <p:spPr bwMode="auto">
            <a:xfrm>
              <a:off x="2713" y="10901"/>
              <a:ext cx="143" cy="151"/>
            </a:xfrm>
            <a:custGeom>
              <a:avLst/>
              <a:gdLst/>
              <a:ahLst/>
              <a:cxnLst>
                <a:cxn ang="0">
                  <a:pos x="427" y="227"/>
                </a:cxn>
                <a:cxn ang="0">
                  <a:pos x="399" y="114"/>
                </a:cxn>
                <a:cxn ang="0">
                  <a:pos x="320" y="31"/>
                </a:cxn>
                <a:cxn ang="0">
                  <a:pos x="213" y="0"/>
                </a:cxn>
                <a:cxn ang="0">
                  <a:pos x="107" y="31"/>
                </a:cxn>
                <a:cxn ang="0">
                  <a:pos x="29" y="114"/>
                </a:cxn>
                <a:cxn ang="0">
                  <a:pos x="0" y="227"/>
                </a:cxn>
                <a:cxn ang="0">
                  <a:pos x="29" y="340"/>
                </a:cxn>
                <a:cxn ang="0">
                  <a:pos x="107" y="423"/>
                </a:cxn>
                <a:cxn ang="0">
                  <a:pos x="213" y="453"/>
                </a:cxn>
                <a:cxn ang="0">
                  <a:pos x="320" y="423"/>
                </a:cxn>
                <a:cxn ang="0">
                  <a:pos x="399" y="340"/>
                </a:cxn>
                <a:cxn ang="0">
                  <a:pos x="427" y="227"/>
                </a:cxn>
                <a:cxn ang="0">
                  <a:pos x="429" y="227"/>
                </a:cxn>
              </a:cxnLst>
              <a:rect l="0" t="0" r="r" b="b"/>
              <a:pathLst>
                <a:path w="429" h="453">
                  <a:moveTo>
                    <a:pt x="427" y="227"/>
                  </a:moveTo>
                  <a:lnTo>
                    <a:pt x="399" y="114"/>
                  </a:lnTo>
                  <a:lnTo>
                    <a:pt x="320" y="31"/>
                  </a:lnTo>
                  <a:lnTo>
                    <a:pt x="213" y="0"/>
                  </a:lnTo>
                  <a:lnTo>
                    <a:pt x="107" y="31"/>
                  </a:lnTo>
                  <a:lnTo>
                    <a:pt x="29" y="114"/>
                  </a:lnTo>
                  <a:lnTo>
                    <a:pt x="0" y="227"/>
                  </a:lnTo>
                  <a:lnTo>
                    <a:pt x="29" y="340"/>
                  </a:lnTo>
                  <a:lnTo>
                    <a:pt x="107" y="423"/>
                  </a:lnTo>
                  <a:lnTo>
                    <a:pt x="213" y="453"/>
                  </a:lnTo>
                  <a:lnTo>
                    <a:pt x="320" y="423"/>
                  </a:lnTo>
                  <a:lnTo>
                    <a:pt x="399" y="340"/>
                  </a:lnTo>
                  <a:lnTo>
                    <a:pt x="427" y="227"/>
                  </a:lnTo>
                  <a:lnTo>
                    <a:pt x="429" y="227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4" name="Freeform 10"/>
            <p:cNvSpPr>
              <a:spLocks noChangeAspect="1"/>
            </p:cNvSpPr>
            <p:nvPr/>
          </p:nvSpPr>
          <p:spPr bwMode="auto">
            <a:xfrm>
              <a:off x="2355" y="10446"/>
              <a:ext cx="429" cy="531"/>
            </a:xfrm>
            <a:custGeom>
              <a:avLst/>
              <a:gdLst/>
              <a:ahLst/>
              <a:cxnLst>
                <a:cxn ang="0">
                  <a:pos x="1288" y="1592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1288" h="1592">
                  <a:moveTo>
                    <a:pt x="1288" y="1592"/>
                  </a:move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5" name="Freeform 11"/>
            <p:cNvSpPr>
              <a:spLocks noChangeAspect="1"/>
            </p:cNvSpPr>
            <p:nvPr/>
          </p:nvSpPr>
          <p:spPr bwMode="auto">
            <a:xfrm>
              <a:off x="2784" y="10446"/>
              <a:ext cx="430" cy="531"/>
            </a:xfrm>
            <a:custGeom>
              <a:avLst/>
              <a:gdLst/>
              <a:ahLst/>
              <a:cxnLst>
                <a:cxn ang="0">
                  <a:pos x="0" y="1592"/>
                </a:cxn>
                <a:cxn ang="0">
                  <a:pos x="1288" y="0"/>
                </a:cxn>
                <a:cxn ang="0">
                  <a:pos x="1289" y="0"/>
                </a:cxn>
              </a:cxnLst>
              <a:rect l="0" t="0" r="r" b="b"/>
              <a:pathLst>
                <a:path w="1289" h="1592">
                  <a:moveTo>
                    <a:pt x="0" y="1592"/>
                  </a:moveTo>
                  <a:lnTo>
                    <a:pt x="1288" y="0"/>
                  </a:lnTo>
                  <a:lnTo>
                    <a:pt x="1289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6" name="Freeform 12"/>
            <p:cNvSpPr>
              <a:spLocks noChangeAspect="1"/>
            </p:cNvSpPr>
            <p:nvPr/>
          </p:nvSpPr>
          <p:spPr bwMode="auto">
            <a:xfrm>
              <a:off x="2355" y="10050"/>
              <a:ext cx="1" cy="396"/>
            </a:xfrm>
            <a:custGeom>
              <a:avLst/>
              <a:gdLst/>
              <a:ahLst/>
              <a:cxnLst>
                <a:cxn ang="0">
                  <a:pos x="0" y="1188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188">
                  <a:moveTo>
                    <a:pt x="0" y="1188"/>
                  </a:moveTo>
                  <a:lnTo>
                    <a:pt x="0" y="0"/>
                  </a:lnTo>
                  <a:lnTo>
                    <a:pt x="2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7" name="Freeform 13"/>
            <p:cNvSpPr>
              <a:spLocks noChangeAspect="1"/>
            </p:cNvSpPr>
            <p:nvPr/>
          </p:nvSpPr>
          <p:spPr bwMode="auto">
            <a:xfrm>
              <a:off x="3214" y="10061"/>
              <a:ext cx="1" cy="409"/>
            </a:xfrm>
            <a:custGeom>
              <a:avLst/>
              <a:gdLst/>
              <a:ahLst/>
              <a:cxnLst>
                <a:cxn ang="0">
                  <a:pos x="0" y="1226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1226">
                  <a:moveTo>
                    <a:pt x="0" y="1226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8" name="Freeform 14"/>
            <p:cNvSpPr>
              <a:spLocks noChangeAspect="1"/>
            </p:cNvSpPr>
            <p:nvPr/>
          </p:nvSpPr>
          <p:spPr bwMode="auto">
            <a:xfrm>
              <a:off x="2226" y="9985"/>
              <a:ext cx="129" cy="65"/>
            </a:xfrm>
            <a:custGeom>
              <a:avLst/>
              <a:gdLst/>
              <a:ahLst/>
              <a:cxnLst>
                <a:cxn ang="0">
                  <a:pos x="386" y="194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386" h="194">
                  <a:moveTo>
                    <a:pt x="386" y="194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79" name="Freeform 15"/>
            <p:cNvSpPr>
              <a:spLocks noChangeAspect="1"/>
            </p:cNvSpPr>
            <p:nvPr/>
          </p:nvSpPr>
          <p:spPr bwMode="auto">
            <a:xfrm>
              <a:off x="2226" y="9938"/>
              <a:ext cx="234" cy="47"/>
            </a:xfrm>
            <a:custGeom>
              <a:avLst/>
              <a:gdLst/>
              <a:ahLst/>
              <a:cxnLst>
                <a:cxn ang="0">
                  <a:pos x="0" y="143"/>
                </a:cxn>
                <a:cxn ang="0">
                  <a:pos x="699" y="0"/>
                </a:cxn>
                <a:cxn ang="0">
                  <a:pos x="700" y="0"/>
                </a:cxn>
              </a:cxnLst>
              <a:rect l="0" t="0" r="r" b="b"/>
              <a:pathLst>
                <a:path w="700" h="143">
                  <a:moveTo>
                    <a:pt x="0" y="143"/>
                  </a:moveTo>
                  <a:lnTo>
                    <a:pt x="699" y="0"/>
                  </a:lnTo>
                  <a:lnTo>
                    <a:pt x="70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0" name="Freeform 16"/>
            <p:cNvSpPr>
              <a:spLocks noChangeAspect="1"/>
            </p:cNvSpPr>
            <p:nvPr/>
          </p:nvSpPr>
          <p:spPr bwMode="auto">
            <a:xfrm>
              <a:off x="2234" y="9874"/>
              <a:ext cx="225" cy="64"/>
            </a:xfrm>
            <a:custGeom>
              <a:avLst/>
              <a:gdLst/>
              <a:ahLst/>
              <a:cxnLst>
                <a:cxn ang="0">
                  <a:pos x="676" y="19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676" h="191">
                  <a:moveTo>
                    <a:pt x="676" y="191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1" name="Freeform 17"/>
            <p:cNvSpPr>
              <a:spLocks noChangeAspect="1"/>
            </p:cNvSpPr>
            <p:nvPr/>
          </p:nvSpPr>
          <p:spPr bwMode="auto">
            <a:xfrm>
              <a:off x="2234" y="9794"/>
              <a:ext cx="233" cy="80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698" y="0"/>
                </a:cxn>
                <a:cxn ang="0">
                  <a:pos x="699" y="0"/>
                </a:cxn>
              </a:cxnLst>
              <a:rect l="0" t="0" r="r" b="b"/>
              <a:pathLst>
                <a:path w="699" h="239">
                  <a:moveTo>
                    <a:pt x="0" y="239"/>
                  </a:moveTo>
                  <a:lnTo>
                    <a:pt x="698" y="0"/>
                  </a:lnTo>
                  <a:lnTo>
                    <a:pt x="699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2" name="Freeform 18"/>
            <p:cNvSpPr>
              <a:spLocks noChangeAspect="1"/>
            </p:cNvSpPr>
            <p:nvPr/>
          </p:nvSpPr>
          <p:spPr bwMode="auto">
            <a:xfrm>
              <a:off x="2226" y="9746"/>
              <a:ext cx="241" cy="48"/>
            </a:xfrm>
            <a:custGeom>
              <a:avLst/>
              <a:gdLst/>
              <a:ahLst/>
              <a:cxnLst>
                <a:cxn ang="0">
                  <a:pos x="721" y="144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721" h="144">
                  <a:moveTo>
                    <a:pt x="721" y="144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3" name="Freeform 19"/>
            <p:cNvSpPr>
              <a:spLocks noChangeAspect="1"/>
            </p:cNvSpPr>
            <p:nvPr/>
          </p:nvSpPr>
          <p:spPr bwMode="auto">
            <a:xfrm>
              <a:off x="2226" y="9683"/>
              <a:ext cx="249" cy="63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744" y="0"/>
                </a:cxn>
                <a:cxn ang="0">
                  <a:pos x="745" y="0"/>
                </a:cxn>
              </a:cxnLst>
              <a:rect l="0" t="0" r="r" b="b"/>
              <a:pathLst>
                <a:path w="745" h="190">
                  <a:moveTo>
                    <a:pt x="0" y="190"/>
                  </a:moveTo>
                  <a:lnTo>
                    <a:pt x="744" y="0"/>
                  </a:lnTo>
                  <a:lnTo>
                    <a:pt x="74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4" name="Freeform 20"/>
            <p:cNvSpPr>
              <a:spLocks noChangeAspect="1"/>
            </p:cNvSpPr>
            <p:nvPr/>
          </p:nvSpPr>
          <p:spPr bwMode="auto">
            <a:xfrm>
              <a:off x="2226" y="9619"/>
              <a:ext cx="248" cy="64"/>
            </a:xfrm>
            <a:custGeom>
              <a:avLst/>
              <a:gdLst/>
              <a:ahLst/>
              <a:cxnLst>
                <a:cxn ang="0">
                  <a:pos x="744" y="19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744" h="191">
                  <a:moveTo>
                    <a:pt x="744" y="191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5" name="Freeform 21"/>
            <p:cNvSpPr>
              <a:spLocks noChangeAspect="1"/>
            </p:cNvSpPr>
            <p:nvPr/>
          </p:nvSpPr>
          <p:spPr bwMode="auto">
            <a:xfrm>
              <a:off x="2226" y="9580"/>
              <a:ext cx="249" cy="39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744" y="0"/>
                </a:cxn>
                <a:cxn ang="0">
                  <a:pos x="745" y="0"/>
                </a:cxn>
              </a:cxnLst>
              <a:rect l="0" t="0" r="r" b="b"/>
              <a:pathLst>
                <a:path w="745" h="119">
                  <a:moveTo>
                    <a:pt x="0" y="119"/>
                  </a:moveTo>
                  <a:lnTo>
                    <a:pt x="744" y="0"/>
                  </a:lnTo>
                  <a:lnTo>
                    <a:pt x="74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6" name="Freeform 22"/>
            <p:cNvSpPr>
              <a:spLocks noChangeAspect="1"/>
            </p:cNvSpPr>
            <p:nvPr/>
          </p:nvSpPr>
          <p:spPr bwMode="auto">
            <a:xfrm>
              <a:off x="2354" y="9524"/>
              <a:ext cx="120" cy="56"/>
            </a:xfrm>
            <a:custGeom>
              <a:avLst/>
              <a:gdLst/>
              <a:ahLst/>
              <a:cxnLst>
                <a:cxn ang="0">
                  <a:pos x="361" y="167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361" h="167">
                  <a:moveTo>
                    <a:pt x="361" y="167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7" name="Freeform 23"/>
            <p:cNvSpPr>
              <a:spLocks noChangeAspect="1"/>
            </p:cNvSpPr>
            <p:nvPr/>
          </p:nvSpPr>
          <p:spPr bwMode="auto">
            <a:xfrm>
              <a:off x="3210" y="9953"/>
              <a:ext cx="4" cy="108"/>
            </a:xfrm>
            <a:custGeom>
              <a:avLst/>
              <a:gdLst/>
              <a:ahLst/>
              <a:cxnLst>
                <a:cxn ang="0">
                  <a:pos x="10" y="323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0" h="323">
                  <a:moveTo>
                    <a:pt x="10" y="323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8" name="Freeform 24"/>
            <p:cNvSpPr>
              <a:spLocks noChangeAspect="1"/>
            </p:cNvSpPr>
            <p:nvPr/>
          </p:nvSpPr>
          <p:spPr bwMode="auto">
            <a:xfrm>
              <a:off x="3210" y="9786"/>
              <a:ext cx="1" cy="167"/>
            </a:xfrm>
            <a:custGeom>
              <a:avLst/>
              <a:gdLst/>
              <a:ahLst/>
              <a:cxnLst>
                <a:cxn ang="0">
                  <a:pos x="0" y="50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501">
                  <a:moveTo>
                    <a:pt x="0" y="501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89" name="Freeform 25"/>
            <p:cNvSpPr>
              <a:spLocks noChangeAspect="1"/>
            </p:cNvSpPr>
            <p:nvPr/>
          </p:nvSpPr>
          <p:spPr bwMode="auto">
            <a:xfrm>
              <a:off x="3127" y="9802"/>
              <a:ext cx="15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3" y="0"/>
                </a:cxn>
                <a:cxn ang="0">
                  <a:pos x="474" y="0"/>
                </a:cxn>
              </a:cxnLst>
              <a:rect l="0" t="0" r="r" b="b"/>
              <a:pathLst>
                <a:path w="474">
                  <a:moveTo>
                    <a:pt x="0" y="0"/>
                  </a:moveTo>
                  <a:lnTo>
                    <a:pt x="473" y="0"/>
                  </a:lnTo>
                  <a:lnTo>
                    <a:pt x="474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0" name="Freeform 26"/>
            <p:cNvSpPr>
              <a:spLocks noChangeAspect="1"/>
            </p:cNvSpPr>
            <p:nvPr/>
          </p:nvSpPr>
          <p:spPr bwMode="auto">
            <a:xfrm>
              <a:off x="3089" y="9738"/>
              <a:ext cx="1" cy="88"/>
            </a:xfrm>
            <a:custGeom>
              <a:avLst/>
              <a:gdLst/>
              <a:ahLst/>
              <a:cxnLst>
                <a:cxn ang="0">
                  <a:pos x="0" y="263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263">
                  <a:moveTo>
                    <a:pt x="0" y="263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1" name="Freeform 27"/>
            <p:cNvSpPr>
              <a:spLocks noChangeAspect="1"/>
            </p:cNvSpPr>
            <p:nvPr/>
          </p:nvSpPr>
          <p:spPr bwMode="auto">
            <a:xfrm>
              <a:off x="3089" y="9738"/>
              <a:ext cx="24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0" y="0"/>
                </a:cxn>
                <a:cxn ang="0">
                  <a:pos x="721" y="0"/>
                </a:cxn>
              </a:cxnLst>
              <a:rect l="0" t="0" r="r" b="b"/>
              <a:pathLst>
                <a:path w="721">
                  <a:moveTo>
                    <a:pt x="0" y="0"/>
                  </a:moveTo>
                  <a:lnTo>
                    <a:pt x="720" y="0"/>
                  </a:lnTo>
                  <a:lnTo>
                    <a:pt x="72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2" name="Freeform 28"/>
            <p:cNvSpPr>
              <a:spLocks noChangeAspect="1"/>
            </p:cNvSpPr>
            <p:nvPr/>
          </p:nvSpPr>
          <p:spPr bwMode="auto">
            <a:xfrm>
              <a:off x="3329" y="9738"/>
              <a:ext cx="1" cy="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3"/>
                </a:cxn>
                <a:cxn ang="0">
                  <a:pos x="1" y="263"/>
                </a:cxn>
              </a:cxnLst>
              <a:rect l="0" t="0" r="r" b="b"/>
              <a:pathLst>
                <a:path w="1" h="263">
                  <a:moveTo>
                    <a:pt x="0" y="0"/>
                  </a:moveTo>
                  <a:lnTo>
                    <a:pt x="0" y="263"/>
                  </a:lnTo>
                  <a:lnTo>
                    <a:pt x="1" y="26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3" name="Freeform 29"/>
            <p:cNvSpPr>
              <a:spLocks noChangeAspect="1"/>
            </p:cNvSpPr>
            <p:nvPr/>
          </p:nvSpPr>
          <p:spPr bwMode="auto">
            <a:xfrm>
              <a:off x="3210" y="9285"/>
              <a:ext cx="1" cy="461"/>
            </a:xfrm>
            <a:custGeom>
              <a:avLst/>
              <a:gdLst/>
              <a:ahLst/>
              <a:cxnLst>
                <a:cxn ang="0">
                  <a:pos x="0" y="1383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1383">
                  <a:moveTo>
                    <a:pt x="0" y="1383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4" name="Freeform 30"/>
            <p:cNvSpPr>
              <a:spLocks noChangeAspect="1"/>
            </p:cNvSpPr>
            <p:nvPr/>
          </p:nvSpPr>
          <p:spPr bwMode="auto">
            <a:xfrm>
              <a:off x="2354" y="9277"/>
              <a:ext cx="1" cy="247"/>
            </a:xfrm>
            <a:custGeom>
              <a:avLst/>
              <a:gdLst/>
              <a:ahLst/>
              <a:cxnLst>
                <a:cxn ang="0">
                  <a:pos x="0" y="74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740">
                  <a:moveTo>
                    <a:pt x="0" y="74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5" name="Freeform 31"/>
            <p:cNvSpPr>
              <a:spLocks noChangeAspect="1"/>
            </p:cNvSpPr>
            <p:nvPr/>
          </p:nvSpPr>
          <p:spPr bwMode="auto">
            <a:xfrm>
              <a:off x="2354" y="9156"/>
              <a:ext cx="1" cy="121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365">
                  <a:moveTo>
                    <a:pt x="0" y="365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6" name="Freeform 32"/>
            <p:cNvSpPr>
              <a:spLocks noChangeAspect="1"/>
            </p:cNvSpPr>
            <p:nvPr/>
          </p:nvSpPr>
          <p:spPr bwMode="auto">
            <a:xfrm>
              <a:off x="3210" y="9156"/>
              <a:ext cx="1" cy="129"/>
            </a:xfrm>
            <a:custGeom>
              <a:avLst/>
              <a:gdLst/>
              <a:ahLst/>
              <a:cxnLst>
                <a:cxn ang="0">
                  <a:pos x="0" y="389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389">
                  <a:moveTo>
                    <a:pt x="0" y="389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7" name="Freeform 33"/>
            <p:cNvSpPr>
              <a:spLocks noChangeAspect="1"/>
            </p:cNvSpPr>
            <p:nvPr/>
          </p:nvSpPr>
          <p:spPr bwMode="auto">
            <a:xfrm>
              <a:off x="2151" y="9156"/>
              <a:ext cx="126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85" y="0"/>
                </a:cxn>
                <a:cxn ang="0">
                  <a:pos x="3786" y="0"/>
                </a:cxn>
              </a:cxnLst>
              <a:rect l="0" t="0" r="r" b="b"/>
              <a:pathLst>
                <a:path w="3786">
                  <a:moveTo>
                    <a:pt x="0" y="0"/>
                  </a:moveTo>
                  <a:lnTo>
                    <a:pt x="3785" y="0"/>
                  </a:lnTo>
                  <a:lnTo>
                    <a:pt x="378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8" name="Freeform 34"/>
            <p:cNvSpPr>
              <a:spLocks noChangeAspect="1"/>
            </p:cNvSpPr>
            <p:nvPr/>
          </p:nvSpPr>
          <p:spPr bwMode="auto">
            <a:xfrm>
              <a:off x="3413" y="8599"/>
              <a:ext cx="1" cy="557"/>
            </a:xfrm>
            <a:custGeom>
              <a:avLst/>
              <a:gdLst/>
              <a:ahLst/>
              <a:cxnLst>
                <a:cxn ang="0">
                  <a:pos x="0" y="167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1670">
                  <a:moveTo>
                    <a:pt x="0" y="167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899" name="Freeform 35"/>
            <p:cNvSpPr>
              <a:spLocks noChangeAspect="1"/>
            </p:cNvSpPr>
            <p:nvPr/>
          </p:nvSpPr>
          <p:spPr bwMode="auto">
            <a:xfrm>
              <a:off x="2144" y="8599"/>
              <a:ext cx="1269" cy="1"/>
            </a:xfrm>
            <a:custGeom>
              <a:avLst/>
              <a:gdLst/>
              <a:ahLst/>
              <a:cxnLst>
                <a:cxn ang="0">
                  <a:pos x="3808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3808">
                  <a:moveTo>
                    <a:pt x="3808" y="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900" name="Freeform 36"/>
            <p:cNvSpPr>
              <a:spLocks noChangeAspect="1"/>
            </p:cNvSpPr>
            <p:nvPr/>
          </p:nvSpPr>
          <p:spPr bwMode="auto">
            <a:xfrm>
              <a:off x="2144" y="8599"/>
              <a:ext cx="1" cy="5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70"/>
                </a:cxn>
                <a:cxn ang="0">
                  <a:pos x="1" y="1670"/>
                </a:cxn>
              </a:cxnLst>
              <a:rect l="0" t="0" r="r" b="b"/>
              <a:pathLst>
                <a:path w="1" h="1670">
                  <a:moveTo>
                    <a:pt x="0" y="0"/>
                  </a:moveTo>
                  <a:lnTo>
                    <a:pt x="0" y="1670"/>
                  </a:lnTo>
                  <a:lnTo>
                    <a:pt x="1" y="167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901" name="Text Box 37"/>
            <p:cNvSpPr txBox="1">
              <a:spLocks noChangeAspect="1" noChangeArrowheads="1"/>
            </p:cNvSpPr>
            <p:nvPr/>
          </p:nvSpPr>
          <p:spPr bwMode="auto">
            <a:xfrm>
              <a:off x="3755" y="8701"/>
              <a:ext cx="28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buFontTx/>
                <a:buNone/>
              </a:pPr>
              <a:r>
                <a:rPr lang="pl-PL" sz="1600" b="1">
                  <a:effectLst/>
                  <a:latin typeface="Arial" charset="0"/>
                </a:rPr>
                <a:t>y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2902" name="Text Box 38"/>
            <p:cNvSpPr txBox="1">
              <a:spLocks noChangeAspect="1" noChangeArrowheads="1"/>
            </p:cNvSpPr>
            <p:nvPr/>
          </p:nvSpPr>
          <p:spPr bwMode="auto">
            <a:xfrm>
              <a:off x="3782" y="10787"/>
              <a:ext cx="246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buFontTx/>
                <a:buNone/>
              </a:pPr>
              <a:r>
                <a:rPr lang="pl-PL" sz="1600" b="1">
                  <a:effectLst/>
                  <a:latin typeface="Arial" charset="0"/>
                </a:rPr>
                <a:t>x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2903" name="Line 39"/>
            <p:cNvSpPr>
              <a:spLocks noChangeAspect="1" noChangeShapeType="1"/>
            </p:cNvSpPr>
            <p:nvPr/>
          </p:nvSpPr>
          <p:spPr bwMode="auto">
            <a:xfrm flipV="1">
              <a:off x="3798" y="10506"/>
              <a:ext cx="0" cy="7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904" name="Line 40"/>
            <p:cNvSpPr>
              <a:spLocks noChangeAspect="1" noChangeShapeType="1"/>
            </p:cNvSpPr>
            <p:nvPr/>
          </p:nvSpPr>
          <p:spPr bwMode="auto">
            <a:xfrm flipV="1">
              <a:off x="3782" y="8465"/>
              <a:ext cx="0" cy="7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2905" name="Text Box 41"/>
            <p:cNvSpPr txBox="1">
              <a:spLocks noChangeAspect="1" noChangeArrowheads="1"/>
            </p:cNvSpPr>
            <p:nvPr/>
          </p:nvSpPr>
          <p:spPr bwMode="auto">
            <a:xfrm>
              <a:off x="3384" y="9640"/>
              <a:ext cx="315" cy="2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buFontTx/>
                <a:buNone/>
              </a:pPr>
              <a:r>
                <a:rPr lang="pl-PL" sz="1600" b="1">
                  <a:effectLst/>
                  <a:latin typeface="Arial" charset="0"/>
                </a:rPr>
                <a:t>C</a:t>
              </a:r>
              <a:endParaRPr lang="pl-PL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92906" name="Text Box 42"/>
            <p:cNvSpPr txBox="1">
              <a:spLocks noChangeAspect="1" noChangeArrowheads="1"/>
            </p:cNvSpPr>
            <p:nvPr/>
          </p:nvSpPr>
          <p:spPr bwMode="auto">
            <a:xfrm>
              <a:off x="1937" y="9648"/>
              <a:ext cx="263" cy="2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buFontTx/>
                <a:buNone/>
              </a:pPr>
              <a:r>
                <a:rPr lang="pl-PL" sz="1600" b="1">
                  <a:effectLst/>
                  <a:latin typeface="Arial" charset="0"/>
                </a:rPr>
                <a:t>k</a:t>
              </a:r>
              <a:endParaRPr lang="pl-PL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92907" name="Text Box 43"/>
            <p:cNvSpPr txBox="1">
              <a:spLocks noChangeAspect="1" noChangeArrowheads="1"/>
            </p:cNvSpPr>
            <p:nvPr/>
          </p:nvSpPr>
          <p:spPr bwMode="auto">
            <a:xfrm>
              <a:off x="2512" y="8728"/>
              <a:ext cx="540" cy="2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buFontTx/>
                <a:buNone/>
              </a:pPr>
              <a:r>
                <a:rPr lang="pl-PL" sz="1600" b="1">
                  <a:effectLst/>
                  <a:latin typeface="Arial" charset="0"/>
                </a:rPr>
                <a:t>m</a:t>
              </a:r>
              <a:endParaRPr lang="pl-PL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92909" name="Rectangle 45"/>
          <p:cNvSpPr>
            <a:spLocks noChangeArrowheads="1"/>
          </p:cNvSpPr>
          <p:nvPr/>
        </p:nvSpPr>
        <p:spPr bwMode="auto">
          <a:xfrm>
            <a:off x="296863" y="1171575"/>
            <a:ext cx="866775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530350" indent="-1530350" algn="l">
              <a:buClrTx/>
              <a:buFontTx/>
              <a:buNone/>
            </a:pPr>
            <a:r>
              <a:rPr lang="pl-PL" sz="2200" b="1" u="sng">
                <a:solidFill>
                  <a:schemeClr val="tx2"/>
                </a:solidFill>
                <a:effectLst/>
                <a:latin typeface="Arial" charset="0"/>
              </a:rPr>
              <a:t>Przykład 6.</a:t>
            </a:r>
            <a:r>
              <a:rPr lang="pl-PL" sz="2200" b="1">
                <a:solidFill>
                  <a:schemeClr val="tx2"/>
                </a:solidFill>
                <a:effectLst/>
                <a:latin typeface="Arial" charset="0"/>
              </a:rPr>
              <a:t> </a:t>
            </a:r>
            <a:r>
              <a:rPr lang="pl-PL" sz="2200">
                <a:solidFill>
                  <a:schemeClr val="tx2"/>
                </a:solidFill>
                <a:effectLst/>
                <a:latin typeface="Arial" charset="0"/>
              </a:rPr>
              <a:t>Narysować schemat blokowy pasywnego układu wibroizolacji</a:t>
            </a:r>
            <a:endParaRPr lang="en-US" sz="2200"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292910" name="Text Box 46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Budowa schematów blokowych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92911" name="Text Box 47"/>
          <p:cNvSpPr txBox="1">
            <a:spLocks noChangeArrowheads="1"/>
          </p:cNvSpPr>
          <p:nvPr/>
        </p:nvSpPr>
        <p:spPr bwMode="auto">
          <a:xfrm>
            <a:off x="3995738" y="2606675"/>
            <a:ext cx="381635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538163" lvl="3" algn="l">
              <a:buFontTx/>
              <a:buNone/>
            </a:pPr>
            <a:r>
              <a:rPr lang="pl-PL" sz="1800">
                <a:effectLst/>
                <a:latin typeface="Arial" charset="0"/>
              </a:rPr>
              <a:t>x – przemieszczenie</a:t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	(sygnał wejściowy)</a:t>
            </a:r>
          </a:p>
          <a:p>
            <a:pPr algn="l">
              <a:buFontTx/>
              <a:buNone/>
            </a:pPr>
            <a:r>
              <a:rPr lang="pl-PL" sz="1000">
                <a:effectLst/>
                <a:latin typeface="Arial" charset="0"/>
              </a:rPr>
              <a:t> </a:t>
            </a:r>
          </a:p>
          <a:p>
            <a:pPr marL="538163" lvl="3" algn="l">
              <a:buFontTx/>
              <a:buNone/>
            </a:pPr>
            <a:r>
              <a:rPr lang="pl-PL" sz="1800">
                <a:effectLst/>
                <a:latin typeface="Arial" charset="0"/>
              </a:rPr>
              <a:t>y – przemieszczenie </a:t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	(sygnał wyjściowy)</a:t>
            </a:r>
            <a:endParaRPr lang="pl-PL" sz="1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92912" name="Object 48"/>
          <p:cNvGraphicFramePr>
            <a:graphicFrameLocks noGrp="1" noChangeAspect="1"/>
          </p:cNvGraphicFramePr>
          <p:nvPr>
            <p:ph/>
          </p:nvPr>
        </p:nvGraphicFramePr>
        <p:xfrm>
          <a:off x="3149600" y="2978150"/>
          <a:ext cx="2844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Równanie" r:id="rId3" imgW="2844720" imgH="444240" progId="Equation.3">
                  <p:embed/>
                </p:oleObj>
              </mc:Choice>
              <mc:Fallback>
                <p:oleObj name="Równanie" r:id="rId3" imgW="2844720" imgH="44424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2978150"/>
                        <a:ext cx="2844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2914" name="Text Box 50"/>
          <p:cNvSpPr txBox="1">
            <a:spLocks noChangeArrowheads="1"/>
          </p:cNvSpPr>
          <p:nvPr/>
        </p:nvSpPr>
        <p:spPr bwMode="auto">
          <a:xfrm>
            <a:off x="3635375" y="4292600"/>
            <a:ext cx="5300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Równanie ruchu układu można przedstawić w postaci: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2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2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9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9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9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9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909" grpId="0" autoUpdateAnimBg="0"/>
      <p:bldP spid="292910" grpId="0" autoUpdateAnimBg="0"/>
      <p:bldP spid="292911" grpId="0"/>
      <p:bldP spid="29291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Budowa schematów blokowych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93894" name="Text Box 6"/>
          <p:cNvSpPr txBox="1">
            <a:spLocks noChangeArrowheads="1"/>
          </p:cNvSpPr>
          <p:nvPr/>
        </p:nvSpPr>
        <p:spPr bwMode="auto">
          <a:xfrm>
            <a:off x="285750" y="1341438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Dokonując transformacji Laplace’a, przy zerowych warunkach początko-wych, otrzymujemy</a:t>
            </a:r>
            <a:endParaRPr lang="en-US" sz="2000">
              <a:effectLst/>
              <a:latin typeface="Arial" charset="0"/>
            </a:endParaRPr>
          </a:p>
        </p:txBody>
      </p:sp>
      <p:sp>
        <p:nvSpPr>
          <p:cNvPr id="293895" name="Text Box 7"/>
          <p:cNvSpPr txBox="1">
            <a:spLocks noChangeArrowheads="1"/>
          </p:cNvSpPr>
          <p:nvPr/>
        </p:nvSpPr>
        <p:spPr bwMode="auto">
          <a:xfrm>
            <a:off x="231775" y="28527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Po przekształceniach</a:t>
            </a:r>
            <a:endParaRPr lang="en-US" sz="2000">
              <a:effectLst/>
              <a:latin typeface="Arial" charset="0"/>
            </a:endParaRPr>
          </a:p>
        </p:txBody>
      </p:sp>
      <p:graphicFrame>
        <p:nvGraphicFramePr>
          <p:cNvPr id="293896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1404938" y="2205038"/>
          <a:ext cx="655002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Równanie" r:id="rId3" imgW="2831760" imgH="228600" progId="Equation.3">
                  <p:embed/>
                </p:oleObj>
              </mc:Choice>
              <mc:Fallback>
                <p:oleObj name="Równanie" r:id="rId3" imgW="2831760" imgH="2286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205038"/>
                        <a:ext cx="6550025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3898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2195513" y="3284538"/>
          <a:ext cx="46815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Równanie" r:id="rId5" imgW="2044440" imgH="393480" progId="Equation.3">
                  <p:embed/>
                </p:oleObj>
              </mc:Choice>
              <mc:Fallback>
                <p:oleObj name="Równanie" r:id="rId5" imgW="2044440" imgH="39348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284538"/>
                        <a:ext cx="46815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3901" name="Text Box 13"/>
          <p:cNvSpPr txBox="1">
            <a:spLocks noChangeArrowheads="1"/>
          </p:cNvSpPr>
          <p:nvPr/>
        </p:nvSpPr>
        <p:spPr bwMode="auto">
          <a:xfrm>
            <a:off x="225425" y="418465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Rysujemy schemat blokowy układu</a:t>
            </a: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2051050" y="4797425"/>
            <a:ext cx="5203825" cy="1758950"/>
            <a:chOff x="1915" y="2827"/>
            <a:chExt cx="3278" cy="1108"/>
          </a:xfrm>
        </p:grpSpPr>
        <p:sp>
          <p:nvSpPr>
            <p:cNvPr id="293913" name="Freeform 25"/>
            <p:cNvSpPr>
              <a:spLocks/>
            </p:cNvSpPr>
            <p:nvPr/>
          </p:nvSpPr>
          <p:spPr bwMode="auto">
            <a:xfrm>
              <a:off x="4288" y="3287"/>
              <a:ext cx="12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2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2" h="17">
                  <a:moveTo>
                    <a:pt x="0" y="17"/>
                  </a:moveTo>
                  <a:lnTo>
                    <a:pt x="12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26" name="Freeform 38"/>
            <p:cNvSpPr>
              <a:spLocks/>
            </p:cNvSpPr>
            <p:nvPr/>
          </p:nvSpPr>
          <p:spPr bwMode="auto">
            <a:xfrm>
              <a:off x="4979" y="3261"/>
              <a:ext cx="59" cy="5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2" y="3"/>
                </a:cxn>
                <a:cxn ang="0">
                  <a:pos x="49" y="8"/>
                </a:cxn>
                <a:cxn ang="0">
                  <a:pos x="56" y="17"/>
                </a:cxn>
                <a:cxn ang="0">
                  <a:pos x="59" y="27"/>
                </a:cxn>
                <a:cxn ang="0">
                  <a:pos x="56" y="37"/>
                </a:cxn>
                <a:cxn ang="0">
                  <a:pos x="49" y="46"/>
                </a:cxn>
                <a:cxn ang="0">
                  <a:pos x="42" y="51"/>
                </a:cxn>
                <a:cxn ang="0">
                  <a:pos x="30" y="54"/>
                </a:cxn>
                <a:cxn ang="0">
                  <a:pos x="17" y="51"/>
                </a:cxn>
                <a:cxn ang="0">
                  <a:pos x="10" y="46"/>
                </a:cxn>
                <a:cxn ang="0">
                  <a:pos x="3" y="37"/>
                </a:cxn>
                <a:cxn ang="0">
                  <a:pos x="0" y="27"/>
                </a:cxn>
                <a:cxn ang="0">
                  <a:pos x="3" y="17"/>
                </a:cxn>
                <a:cxn ang="0">
                  <a:pos x="10" y="8"/>
                </a:cxn>
                <a:cxn ang="0">
                  <a:pos x="17" y="3"/>
                </a:cxn>
                <a:cxn ang="0">
                  <a:pos x="30" y="0"/>
                </a:cxn>
              </a:cxnLst>
              <a:rect l="0" t="0" r="r" b="b"/>
              <a:pathLst>
                <a:path w="59" h="54">
                  <a:moveTo>
                    <a:pt x="30" y="0"/>
                  </a:moveTo>
                  <a:lnTo>
                    <a:pt x="42" y="3"/>
                  </a:lnTo>
                  <a:lnTo>
                    <a:pt x="49" y="8"/>
                  </a:lnTo>
                  <a:lnTo>
                    <a:pt x="56" y="17"/>
                  </a:lnTo>
                  <a:lnTo>
                    <a:pt x="59" y="27"/>
                  </a:lnTo>
                  <a:lnTo>
                    <a:pt x="56" y="37"/>
                  </a:lnTo>
                  <a:lnTo>
                    <a:pt x="49" y="46"/>
                  </a:lnTo>
                  <a:lnTo>
                    <a:pt x="42" y="51"/>
                  </a:lnTo>
                  <a:lnTo>
                    <a:pt x="30" y="54"/>
                  </a:lnTo>
                  <a:lnTo>
                    <a:pt x="17" y="51"/>
                  </a:lnTo>
                  <a:lnTo>
                    <a:pt x="10" y="46"/>
                  </a:lnTo>
                  <a:lnTo>
                    <a:pt x="3" y="3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10" y="8"/>
                  </a:lnTo>
                  <a:lnTo>
                    <a:pt x="17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28" name="Freeform 40"/>
            <p:cNvSpPr>
              <a:spLocks/>
            </p:cNvSpPr>
            <p:nvPr/>
          </p:nvSpPr>
          <p:spPr bwMode="auto">
            <a:xfrm>
              <a:off x="2860" y="3008"/>
              <a:ext cx="14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4" y="1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14" h="17">
                  <a:moveTo>
                    <a:pt x="0" y="17"/>
                  </a:moveTo>
                  <a:lnTo>
                    <a:pt x="14" y="1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3" name="Group 90"/>
            <p:cNvGrpSpPr>
              <a:grpSpLocks/>
            </p:cNvGrpSpPr>
            <p:nvPr/>
          </p:nvGrpSpPr>
          <p:grpSpPr bwMode="auto">
            <a:xfrm>
              <a:off x="2277" y="3190"/>
              <a:ext cx="204" cy="201"/>
              <a:chOff x="2277" y="3190"/>
              <a:chExt cx="204" cy="201"/>
            </a:xfrm>
          </p:grpSpPr>
          <p:sp>
            <p:nvSpPr>
              <p:cNvPr id="293909" name="Freeform 21"/>
              <p:cNvSpPr>
                <a:spLocks/>
              </p:cNvSpPr>
              <p:nvPr/>
            </p:nvSpPr>
            <p:spPr bwMode="auto">
              <a:xfrm>
                <a:off x="2282" y="3289"/>
                <a:ext cx="12" cy="1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2" y="10"/>
                  </a:cxn>
                  <a:cxn ang="0">
                    <a:pos x="0" y="0"/>
                  </a:cxn>
                  <a:cxn ang="0">
                    <a:pos x="0" y="1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12" y="10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15" name="Freeform 27"/>
              <p:cNvSpPr>
                <a:spLocks/>
              </p:cNvSpPr>
              <p:nvPr/>
            </p:nvSpPr>
            <p:spPr bwMode="auto">
              <a:xfrm>
                <a:off x="2379" y="3190"/>
                <a:ext cx="102" cy="102"/>
              </a:xfrm>
              <a:custGeom>
                <a:avLst/>
                <a:gdLst/>
                <a:ahLst/>
                <a:cxnLst>
                  <a:cxn ang="0">
                    <a:pos x="102" y="102"/>
                  </a:cxn>
                  <a:cxn ang="0">
                    <a:pos x="102" y="102"/>
                  </a:cxn>
                  <a:cxn ang="0">
                    <a:pos x="99" y="80"/>
                  </a:cxn>
                  <a:cxn ang="0">
                    <a:pos x="92" y="61"/>
                  </a:cxn>
                  <a:cxn ang="0">
                    <a:pos x="82" y="44"/>
                  </a:cxn>
                  <a:cxn ang="0">
                    <a:pos x="70" y="29"/>
                  </a:cxn>
                  <a:cxn ang="0">
                    <a:pos x="56" y="17"/>
                  </a:cxn>
                  <a:cxn ang="0">
                    <a:pos x="39" y="7"/>
                  </a:cxn>
                  <a:cxn ang="0">
                    <a:pos x="19" y="2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17" y="22"/>
                  </a:cxn>
                  <a:cxn ang="0">
                    <a:pos x="32" y="27"/>
                  </a:cxn>
                  <a:cxn ang="0">
                    <a:pos x="46" y="34"/>
                  </a:cxn>
                  <a:cxn ang="0">
                    <a:pos x="58" y="44"/>
                  </a:cxn>
                  <a:cxn ang="0">
                    <a:pos x="68" y="56"/>
                  </a:cxn>
                  <a:cxn ang="0">
                    <a:pos x="75" y="70"/>
                  </a:cxn>
                  <a:cxn ang="0">
                    <a:pos x="80" y="85"/>
                  </a:cxn>
                  <a:cxn ang="0">
                    <a:pos x="80" y="102"/>
                  </a:cxn>
                  <a:cxn ang="0">
                    <a:pos x="80" y="102"/>
                  </a:cxn>
                  <a:cxn ang="0">
                    <a:pos x="102" y="102"/>
                  </a:cxn>
                </a:cxnLst>
                <a:rect l="0" t="0" r="r" b="b"/>
                <a:pathLst>
                  <a:path w="102" h="102">
                    <a:moveTo>
                      <a:pt x="102" y="102"/>
                    </a:moveTo>
                    <a:lnTo>
                      <a:pt x="102" y="102"/>
                    </a:lnTo>
                    <a:lnTo>
                      <a:pt x="99" y="80"/>
                    </a:lnTo>
                    <a:lnTo>
                      <a:pt x="92" y="61"/>
                    </a:lnTo>
                    <a:lnTo>
                      <a:pt x="82" y="44"/>
                    </a:lnTo>
                    <a:lnTo>
                      <a:pt x="70" y="29"/>
                    </a:lnTo>
                    <a:lnTo>
                      <a:pt x="56" y="17"/>
                    </a:lnTo>
                    <a:lnTo>
                      <a:pt x="39" y="7"/>
                    </a:lnTo>
                    <a:lnTo>
                      <a:pt x="19" y="2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17" y="22"/>
                    </a:lnTo>
                    <a:lnTo>
                      <a:pt x="32" y="27"/>
                    </a:lnTo>
                    <a:lnTo>
                      <a:pt x="46" y="34"/>
                    </a:lnTo>
                    <a:lnTo>
                      <a:pt x="58" y="44"/>
                    </a:lnTo>
                    <a:lnTo>
                      <a:pt x="68" y="56"/>
                    </a:lnTo>
                    <a:lnTo>
                      <a:pt x="75" y="70"/>
                    </a:lnTo>
                    <a:lnTo>
                      <a:pt x="80" y="85"/>
                    </a:lnTo>
                    <a:lnTo>
                      <a:pt x="80" y="102"/>
                    </a:lnTo>
                    <a:lnTo>
                      <a:pt x="80" y="102"/>
                    </a:lnTo>
                    <a:lnTo>
                      <a:pt x="102" y="1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16" name="Freeform 28"/>
              <p:cNvSpPr>
                <a:spLocks/>
              </p:cNvSpPr>
              <p:nvPr/>
            </p:nvSpPr>
            <p:spPr bwMode="auto">
              <a:xfrm>
                <a:off x="2379" y="3292"/>
                <a:ext cx="102" cy="99"/>
              </a:xfrm>
              <a:custGeom>
                <a:avLst/>
                <a:gdLst/>
                <a:ahLst/>
                <a:cxnLst>
                  <a:cxn ang="0">
                    <a:pos x="0" y="99"/>
                  </a:cxn>
                  <a:cxn ang="0">
                    <a:pos x="0" y="99"/>
                  </a:cxn>
                  <a:cxn ang="0">
                    <a:pos x="19" y="97"/>
                  </a:cxn>
                  <a:cxn ang="0">
                    <a:pos x="39" y="92"/>
                  </a:cxn>
                  <a:cxn ang="0">
                    <a:pos x="56" y="82"/>
                  </a:cxn>
                  <a:cxn ang="0">
                    <a:pos x="70" y="70"/>
                  </a:cxn>
                  <a:cxn ang="0">
                    <a:pos x="82" y="56"/>
                  </a:cxn>
                  <a:cxn ang="0">
                    <a:pos x="92" y="39"/>
                  </a:cxn>
                  <a:cxn ang="0">
                    <a:pos x="99" y="19"/>
                  </a:cxn>
                  <a:cxn ang="0">
                    <a:pos x="102" y="0"/>
                  </a:cxn>
                  <a:cxn ang="0">
                    <a:pos x="80" y="0"/>
                  </a:cxn>
                  <a:cxn ang="0">
                    <a:pos x="80" y="14"/>
                  </a:cxn>
                  <a:cxn ang="0">
                    <a:pos x="75" y="31"/>
                  </a:cxn>
                  <a:cxn ang="0">
                    <a:pos x="68" y="43"/>
                  </a:cxn>
                  <a:cxn ang="0">
                    <a:pos x="58" y="56"/>
                  </a:cxn>
                  <a:cxn ang="0">
                    <a:pos x="46" y="65"/>
                  </a:cxn>
                  <a:cxn ang="0">
                    <a:pos x="32" y="75"/>
                  </a:cxn>
                  <a:cxn ang="0">
                    <a:pos x="17" y="77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0" y="99"/>
                  </a:cxn>
                </a:cxnLst>
                <a:rect l="0" t="0" r="r" b="b"/>
                <a:pathLst>
                  <a:path w="102" h="99">
                    <a:moveTo>
                      <a:pt x="0" y="99"/>
                    </a:moveTo>
                    <a:lnTo>
                      <a:pt x="0" y="99"/>
                    </a:lnTo>
                    <a:lnTo>
                      <a:pt x="19" y="97"/>
                    </a:lnTo>
                    <a:lnTo>
                      <a:pt x="39" y="92"/>
                    </a:lnTo>
                    <a:lnTo>
                      <a:pt x="56" y="82"/>
                    </a:lnTo>
                    <a:lnTo>
                      <a:pt x="70" y="70"/>
                    </a:lnTo>
                    <a:lnTo>
                      <a:pt x="82" y="56"/>
                    </a:lnTo>
                    <a:lnTo>
                      <a:pt x="92" y="39"/>
                    </a:lnTo>
                    <a:lnTo>
                      <a:pt x="99" y="19"/>
                    </a:lnTo>
                    <a:lnTo>
                      <a:pt x="102" y="0"/>
                    </a:lnTo>
                    <a:lnTo>
                      <a:pt x="80" y="0"/>
                    </a:lnTo>
                    <a:lnTo>
                      <a:pt x="80" y="14"/>
                    </a:lnTo>
                    <a:lnTo>
                      <a:pt x="75" y="31"/>
                    </a:lnTo>
                    <a:lnTo>
                      <a:pt x="68" y="43"/>
                    </a:lnTo>
                    <a:lnTo>
                      <a:pt x="58" y="56"/>
                    </a:lnTo>
                    <a:lnTo>
                      <a:pt x="46" y="65"/>
                    </a:lnTo>
                    <a:lnTo>
                      <a:pt x="32" y="75"/>
                    </a:lnTo>
                    <a:lnTo>
                      <a:pt x="17" y="77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17" name="Freeform 29"/>
              <p:cNvSpPr>
                <a:spLocks/>
              </p:cNvSpPr>
              <p:nvPr/>
            </p:nvSpPr>
            <p:spPr bwMode="auto">
              <a:xfrm>
                <a:off x="2277" y="3292"/>
                <a:ext cx="102" cy="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19"/>
                  </a:cxn>
                  <a:cxn ang="0">
                    <a:pos x="8" y="39"/>
                  </a:cxn>
                  <a:cxn ang="0">
                    <a:pos x="17" y="56"/>
                  </a:cxn>
                  <a:cxn ang="0">
                    <a:pos x="29" y="70"/>
                  </a:cxn>
                  <a:cxn ang="0">
                    <a:pos x="46" y="82"/>
                  </a:cxn>
                  <a:cxn ang="0">
                    <a:pos x="63" y="92"/>
                  </a:cxn>
                  <a:cxn ang="0">
                    <a:pos x="83" y="97"/>
                  </a:cxn>
                  <a:cxn ang="0">
                    <a:pos x="102" y="99"/>
                  </a:cxn>
                  <a:cxn ang="0">
                    <a:pos x="102" y="80"/>
                  </a:cxn>
                  <a:cxn ang="0">
                    <a:pos x="85" y="77"/>
                  </a:cxn>
                  <a:cxn ang="0">
                    <a:pos x="71" y="75"/>
                  </a:cxn>
                  <a:cxn ang="0">
                    <a:pos x="56" y="65"/>
                  </a:cxn>
                  <a:cxn ang="0">
                    <a:pos x="44" y="56"/>
                  </a:cxn>
                  <a:cxn ang="0">
                    <a:pos x="34" y="43"/>
                  </a:cxn>
                  <a:cxn ang="0">
                    <a:pos x="27" y="31"/>
                  </a:cxn>
                  <a:cxn ang="0">
                    <a:pos x="22" y="14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0" y="0"/>
                  </a:cxn>
                </a:cxnLst>
                <a:rect l="0" t="0" r="r" b="b"/>
                <a:pathLst>
                  <a:path w="102" h="99">
                    <a:moveTo>
                      <a:pt x="0" y="0"/>
                    </a:moveTo>
                    <a:lnTo>
                      <a:pt x="0" y="0"/>
                    </a:lnTo>
                    <a:lnTo>
                      <a:pt x="3" y="19"/>
                    </a:lnTo>
                    <a:lnTo>
                      <a:pt x="8" y="39"/>
                    </a:lnTo>
                    <a:lnTo>
                      <a:pt x="17" y="56"/>
                    </a:lnTo>
                    <a:lnTo>
                      <a:pt x="29" y="70"/>
                    </a:lnTo>
                    <a:lnTo>
                      <a:pt x="46" y="82"/>
                    </a:lnTo>
                    <a:lnTo>
                      <a:pt x="63" y="92"/>
                    </a:lnTo>
                    <a:lnTo>
                      <a:pt x="83" y="97"/>
                    </a:lnTo>
                    <a:lnTo>
                      <a:pt x="102" y="99"/>
                    </a:lnTo>
                    <a:lnTo>
                      <a:pt x="102" y="80"/>
                    </a:lnTo>
                    <a:lnTo>
                      <a:pt x="85" y="77"/>
                    </a:lnTo>
                    <a:lnTo>
                      <a:pt x="71" y="75"/>
                    </a:lnTo>
                    <a:lnTo>
                      <a:pt x="56" y="65"/>
                    </a:lnTo>
                    <a:lnTo>
                      <a:pt x="44" y="56"/>
                    </a:lnTo>
                    <a:lnTo>
                      <a:pt x="34" y="43"/>
                    </a:lnTo>
                    <a:lnTo>
                      <a:pt x="27" y="31"/>
                    </a:lnTo>
                    <a:lnTo>
                      <a:pt x="22" y="14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18" name="Freeform 30"/>
              <p:cNvSpPr>
                <a:spLocks/>
              </p:cNvSpPr>
              <p:nvPr/>
            </p:nvSpPr>
            <p:spPr bwMode="auto">
              <a:xfrm>
                <a:off x="2277" y="3190"/>
                <a:ext cx="102" cy="102"/>
              </a:xfrm>
              <a:custGeom>
                <a:avLst/>
                <a:gdLst/>
                <a:ahLst/>
                <a:cxnLst>
                  <a:cxn ang="0">
                    <a:pos x="102" y="0"/>
                  </a:cxn>
                  <a:cxn ang="0">
                    <a:pos x="102" y="0"/>
                  </a:cxn>
                  <a:cxn ang="0">
                    <a:pos x="83" y="2"/>
                  </a:cxn>
                  <a:cxn ang="0">
                    <a:pos x="63" y="7"/>
                  </a:cxn>
                  <a:cxn ang="0">
                    <a:pos x="46" y="17"/>
                  </a:cxn>
                  <a:cxn ang="0">
                    <a:pos x="29" y="29"/>
                  </a:cxn>
                  <a:cxn ang="0">
                    <a:pos x="17" y="44"/>
                  </a:cxn>
                  <a:cxn ang="0">
                    <a:pos x="8" y="61"/>
                  </a:cxn>
                  <a:cxn ang="0">
                    <a:pos x="3" y="80"/>
                  </a:cxn>
                  <a:cxn ang="0">
                    <a:pos x="0" y="102"/>
                  </a:cxn>
                  <a:cxn ang="0">
                    <a:pos x="20" y="102"/>
                  </a:cxn>
                  <a:cxn ang="0">
                    <a:pos x="22" y="85"/>
                  </a:cxn>
                  <a:cxn ang="0">
                    <a:pos x="27" y="70"/>
                  </a:cxn>
                  <a:cxn ang="0">
                    <a:pos x="34" y="56"/>
                  </a:cxn>
                  <a:cxn ang="0">
                    <a:pos x="44" y="44"/>
                  </a:cxn>
                  <a:cxn ang="0">
                    <a:pos x="56" y="34"/>
                  </a:cxn>
                  <a:cxn ang="0">
                    <a:pos x="71" y="27"/>
                  </a:cxn>
                  <a:cxn ang="0">
                    <a:pos x="85" y="22"/>
                  </a:cxn>
                  <a:cxn ang="0">
                    <a:pos x="102" y="19"/>
                  </a:cxn>
                  <a:cxn ang="0">
                    <a:pos x="102" y="19"/>
                  </a:cxn>
                  <a:cxn ang="0">
                    <a:pos x="102" y="0"/>
                  </a:cxn>
                </a:cxnLst>
                <a:rect l="0" t="0" r="r" b="b"/>
                <a:pathLst>
                  <a:path w="102" h="102">
                    <a:moveTo>
                      <a:pt x="102" y="0"/>
                    </a:moveTo>
                    <a:lnTo>
                      <a:pt x="102" y="0"/>
                    </a:lnTo>
                    <a:lnTo>
                      <a:pt x="83" y="2"/>
                    </a:lnTo>
                    <a:lnTo>
                      <a:pt x="63" y="7"/>
                    </a:lnTo>
                    <a:lnTo>
                      <a:pt x="46" y="17"/>
                    </a:lnTo>
                    <a:lnTo>
                      <a:pt x="29" y="29"/>
                    </a:lnTo>
                    <a:lnTo>
                      <a:pt x="17" y="44"/>
                    </a:lnTo>
                    <a:lnTo>
                      <a:pt x="8" y="61"/>
                    </a:lnTo>
                    <a:lnTo>
                      <a:pt x="3" y="80"/>
                    </a:lnTo>
                    <a:lnTo>
                      <a:pt x="0" y="102"/>
                    </a:lnTo>
                    <a:lnTo>
                      <a:pt x="20" y="102"/>
                    </a:lnTo>
                    <a:lnTo>
                      <a:pt x="22" y="85"/>
                    </a:lnTo>
                    <a:lnTo>
                      <a:pt x="27" y="70"/>
                    </a:lnTo>
                    <a:lnTo>
                      <a:pt x="34" y="56"/>
                    </a:lnTo>
                    <a:lnTo>
                      <a:pt x="44" y="44"/>
                    </a:lnTo>
                    <a:lnTo>
                      <a:pt x="56" y="34"/>
                    </a:lnTo>
                    <a:lnTo>
                      <a:pt x="71" y="27"/>
                    </a:lnTo>
                    <a:lnTo>
                      <a:pt x="85" y="22"/>
                    </a:lnTo>
                    <a:lnTo>
                      <a:pt x="102" y="19"/>
                    </a:lnTo>
                    <a:lnTo>
                      <a:pt x="102" y="19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24" name="Freeform 36"/>
              <p:cNvSpPr>
                <a:spLocks/>
              </p:cNvSpPr>
              <p:nvPr/>
            </p:nvSpPr>
            <p:spPr bwMode="auto">
              <a:xfrm>
                <a:off x="2309" y="3219"/>
                <a:ext cx="140" cy="146"/>
              </a:xfrm>
              <a:custGeom>
                <a:avLst/>
                <a:gdLst/>
                <a:ahLst/>
                <a:cxnLst>
                  <a:cxn ang="0">
                    <a:pos x="14" y="146"/>
                  </a:cxn>
                  <a:cxn ang="0">
                    <a:pos x="140" y="15"/>
                  </a:cxn>
                  <a:cxn ang="0">
                    <a:pos x="128" y="0"/>
                  </a:cxn>
                  <a:cxn ang="0">
                    <a:pos x="0" y="131"/>
                  </a:cxn>
                  <a:cxn ang="0">
                    <a:pos x="14" y="146"/>
                  </a:cxn>
                </a:cxnLst>
                <a:rect l="0" t="0" r="r" b="b"/>
                <a:pathLst>
                  <a:path w="140" h="146">
                    <a:moveTo>
                      <a:pt x="14" y="146"/>
                    </a:moveTo>
                    <a:lnTo>
                      <a:pt x="140" y="15"/>
                    </a:lnTo>
                    <a:lnTo>
                      <a:pt x="128" y="0"/>
                    </a:lnTo>
                    <a:lnTo>
                      <a:pt x="0" y="131"/>
                    </a:lnTo>
                    <a:lnTo>
                      <a:pt x="14" y="14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25" name="Freeform 37"/>
              <p:cNvSpPr>
                <a:spLocks/>
              </p:cNvSpPr>
              <p:nvPr/>
            </p:nvSpPr>
            <p:spPr bwMode="auto">
              <a:xfrm>
                <a:off x="2309" y="3217"/>
                <a:ext cx="140" cy="145"/>
              </a:xfrm>
              <a:custGeom>
                <a:avLst/>
                <a:gdLst/>
                <a:ahLst/>
                <a:cxnLst>
                  <a:cxn ang="0">
                    <a:pos x="140" y="133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126" y="145"/>
                  </a:cxn>
                  <a:cxn ang="0">
                    <a:pos x="140" y="133"/>
                  </a:cxn>
                </a:cxnLst>
                <a:rect l="0" t="0" r="r" b="b"/>
                <a:pathLst>
                  <a:path w="140" h="145">
                    <a:moveTo>
                      <a:pt x="140" y="133"/>
                    </a:moveTo>
                    <a:lnTo>
                      <a:pt x="14" y="0"/>
                    </a:lnTo>
                    <a:lnTo>
                      <a:pt x="0" y="14"/>
                    </a:lnTo>
                    <a:lnTo>
                      <a:pt x="126" y="145"/>
                    </a:lnTo>
                    <a:lnTo>
                      <a:pt x="140" y="13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36" name="Freeform 48"/>
              <p:cNvSpPr>
                <a:spLocks/>
              </p:cNvSpPr>
              <p:nvPr/>
            </p:nvSpPr>
            <p:spPr bwMode="auto">
              <a:xfrm>
                <a:off x="2369" y="3374"/>
                <a:ext cx="17" cy="15"/>
              </a:xfrm>
              <a:custGeom>
                <a:avLst/>
                <a:gdLst/>
                <a:ahLst/>
                <a:cxnLst>
                  <a:cxn ang="0">
                    <a:pos x="17" y="15"/>
                  </a:cxn>
                  <a:cxn ang="0">
                    <a:pos x="8" y="0"/>
                  </a:cxn>
                  <a:cxn ang="0">
                    <a:pos x="0" y="15"/>
                  </a:cxn>
                  <a:cxn ang="0">
                    <a:pos x="17" y="15"/>
                  </a:cxn>
                </a:cxnLst>
                <a:rect l="0" t="0" r="r" b="b"/>
                <a:pathLst>
                  <a:path w="17" h="15">
                    <a:moveTo>
                      <a:pt x="17" y="15"/>
                    </a:moveTo>
                    <a:lnTo>
                      <a:pt x="8" y="0"/>
                    </a:lnTo>
                    <a:lnTo>
                      <a:pt x="0" y="15"/>
                    </a:lnTo>
                    <a:lnTo>
                      <a:pt x="17" y="1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93938" name="Rectangle 50"/>
            <p:cNvSpPr>
              <a:spLocks noChangeArrowheads="1"/>
            </p:cNvSpPr>
            <p:nvPr/>
          </p:nvSpPr>
          <p:spPr bwMode="auto">
            <a:xfrm>
              <a:off x="2437" y="3329"/>
              <a:ext cx="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600">
                  <a:solidFill>
                    <a:srgbClr val="1F1A17"/>
                  </a:solidFill>
                  <a:effectLst/>
                  <a:latin typeface="Arial" charset="0"/>
                </a:rPr>
                <a:t>-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3939" name="Rectangle 51"/>
            <p:cNvSpPr>
              <a:spLocks noChangeArrowheads="1"/>
            </p:cNvSpPr>
            <p:nvPr/>
          </p:nvSpPr>
          <p:spPr bwMode="auto">
            <a:xfrm>
              <a:off x="4887" y="3077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3944" name="Rectangle 56"/>
            <p:cNvSpPr>
              <a:spLocks noChangeArrowheads="1"/>
            </p:cNvSpPr>
            <p:nvPr/>
          </p:nvSpPr>
          <p:spPr bwMode="auto">
            <a:xfrm>
              <a:off x="1935" y="3067"/>
              <a:ext cx="2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3945" name="Freeform 57"/>
            <p:cNvSpPr>
              <a:spLocks/>
            </p:cNvSpPr>
            <p:nvPr/>
          </p:nvSpPr>
          <p:spPr bwMode="auto">
            <a:xfrm>
              <a:off x="2876" y="3188"/>
              <a:ext cx="555" cy="19"/>
            </a:xfrm>
            <a:custGeom>
              <a:avLst/>
              <a:gdLst/>
              <a:ahLst/>
              <a:cxnLst>
                <a:cxn ang="0">
                  <a:pos x="555" y="9"/>
                </a:cxn>
                <a:cxn ang="0">
                  <a:pos x="545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45" y="19"/>
                </a:cxn>
                <a:cxn ang="0">
                  <a:pos x="555" y="9"/>
                </a:cxn>
                <a:cxn ang="0">
                  <a:pos x="545" y="19"/>
                </a:cxn>
                <a:cxn ang="0">
                  <a:pos x="555" y="19"/>
                </a:cxn>
                <a:cxn ang="0">
                  <a:pos x="555" y="9"/>
                </a:cxn>
              </a:cxnLst>
              <a:rect l="0" t="0" r="r" b="b"/>
              <a:pathLst>
                <a:path w="555" h="19">
                  <a:moveTo>
                    <a:pt x="555" y="9"/>
                  </a:moveTo>
                  <a:lnTo>
                    <a:pt x="545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45" y="19"/>
                  </a:lnTo>
                  <a:lnTo>
                    <a:pt x="555" y="9"/>
                  </a:lnTo>
                  <a:lnTo>
                    <a:pt x="545" y="19"/>
                  </a:lnTo>
                  <a:lnTo>
                    <a:pt x="555" y="19"/>
                  </a:lnTo>
                  <a:lnTo>
                    <a:pt x="555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46" name="Freeform 58"/>
            <p:cNvSpPr>
              <a:spLocks/>
            </p:cNvSpPr>
            <p:nvPr/>
          </p:nvSpPr>
          <p:spPr bwMode="auto">
            <a:xfrm>
              <a:off x="3409" y="2827"/>
              <a:ext cx="22" cy="37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9"/>
                </a:cxn>
                <a:cxn ang="0">
                  <a:pos x="0" y="370"/>
                </a:cxn>
                <a:cxn ang="0">
                  <a:pos x="22" y="370"/>
                </a:cxn>
                <a:cxn ang="0">
                  <a:pos x="22" y="9"/>
                </a:cxn>
                <a:cxn ang="0">
                  <a:pos x="12" y="0"/>
                </a:cxn>
                <a:cxn ang="0">
                  <a:pos x="22" y="9"/>
                </a:cxn>
                <a:cxn ang="0">
                  <a:pos x="22" y="0"/>
                </a:cxn>
                <a:cxn ang="0">
                  <a:pos x="12" y="0"/>
                </a:cxn>
              </a:cxnLst>
              <a:rect l="0" t="0" r="r" b="b"/>
              <a:pathLst>
                <a:path w="22" h="370">
                  <a:moveTo>
                    <a:pt x="12" y="0"/>
                  </a:moveTo>
                  <a:lnTo>
                    <a:pt x="0" y="9"/>
                  </a:lnTo>
                  <a:lnTo>
                    <a:pt x="0" y="370"/>
                  </a:lnTo>
                  <a:lnTo>
                    <a:pt x="22" y="370"/>
                  </a:lnTo>
                  <a:lnTo>
                    <a:pt x="22" y="9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2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47" name="Freeform 59"/>
            <p:cNvSpPr>
              <a:spLocks/>
            </p:cNvSpPr>
            <p:nvPr/>
          </p:nvSpPr>
          <p:spPr bwMode="auto">
            <a:xfrm>
              <a:off x="2867" y="2827"/>
              <a:ext cx="554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19"/>
                </a:cxn>
                <a:cxn ang="0">
                  <a:pos x="554" y="19"/>
                </a:cxn>
                <a:cxn ang="0">
                  <a:pos x="554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554" h="19">
                  <a:moveTo>
                    <a:pt x="0" y="9"/>
                  </a:moveTo>
                  <a:lnTo>
                    <a:pt x="9" y="19"/>
                  </a:lnTo>
                  <a:lnTo>
                    <a:pt x="554" y="19"/>
                  </a:lnTo>
                  <a:lnTo>
                    <a:pt x="554" y="0"/>
                  </a:lnTo>
                  <a:lnTo>
                    <a:pt x="9" y="0"/>
                  </a:lnTo>
                  <a:lnTo>
                    <a:pt x="0" y="9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48" name="Freeform 60"/>
            <p:cNvSpPr>
              <a:spLocks/>
            </p:cNvSpPr>
            <p:nvPr/>
          </p:nvSpPr>
          <p:spPr bwMode="auto">
            <a:xfrm>
              <a:off x="2867" y="2836"/>
              <a:ext cx="19" cy="371"/>
            </a:xfrm>
            <a:custGeom>
              <a:avLst/>
              <a:gdLst/>
              <a:ahLst/>
              <a:cxnLst>
                <a:cxn ang="0">
                  <a:pos x="9" y="371"/>
                </a:cxn>
                <a:cxn ang="0">
                  <a:pos x="19" y="361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361"/>
                </a:cxn>
                <a:cxn ang="0">
                  <a:pos x="9" y="371"/>
                </a:cxn>
                <a:cxn ang="0">
                  <a:pos x="0" y="361"/>
                </a:cxn>
                <a:cxn ang="0">
                  <a:pos x="0" y="371"/>
                </a:cxn>
                <a:cxn ang="0">
                  <a:pos x="9" y="371"/>
                </a:cxn>
              </a:cxnLst>
              <a:rect l="0" t="0" r="r" b="b"/>
              <a:pathLst>
                <a:path w="19" h="371">
                  <a:moveTo>
                    <a:pt x="9" y="371"/>
                  </a:moveTo>
                  <a:lnTo>
                    <a:pt x="19" y="361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61"/>
                  </a:lnTo>
                  <a:lnTo>
                    <a:pt x="9" y="371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9" y="37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49" name="Freeform 61"/>
            <p:cNvSpPr>
              <a:spLocks/>
            </p:cNvSpPr>
            <p:nvPr/>
          </p:nvSpPr>
          <p:spPr bwMode="auto">
            <a:xfrm>
              <a:off x="4296" y="3464"/>
              <a:ext cx="554" cy="19"/>
            </a:xfrm>
            <a:custGeom>
              <a:avLst/>
              <a:gdLst/>
              <a:ahLst/>
              <a:cxnLst>
                <a:cxn ang="0">
                  <a:pos x="554" y="10"/>
                </a:cxn>
                <a:cxn ang="0">
                  <a:pos x="544" y="0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544" y="19"/>
                </a:cxn>
                <a:cxn ang="0">
                  <a:pos x="554" y="10"/>
                </a:cxn>
                <a:cxn ang="0">
                  <a:pos x="544" y="19"/>
                </a:cxn>
                <a:cxn ang="0">
                  <a:pos x="554" y="19"/>
                </a:cxn>
                <a:cxn ang="0">
                  <a:pos x="554" y="10"/>
                </a:cxn>
              </a:cxnLst>
              <a:rect l="0" t="0" r="r" b="b"/>
              <a:pathLst>
                <a:path w="554" h="19">
                  <a:moveTo>
                    <a:pt x="554" y="10"/>
                  </a:moveTo>
                  <a:lnTo>
                    <a:pt x="544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44" y="19"/>
                  </a:lnTo>
                  <a:lnTo>
                    <a:pt x="554" y="10"/>
                  </a:lnTo>
                  <a:lnTo>
                    <a:pt x="544" y="19"/>
                  </a:lnTo>
                  <a:lnTo>
                    <a:pt x="554" y="19"/>
                  </a:lnTo>
                  <a:lnTo>
                    <a:pt x="554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0" name="Freeform 62"/>
            <p:cNvSpPr>
              <a:spLocks/>
            </p:cNvSpPr>
            <p:nvPr/>
          </p:nvSpPr>
          <p:spPr bwMode="auto">
            <a:xfrm>
              <a:off x="4828" y="3103"/>
              <a:ext cx="22" cy="37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9"/>
                </a:cxn>
                <a:cxn ang="0">
                  <a:pos x="0" y="371"/>
                </a:cxn>
                <a:cxn ang="0">
                  <a:pos x="22" y="371"/>
                </a:cxn>
                <a:cxn ang="0">
                  <a:pos x="22" y="9"/>
                </a:cxn>
                <a:cxn ang="0">
                  <a:pos x="12" y="0"/>
                </a:cxn>
                <a:cxn ang="0">
                  <a:pos x="22" y="9"/>
                </a:cxn>
                <a:cxn ang="0">
                  <a:pos x="22" y="0"/>
                </a:cxn>
                <a:cxn ang="0">
                  <a:pos x="12" y="0"/>
                </a:cxn>
              </a:cxnLst>
              <a:rect l="0" t="0" r="r" b="b"/>
              <a:pathLst>
                <a:path w="22" h="371">
                  <a:moveTo>
                    <a:pt x="12" y="0"/>
                  </a:moveTo>
                  <a:lnTo>
                    <a:pt x="0" y="9"/>
                  </a:lnTo>
                  <a:lnTo>
                    <a:pt x="0" y="371"/>
                  </a:lnTo>
                  <a:lnTo>
                    <a:pt x="22" y="371"/>
                  </a:lnTo>
                  <a:lnTo>
                    <a:pt x="22" y="9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2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1" name="Freeform 63"/>
            <p:cNvSpPr>
              <a:spLocks/>
            </p:cNvSpPr>
            <p:nvPr/>
          </p:nvSpPr>
          <p:spPr bwMode="auto">
            <a:xfrm>
              <a:off x="4286" y="3103"/>
              <a:ext cx="554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19"/>
                </a:cxn>
                <a:cxn ang="0">
                  <a:pos x="554" y="19"/>
                </a:cxn>
                <a:cxn ang="0">
                  <a:pos x="554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554" h="19">
                  <a:moveTo>
                    <a:pt x="0" y="9"/>
                  </a:moveTo>
                  <a:lnTo>
                    <a:pt x="10" y="19"/>
                  </a:lnTo>
                  <a:lnTo>
                    <a:pt x="554" y="19"/>
                  </a:lnTo>
                  <a:lnTo>
                    <a:pt x="554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2" name="Freeform 64"/>
            <p:cNvSpPr>
              <a:spLocks/>
            </p:cNvSpPr>
            <p:nvPr/>
          </p:nvSpPr>
          <p:spPr bwMode="auto">
            <a:xfrm>
              <a:off x="4286" y="3112"/>
              <a:ext cx="19" cy="371"/>
            </a:xfrm>
            <a:custGeom>
              <a:avLst/>
              <a:gdLst/>
              <a:ahLst/>
              <a:cxnLst>
                <a:cxn ang="0">
                  <a:pos x="10" y="371"/>
                </a:cxn>
                <a:cxn ang="0">
                  <a:pos x="19" y="362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362"/>
                </a:cxn>
                <a:cxn ang="0">
                  <a:pos x="10" y="371"/>
                </a:cxn>
                <a:cxn ang="0">
                  <a:pos x="0" y="362"/>
                </a:cxn>
                <a:cxn ang="0">
                  <a:pos x="0" y="371"/>
                </a:cxn>
                <a:cxn ang="0">
                  <a:pos x="10" y="371"/>
                </a:cxn>
              </a:cxnLst>
              <a:rect l="0" t="0" r="r" b="b"/>
              <a:pathLst>
                <a:path w="19" h="371">
                  <a:moveTo>
                    <a:pt x="10" y="371"/>
                  </a:moveTo>
                  <a:lnTo>
                    <a:pt x="19" y="362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10" y="371"/>
                  </a:lnTo>
                  <a:lnTo>
                    <a:pt x="0" y="362"/>
                  </a:lnTo>
                  <a:lnTo>
                    <a:pt x="0" y="371"/>
                  </a:lnTo>
                  <a:lnTo>
                    <a:pt x="10" y="37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6" name="Freeform 68"/>
            <p:cNvSpPr>
              <a:spLocks/>
            </p:cNvSpPr>
            <p:nvPr/>
          </p:nvSpPr>
          <p:spPr bwMode="auto">
            <a:xfrm>
              <a:off x="2879" y="3728"/>
              <a:ext cx="552" cy="20"/>
            </a:xfrm>
            <a:custGeom>
              <a:avLst/>
              <a:gdLst/>
              <a:ahLst/>
              <a:cxnLst>
                <a:cxn ang="0">
                  <a:pos x="552" y="10"/>
                </a:cxn>
                <a:cxn ang="0">
                  <a:pos x="542" y="0"/>
                </a:cxn>
                <a:cxn ang="0">
                  <a:pos x="0" y="0"/>
                </a:cxn>
                <a:cxn ang="0">
                  <a:pos x="0" y="20"/>
                </a:cxn>
                <a:cxn ang="0">
                  <a:pos x="542" y="20"/>
                </a:cxn>
                <a:cxn ang="0">
                  <a:pos x="552" y="10"/>
                </a:cxn>
                <a:cxn ang="0">
                  <a:pos x="542" y="20"/>
                </a:cxn>
                <a:cxn ang="0">
                  <a:pos x="552" y="20"/>
                </a:cxn>
                <a:cxn ang="0">
                  <a:pos x="552" y="10"/>
                </a:cxn>
              </a:cxnLst>
              <a:rect l="0" t="0" r="r" b="b"/>
              <a:pathLst>
                <a:path w="552" h="20">
                  <a:moveTo>
                    <a:pt x="552" y="10"/>
                  </a:moveTo>
                  <a:lnTo>
                    <a:pt x="542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542" y="20"/>
                  </a:lnTo>
                  <a:lnTo>
                    <a:pt x="552" y="10"/>
                  </a:lnTo>
                  <a:lnTo>
                    <a:pt x="542" y="20"/>
                  </a:lnTo>
                  <a:lnTo>
                    <a:pt x="552" y="20"/>
                  </a:lnTo>
                  <a:lnTo>
                    <a:pt x="552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7" name="Freeform 69"/>
            <p:cNvSpPr>
              <a:spLocks/>
            </p:cNvSpPr>
            <p:nvPr/>
          </p:nvSpPr>
          <p:spPr bwMode="auto">
            <a:xfrm>
              <a:off x="3412" y="3370"/>
              <a:ext cx="19" cy="36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9"/>
                </a:cxn>
                <a:cxn ang="0">
                  <a:pos x="0" y="368"/>
                </a:cxn>
                <a:cxn ang="0">
                  <a:pos x="19" y="368"/>
                </a:cxn>
                <a:cxn ang="0">
                  <a:pos x="19" y="9"/>
                </a:cxn>
                <a:cxn ang="0">
                  <a:pos x="9" y="0"/>
                </a:cxn>
                <a:cxn ang="0">
                  <a:pos x="19" y="9"/>
                </a:cxn>
                <a:cxn ang="0">
                  <a:pos x="19" y="0"/>
                </a:cxn>
                <a:cxn ang="0">
                  <a:pos x="9" y="0"/>
                </a:cxn>
              </a:cxnLst>
              <a:rect l="0" t="0" r="r" b="b"/>
              <a:pathLst>
                <a:path w="19" h="368">
                  <a:moveTo>
                    <a:pt x="9" y="0"/>
                  </a:moveTo>
                  <a:lnTo>
                    <a:pt x="0" y="9"/>
                  </a:lnTo>
                  <a:lnTo>
                    <a:pt x="0" y="368"/>
                  </a:lnTo>
                  <a:lnTo>
                    <a:pt x="19" y="368"/>
                  </a:lnTo>
                  <a:lnTo>
                    <a:pt x="19" y="9"/>
                  </a:lnTo>
                  <a:lnTo>
                    <a:pt x="9" y="0"/>
                  </a:lnTo>
                  <a:lnTo>
                    <a:pt x="19" y="9"/>
                  </a:lnTo>
                  <a:lnTo>
                    <a:pt x="1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8" name="Freeform 70"/>
            <p:cNvSpPr>
              <a:spLocks/>
            </p:cNvSpPr>
            <p:nvPr/>
          </p:nvSpPr>
          <p:spPr bwMode="auto">
            <a:xfrm>
              <a:off x="2869" y="3370"/>
              <a:ext cx="552" cy="1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19"/>
                </a:cxn>
                <a:cxn ang="0">
                  <a:pos x="552" y="19"/>
                </a:cxn>
                <a:cxn ang="0">
                  <a:pos x="552" y="0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9"/>
                </a:cxn>
              </a:cxnLst>
              <a:rect l="0" t="0" r="r" b="b"/>
              <a:pathLst>
                <a:path w="552" h="19">
                  <a:moveTo>
                    <a:pt x="0" y="9"/>
                  </a:moveTo>
                  <a:lnTo>
                    <a:pt x="10" y="19"/>
                  </a:lnTo>
                  <a:lnTo>
                    <a:pt x="552" y="19"/>
                  </a:lnTo>
                  <a:lnTo>
                    <a:pt x="552" y="0"/>
                  </a:lnTo>
                  <a:lnTo>
                    <a:pt x="10" y="0"/>
                  </a:lnTo>
                  <a:lnTo>
                    <a:pt x="0" y="9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59" name="Freeform 71"/>
            <p:cNvSpPr>
              <a:spLocks/>
            </p:cNvSpPr>
            <p:nvPr/>
          </p:nvSpPr>
          <p:spPr bwMode="auto">
            <a:xfrm>
              <a:off x="2869" y="3379"/>
              <a:ext cx="20" cy="369"/>
            </a:xfrm>
            <a:custGeom>
              <a:avLst/>
              <a:gdLst/>
              <a:ahLst/>
              <a:cxnLst>
                <a:cxn ang="0">
                  <a:pos x="10" y="369"/>
                </a:cxn>
                <a:cxn ang="0">
                  <a:pos x="20" y="35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359"/>
                </a:cxn>
                <a:cxn ang="0">
                  <a:pos x="10" y="369"/>
                </a:cxn>
                <a:cxn ang="0">
                  <a:pos x="0" y="359"/>
                </a:cxn>
                <a:cxn ang="0">
                  <a:pos x="0" y="369"/>
                </a:cxn>
                <a:cxn ang="0">
                  <a:pos x="10" y="369"/>
                </a:cxn>
              </a:cxnLst>
              <a:rect l="0" t="0" r="r" b="b"/>
              <a:pathLst>
                <a:path w="20" h="369">
                  <a:moveTo>
                    <a:pt x="10" y="369"/>
                  </a:moveTo>
                  <a:lnTo>
                    <a:pt x="20" y="35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359"/>
                  </a:lnTo>
                  <a:lnTo>
                    <a:pt x="10" y="369"/>
                  </a:lnTo>
                  <a:lnTo>
                    <a:pt x="0" y="359"/>
                  </a:lnTo>
                  <a:lnTo>
                    <a:pt x="0" y="369"/>
                  </a:lnTo>
                  <a:lnTo>
                    <a:pt x="10" y="36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61" name="Freeform 73"/>
            <p:cNvSpPr>
              <a:spLocks/>
            </p:cNvSpPr>
            <p:nvPr/>
          </p:nvSpPr>
          <p:spPr bwMode="auto">
            <a:xfrm>
              <a:off x="3414" y="3549"/>
              <a:ext cx="12" cy="1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7"/>
                </a:cxn>
                <a:cxn ang="0">
                  <a:pos x="12" y="17"/>
                </a:cxn>
                <a:cxn ang="0">
                  <a:pos x="12" y="0"/>
                </a:cxn>
              </a:cxnLst>
              <a:rect l="0" t="0" r="r" b="b"/>
              <a:pathLst>
                <a:path w="12" h="17">
                  <a:moveTo>
                    <a:pt x="12" y="0"/>
                  </a:moveTo>
                  <a:lnTo>
                    <a:pt x="0" y="7"/>
                  </a:lnTo>
                  <a:lnTo>
                    <a:pt x="12" y="1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67" name="Rectangle 79"/>
            <p:cNvSpPr>
              <a:spLocks noChangeArrowheads="1"/>
            </p:cNvSpPr>
            <p:nvPr/>
          </p:nvSpPr>
          <p:spPr bwMode="auto">
            <a:xfrm>
              <a:off x="3046" y="3457"/>
              <a:ext cx="20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000" b="1">
                  <a:solidFill>
                    <a:srgbClr val="1F1A17"/>
                  </a:solidFill>
                  <a:effectLst/>
                  <a:latin typeface="Arial" charset="0"/>
                </a:rPr>
                <a:t>Cs</a:t>
              </a:r>
              <a:endParaRPr lang="pl-PL" sz="2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3968" name="Rectangle 80"/>
            <p:cNvSpPr>
              <a:spLocks noChangeArrowheads="1"/>
            </p:cNvSpPr>
            <p:nvPr/>
          </p:nvSpPr>
          <p:spPr bwMode="auto">
            <a:xfrm>
              <a:off x="4392" y="3290"/>
              <a:ext cx="32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500" b="1">
                  <a:solidFill>
                    <a:srgbClr val="1F1A17"/>
                  </a:solidFill>
                  <a:effectLst/>
                  <a:latin typeface="Arial" charset="0"/>
                </a:rPr>
                <a:t>  </a:t>
              </a: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ms</a:t>
              </a:r>
              <a:r>
                <a:rPr lang="pl-PL" sz="1800" b="1" baseline="30000">
                  <a:solidFill>
                    <a:srgbClr val="1F1A17"/>
                  </a:solidFill>
                  <a:effectLst/>
                  <a:latin typeface="Arial" charset="0"/>
                </a:rPr>
                <a:t>2</a:t>
              </a:r>
              <a:endParaRPr lang="pl-PL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3969" name="Rectangle 81"/>
            <p:cNvSpPr>
              <a:spLocks noChangeArrowheads="1"/>
            </p:cNvSpPr>
            <p:nvPr/>
          </p:nvSpPr>
          <p:spPr bwMode="auto">
            <a:xfrm>
              <a:off x="4530" y="3121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1800" b="1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endParaRPr lang="pl-PL" sz="1800" baseline="-25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93970" name="Rectangle 82"/>
            <p:cNvSpPr>
              <a:spLocks noChangeArrowheads="1"/>
            </p:cNvSpPr>
            <p:nvPr/>
          </p:nvSpPr>
          <p:spPr bwMode="auto">
            <a:xfrm>
              <a:off x="4450" y="3290"/>
              <a:ext cx="283" cy="12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93972" name="Line 84"/>
            <p:cNvSpPr>
              <a:spLocks noChangeShapeType="1"/>
            </p:cNvSpPr>
            <p:nvPr/>
          </p:nvSpPr>
          <p:spPr bwMode="auto">
            <a:xfrm>
              <a:off x="2635" y="302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73" name="Line 85"/>
            <p:cNvSpPr>
              <a:spLocks noChangeShapeType="1"/>
            </p:cNvSpPr>
            <p:nvPr/>
          </p:nvSpPr>
          <p:spPr bwMode="auto">
            <a:xfrm>
              <a:off x="2641" y="356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74" name="Line 86"/>
            <p:cNvSpPr>
              <a:spLocks noChangeShapeType="1"/>
            </p:cNvSpPr>
            <p:nvPr/>
          </p:nvSpPr>
          <p:spPr bwMode="auto">
            <a:xfrm>
              <a:off x="2647" y="3022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75" name="Line 87"/>
            <p:cNvSpPr>
              <a:spLocks noChangeShapeType="1"/>
            </p:cNvSpPr>
            <p:nvPr/>
          </p:nvSpPr>
          <p:spPr bwMode="auto">
            <a:xfrm>
              <a:off x="2472" y="3294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76" name="Freeform 88"/>
            <p:cNvSpPr>
              <a:spLocks/>
            </p:cNvSpPr>
            <p:nvPr/>
          </p:nvSpPr>
          <p:spPr bwMode="auto">
            <a:xfrm>
              <a:off x="2617" y="3261"/>
              <a:ext cx="59" cy="5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2" y="3"/>
                </a:cxn>
                <a:cxn ang="0">
                  <a:pos x="49" y="8"/>
                </a:cxn>
                <a:cxn ang="0">
                  <a:pos x="56" y="17"/>
                </a:cxn>
                <a:cxn ang="0">
                  <a:pos x="59" y="27"/>
                </a:cxn>
                <a:cxn ang="0">
                  <a:pos x="56" y="37"/>
                </a:cxn>
                <a:cxn ang="0">
                  <a:pos x="49" y="46"/>
                </a:cxn>
                <a:cxn ang="0">
                  <a:pos x="42" y="51"/>
                </a:cxn>
                <a:cxn ang="0">
                  <a:pos x="30" y="54"/>
                </a:cxn>
                <a:cxn ang="0">
                  <a:pos x="17" y="51"/>
                </a:cxn>
                <a:cxn ang="0">
                  <a:pos x="10" y="46"/>
                </a:cxn>
                <a:cxn ang="0">
                  <a:pos x="3" y="37"/>
                </a:cxn>
                <a:cxn ang="0">
                  <a:pos x="0" y="27"/>
                </a:cxn>
                <a:cxn ang="0">
                  <a:pos x="3" y="17"/>
                </a:cxn>
                <a:cxn ang="0">
                  <a:pos x="10" y="8"/>
                </a:cxn>
                <a:cxn ang="0">
                  <a:pos x="17" y="3"/>
                </a:cxn>
                <a:cxn ang="0">
                  <a:pos x="30" y="0"/>
                </a:cxn>
              </a:cxnLst>
              <a:rect l="0" t="0" r="r" b="b"/>
              <a:pathLst>
                <a:path w="59" h="54">
                  <a:moveTo>
                    <a:pt x="30" y="0"/>
                  </a:moveTo>
                  <a:lnTo>
                    <a:pt x="42" y="3"/>
                  </a:lnTo>
                  <a:lnTo>
                    <a:pt x="49" y="8"/>
                  </a:lnTo>
                  <a:lnTo>
                    <a:pt x="56" y="17"/>
                  </a:lnTo>
                  <a:lnTo>
                    <a:pt x="59" y="27"/>
                  </a:lnTo>
                  <a:lnTo>
                    <a:pt x="56" y="37"/>
                  </a:lnTo>
                  <a:lnTo>
                    <a:pt x="49" y="46"/>
                  </a:lnTo>
                  <a:lnTo>
                    <a:pt x="42" y="51"/>
                  </a:lnTo>
                  <a:lnTo>
                    <a:pt x="30" y="54"/>
                  </a:lnTo>
                  <a:lnTo>
                    <a:pt x="17" y="51"/>
                  </a:lnTo>
                  <a:lnTo>
                    <a:pt x="10" y="46"/>
                  </a:lnTo>
                  <a:lnTo>
                    <a:pt x="3" y="3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10" y="8"/>
                  </a:lnTo>
                  <a:lnTo>
                    <a:pt x="17" y="3"/>
                  </a:lnTo>
                  <a:lnTo>
                    <a:pt x="30" y="0"/>
                  </a:lnTo>
                </a:path>
              </a:pathLst>
            </a:custGeom>
            <a:solidFill>
              <a:schemeClr val="tx1"/>
            </a:solidFill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4" name="Group 91"/>
            <p:cNvGrpSpPr>
              <a:grpSpLocks/>
            </p:cNvGrpSpPr>
            <p:nvPr/>
          </p:nvGrpSpPr>
          <p:grpSpPr bwMode="auto">
            <a:xfrm>
              <a:off x="3645" y="3185"/>
              <a:ext cx="204" cy="201"/>
              <a:chOff x="2277" y="3190"/>
              <a:chExt cx="204" cy="201"/>
            </a:xfrm>
          </p:grpSpPr>
          <p:sp>
            <p:nvSpPr>
              <p:cNvPr id="293980" name="Freeform 92"/>
              <p:cNvSpPr>
                <a:spLocks/>
              </p:cNvSpPr>
              <p:nvPr/>
            </p:nvSpPr>
            <p:spPr bwMode="auto">
              <a:xfrm>
                <a:off x="2282" y="3289"/>
                <a:ext cx="12" cy="1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2" y="10"/>
                  </a:cxn>
                  <a:cxn ang="0">
                    <a:pos x="0" y="0"/>
                  </a:cxn>
                  <a:cxn ang="0">
                    <a:pos x="0" y="17"/>
                  </a:cxn>
                </a:cxnLst>
                <a:rect l="0" t="0" r="r" b="b"/>
                <a:pathLst>
                  <a:path w="12" h="17">
                    <a:moveTo>
                      <a:pt x="0" y="17"/>
                    </a:moveTo>
                    <a:lnTo>
                      <a:pt x="12" y="10"/>
                    </a:lnTo>
                    <a:lnTo>
                      <a:pt x="0" y="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1" name="Freeform 93"/>
              <p:cNvSpPr>
                <a:spLocks/>
              </p:cNvSpPr>
              <p:nvPr/>
            </p:nvSpPr>
            <p:spPr bwMode="auto">
              <a:xfrm>
                <a:off x="2379" y="3190"/>
                <a:ext cx="102" cy="102"/>
              </a:xfrm>
              <a:custGeom>
                <a:avLst/>
                <a:gdLst/>
                <a:ahLst/>
                <a:cxnLst>
                  <a:cxn ang="0">
                    <a:pos x="102" y="102"/>
                  </a:cxn>
                  <a:cxn ang="0">
                    <a:pos x="102" y="102"/>
                  </a:cxn>
                  <a:cxn ang="0">
                    <a:pos x="99" y="80"/>
                  </a:cxn>
                  <a:cxn ang="0">
                    <a:pos x="92" y="61"/>
                  </a:cxn>
                  <a:cxn ang="0">
                    <a:pos x="82" y="44"/>
                  </a:cxn>
                  <a:cxn ang="0">
                    <a:pos x="70" y="29"/>
                  </a:cxn>
                  <a:cxn ang="0">
                    <a:pos x="56" y="17"/>
                  </a:cxn>
                  <a:cxn ang="0">
                    <a:pos x="39" y="7"/>
                  </a:cxn>
                  <a:cxn ang="0">
                    <a:pos x="19" y="2"/>
                  </a:cxn>
                  <a:cxn ang="0">
                    <a:pos x="0" y="0"/>
                  </a:cxn>
                  <a:cxn ang="0">
                    <a:pos x="0" y="19"/>
                  </a:cxn>
                  <a:cxn ang="0">
                    <a:pos x="17" y="22"/>
                  </a:cxn>
                  <a:cxn ang="0">
                    <a:pos x="32" y="27"/>
                  </a:cxn>
                  <a:cxn ang="0">
                    <a:pos x="46" y="34"/>
                  </a:cxn>
                  <a:cxn ang="0">
                    <a:pos x="58" y="44"/>
                  </a:cxn>
                  <a:cxn ang="0">
                    <a:pos x="68" y="56"/>
                  </a:cxn>
                  <a:cxn ang="0">
                    <a:pos x="75" y="70"/>
                  </a:cxn>
                  <a:cxn ang="0">
                    <a:pos x="80" y="85"/>
                  </a:cxn>
                  <a:cxn ang="0">
                    <a:pos x="80" y="102"/>
                  </a:cxn>
                  <a:cxn ang="0">
                    <a:pos x="80" y="102"/>
                  </a:cxn>
                  <a:cxn ang="0">
                    <a:pos x="102" y="102"/>
                  </a:cxn>
                </a:cxnLst>
                <a:rect l="0" t="0" r="r" b="b"/>
                <a:pathLst>
                  <a:path w="102" h="102">
                    <a:moveTo>
                      <a:pt x="102" y="102"/>
                    </a:moveTo>
                    <a:lnTo>
                      <a:pt x="102" y="102"/>
                    </a:lnTo>
                    <a:lnTo>
                      <a:pt x="99" y="80"/>
                    </a:lnTo>
                    <a:lnTo>
                      <a:pt x="92" y="61"/>
                    </a:lnTo>
                    <a:lnTo>
                      <a:pt x="82" y="44"/>
                    </a:lnTo>
                    <a:lnTo>
                      <a:pt x="70" y="29"/>
                    </a:lnTo>
                    <a:lnTo>
                      <a:pt x="56" y="17"/>
                    </a:lnTo>
                    <a:lnTo>
                      <a:pt x="39" y="7"/>
                    </a:lnTo>
                    <a:lnTo>
                      <a:pt x="19" y="2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17" y="22"/>
                    </a:lnTo>
                    <a:lnTo>
                      <a:pt x="32" y="27"/>
                    </a:lnTo>
                    <a:lnTo>
                      <a:pt x="46" y="34"/>
                    </a:lnTo>
                    <a:lnTo>
                      <a:pt x="58" y="44"/>
                    </a:lnTo>
                    <a:lnTo>
                      <a:pt x="68" y="56"/>
                    </a:lnTo>
                    <a:lnTo>
                      <a:pt x="75" y="70"/>
                    </a:lnTo>
                    <a:lnTo>
                      <a:pt x="80" y="85"/>
                    </a:lnTo>
                    <a:lnTo>
                      <a:pt x="80" y="102"/>
                    </a:lnTo>
                    <a:lnTo>
                      <a:pt x="80" y="102"/>
                    </a:lnTo>
                    <a:lnTo>
                      <a:pt x="102" y="102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2" name="Freeform 94"/>
              <p:cNvSpPr>
                <a:spLocks/>
              </p:cNvSpPr>
              <p:nvPr/>
            </p:nvSpPr>
            <p:spPr bwMode="auto">
              <a:xfrm>
                <a:off x="2379" y="3292"/>
                <a:ext cx="102" cy="99"/>
              </a:xfrm>
              <a:custGeom>
                <a:avLst/>
                <a:gdLst/>
                <a:ahLst/>
                <a:cxnLst>
                  <a:cxn ang="0">
                    <a:pos x="0" y="99"/>
                  </a:cxn>
                  <a:cxn ang="0">
                    <a:pos x="0" y="99"/>
                  </a:cxn>
                  <a:cxn ang="0">
                    <a:pos x="19" y="97"/>
                  </a:cxn>
                  <a:cxn ang="0">
                    <a:pos x="39" y="92"/>
                  </a:cxn>
                  <a:cxn ang="0">
                    <a:pos x="56" y="82"/>
                  </a:cxn>
                  <a:cxn ang="0">
                    <a:pos x="70" y="70"/>
                  </a:cxn>
                  <a:cxn ang="0">
                    <a:pos x="82" y="56"/>
                  </a:cxn>
                  <a:cxn ang="0">
                    <a:pos x="92" y="39"/>
                  </a:cxn>
                  <a:cxn ang="0">
                    <a:pos x="99" y="19"/>
                  </a:cxn>
                  <a:cxn ang="0">
                    <a:pos x="102" y="0"/>
                  </a:cxn>
                  <a:cxn ang="0">
                    <a:pos x="80" y="0"/>
                  </a:cxn>
                  <a:cxn ang="0">
                    <a:pos x="80" y="14"/>
                  </a:cxn>
                  <a:cxn ang="0">
                    <a:pos x="75" y="31"/>
                  </a:cxn>
                  <a:cxn ang="0">
                    <a:pos x="68" y="43"/>
                  </a:cxn>
                  <a:cxn ang="0">
                    <a:pos x="58" y="56"/>
                  </a:cxn>
                  <a:cxn ang="0">
                    <a:pos x="46" y="65"/>
                  </a:cxn>
                  <a:cxn ang="0">
                    <a:pos x="32" y="75"/>
                  </a:cxn>
                  <a:cxn ang="0">
                    <a:pos x="17" y="77"/>
                  </a:cxn>
                  <a:cxn ang="0">
                    <a:pos x="0" y="80"/>
                  </a:cxn>
                  <a:cxn ang="0">
                    <a:pos x="0" y="80"/>
                  </a:cxn>
                  <a:cxn ang="0">
                    <a:pos x="0" y="99"/>
                  </a:cxn>
                </a:cxnLst>
                <a:rect l="0" t="0" r="r" b="b"/>
                <a:pathLst>
                  <a:path w="102" h="99">
                    <a:moveTo>
                      <a:pt x="0" y="99"/>
                    </a:moveTo>
                    <a:lnTo>
                      <a:pt x="0" y="99"/>
                    </a:lnTo>
                    <a:lnTo>
                      <a:pt x="19" y="97"/>
                    </a:lnTo>
                    <a:lnTo>
                      <a:pt x="39" y="92"/>
                    </a:lnTo>
                    <a:lnTo>
                      <a:pt x="56" y="82"/>
                    </a:lnTo>
                    <a:lnTo>
                      <a:pt x="70" y="70"/>
                    </a:lnTo>
                    <a:lnTo>
                      <a:pt x="82" y="56"/>
                    </a:lnTo>
                    <a:lnTo>
                      <a:pt x="92" y="39"/>
                    </a:lnTo>
                    <a:lnTo>
                      <a:pt x="99" y="19"/>
                    </a:lnTo>
                    <a:lnTo>
                      <a:pt x="102" y="0"/>
                    </a:lnTo>
                    <a:lnTo>
                      <a:pt x="80" y="0"/>
                    </a:lnTo>
                    <a:lnTo>
                      <a:pt x="80" y="14"/>
                    </a:lnTo>
                    <a:lnTo>
                      <a:pt x="75" y="31"/>
                    </a:lnTo>
                    <a:lnTo>
                      <a:pt x="68" y="43"/>
                    </a:lnTo>
                    <a:lnTo>
                      <a:pt x="58" y="56"/>
                    </a:lnTo>
                    <a:lnTo>
                      <a:pt x="46" y="65"/>
                    </a:lnTo>
                    <a:lnTo>
                      <a:pt x="32" y="75"/>
                    </a:lnTo>
                    <a:lnTo>
                      <a:pt x="17" y="77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3" name="Freeform 95"/>
              <p:cNvSpPr>
                <a:spLocks/>
              </p:cNvSpPr>
              <p:nvPr/>
            </p:nvSpPr>
            <p:spPr bwMode="auto">
              <a:xfrm>
                <a:off x="2277" y="3292"/>
                <a:ext cx="102" cy="9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19"/>
                  </a:cxn>
                  <a:cxn ang="0">
                    <a:pos x="8" y="39"/>
                  </a:cxn>
                  <a:cxn ang="0">
                    <a:pos x="17" y="56"/>
                  </a:cxn>
                  <a:cxn ang="0">
                    <a:pos x="29" y="70"/>
                  </a:cxn>
                  <a:cxn ang="0">
                    <a:pos x="46" y="82"/>
                  </a:cxn>
                  <a:cxn ang="0">
                    <a:pos x="63" y="92"/>
                  </a:cxn>
                  <a:cxn ang="0">
                    <a:pos x="83" y="97"/>
                  </a:cxn>
                  <a:cxn ang="0">
                    <a:pos x="102" y="99"/>
                  </a:cxn>
                  <a:cxn ang="0">
                    <a:pos x="102" y="80"/>
                  </a:cxn>
                  <a:cxn ang="0">
                    <a:pos x="85" y="77"/>
                  </a:cxn>
                  <a:cxn ang="0">
                    <a:pos x="71" y="75"/>
                  </a:cxn>
                  <a:cxn ang="0">
                    <a:pos x="56" y="65"/>
                  </a:cxn>
                  <a:cxn ang="0">
                    <a:pos x="44" y="56"/>
                  </a:cxn>
                  <a:cxn ang="0">
                    <a:pos x="34" y="43"/>
                  </a:cxn>
                  <a:cxn ang="0">
                    <a:pos x="27" y="31"/>
                  </a:cxn>
                  <a:cxn ang="0">
                    <a:pos x="22" y="14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0" y="0"/>
                  </a:cxn>
                </a:cxnLst>
                <a:rect l="0" t="0" r="r" b="b"/>
                <a:pathLst>
                  <a:path w="102" h="99">
                    <a:moveTo>
                      <a:pt x="0" y="0"/>
                    </a:moveTo>
                    <a:lnTo>
                      <a:pt x="0" y="0"/>
                    </a:lnTo>
                    <a:lnTo>
                      <a:pt x="3" y="19"/>
                    </a:lnTo>
                    <a:lnTo>
                      <a:pt x="8" y="39"/>
                    </a:lnTo>
                    <a:lnTo>
                      <a:pt x="17" y="56"/>
                    </a:lnTo>
                    <a:lnTo>
                      <a:pt x="29" y="70"/>
                    </a:lnTo>
                    <a:lnTo>
                      <a:pt x="46" y="82"/>
                    </a:lnTo>
                    <a:lnTo>
                      <a:pt x="63" y="92"/>
                    </a:lnTo>
                    <a:lnTo>
                      <a:pt x="83" y="97"/>
                    </a:lnTo>
                    <a:lnTo>
                      <a:pt x="102" y="99"/>
                    </a:lnTo>
                    <a:lnTo>
                      <a:pt x="102" y="80"/>
                    </a:lnTo>
                    <a:lnTo>
                      <a:pt x="85" y="77"/>
                    </a:lnTo>
                    <a:lnTo>
                      <a:pt x="71" y="75"/>
                    </a:lnTo>
                    <a:lnTo>
                      <a:pt x="56" y="65"/>
                    </a:lnTo>
                    <a:lnTo>
                      <a:pt x="44" y="56"/>
                    </a:lnTo>
                    <a:lnTo>
                      <a:pt x="34" y="43"/>
                    </a:lnTo>
                    <a:lnTo>
                      <a:pt x="27" y="31"/>
                    </a:lnTo>
                    <a:lnTo>
                      <a:pt x="22" y="14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4" name="Freeform 96"/>
              <p:cNvSpPr>
                <a:spLocks/>
              </p:cNvSpPr>
              <p:nvPr/>
            </p:nvSpPr>
            <p:spPr bwMode="auto">
              <a:xfrm>
                <a:off x="2277" y="3190"/>
                <a:ext cx="102" cy="102"/>
              </a:xfrm>
              <a:custGeom>
                <a:avLst/>
                <a:gdLst/>
                <a:ahLst/>
                <a:cxnLst>
                  <a:cxn ang="0">
                    <a:pos x="102" y="0"/>
                  </a:cxn>
                  <a:cxn ang="0">
                    <a:pos x="102" y="0"/>
                  </a:cxn>
                  <a:cxn ang="0">
                    <a:pos x="83" y="2"/>
                  </a:cxn>
                  <a:cxn ang="0">
                    <a:pos x="63" y="7"/>
                  </a:cxn>
                  <a:cxn ang="0">
                    <a:pos x="46" y="17"/>
                  </a:cxn>
                  <a:cxn ang="0">
                    <a:pos x="29" y="29"/>
                  </a:cxn>
                  <a:cxn ang="0">
                    <a:pos x="17" y="44"/>
                  </a:cxn>
                  <a:cxn ang="0">
                    <a:pos x="8" y="61"/>
                  </a:cxn>
                  <a:cxn ang="0">
                    <a:pos x="3" y="80"/>
                  </a:cxn>
                  <a:cxn ang="0">
                    <a:pos x="0" y="102"/>
                  </a:cxn>
                  <a:cxn ang="0">
                    <a:pos x="20" y="102"/>
                  </a:cxn>
                  <a:cxn ang="0">
                    <a:pos x="22" y="85"/>
                  </a:cxn>
                  <a:cxn ang="0">
                    <a:pos x="27" y="70"/>
                  </a:cxn>
                  <a:cxn ang="0">
                    <a:pos x="34" y="56"/>
                  </a:cxn>
                  <a:cxn ang="0">
                    <a:pos x="44" y="44"/>
                  </a:cxn>
                  <a:cxn ang="0">
                    <a:pos x="56" y="34"/>
                  </a:cxn>
                  <a:cxn ang="0">
                    <a:pos x="71" y="27"/>
                  </a:cxn>
                  <a:cxn ang="0">
                    <a:pos x="85" y="22"/>
                  </a:cxn>
                  <a:cxn ang="0">
                    <a:pos x="102" y="19"/>
                  </a:cxn>
                  <a:cxn ang="0">
                    <a:pos x="102" y="19"/>
                  </a:cxn>
                  <a:cxn ang="0">
                    <a:pos x="102" y="0"/>
                  </a:cxn>
                </a:cxnLst>
                <a:rect l="0" t="0" r="r" b="b"/>
                <a:pathLst>
                  <a:path w="102" h="102">
                    <a:moveTo>
                      <a:pt x="102" y="0"/>
                    </a:moveTo>
                    <a:lnTo>
                      <a:pt x="102" y="0"/>
                    </a:lnTo>
                    <a:lnTo>
                      <a:pt x="83" y="2"/>
                    </a:lnTo>
                    <a:lnTo>
                      <a:pt x="63" y="7"/>
                    </a:lnTo>
                    <a:lnTo>
                      <a:pt x="46" y="17"/>
                    </a:lnTo>
                    <a:lnTo>
                      <a:pt x="29" y="29"/>
                    </a:lnTo>
                    <a:lnTo>
                      <a:pt x="17" y="44"/>
                    </a:lnTo>
                    <a:lnTo>
                      <a:pt x="8" y="61"/>
                    </a:lnTo>
                    <a:lnTo>
                      <a:pt x="3" y="80"/>
                    </a:lnTo>
                    <a:lnTo>
                      <a:pt x="0" y="102"/>
                    </a:lnTo>
                    <a:lnTo>
                      <a:pt x="20" y="102"/>
                    </a:lnTo>
                    <a:lnTo>
                      <a:pt x="22" y="85"/>
                    </a:lnTo>
                    <a:lnTo>
                      <a:pt x="27" y="70"/>
                    </a:lnTo>
                    <a:lnTo>
                      <a:pt x="34" y="56"/>
                    </a:lnTo>
                    <a:lnTo>
                      <a:pt x="44" y="44"/>
                    </a:lnTo>
                    <a:lnTo>
                      <a:pt x="56" y="34"/>
                    </a:lnTo>
                    <a:lnTo>
                      <a:pt x="71" y="27"/>
                    </a:lnTo>
                    <a:lnTo>
                      <a:pt x="85" y="22"/>
                    </a:lnTo>
                    <a:lnTo>
                      <a:pt x="102" y="19"/>
                    </a:lnTo>
                    <a:lnTo>
                      <a:pt x="102" y="19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5" name="Freeform 97"/>
              <p:cNvSpPr>
                <a:spLocks/>
              </p:cNvSpPr>
              <p:nvPr/>
            </p:nvSpPr>
            <p:spPr bwMode="auto">
              <a:xfrm>
                <a:off x="2309" y="3219"/>
                <a:ext cx="140" cy="146"/>
              </a:xfrm>
              <a:custGeom>
                <a:avLst/>
                <a:gdLst/>
                <a:ahLst/>
                <a:cxnLst>
                  <a:cxn ang="0">
                    <a:pos x="14" y="146"/>
                  </a:cxn>
                  <a:cxn ang="0">
                    <a:pos x="140" y="15"/>
                  </a:cxn>
                  <a:cxn ang="0">
                    <a:pos x="128" y="0"/>
                  </a:cxn>
                  <a:cxn ang="0">
                    <a:pos x="0" y="131"/>
                  </a:cxn>
                  <a:cxn ang="0">
                    <a:pos x="14" y="146"/>
                  </a:cxn>
                </a:cxnLst>
                <a:rect l="0" t="0" r="r" b="b"/>
                <a:pathLst>
                  <a:path w="140" h="146">
                    <a:moveTo>
                      <a:pt x="14" y="146"/>
                    </a:moveTo>
                    <a:lnTo>
                      <a:pt x="140" y="15"/>
                    </a:lnTo>
                    <a:lnTo>
                      <a:pt x="128" y="0"/>
                    </a:lnTo>
                    <a:lnTo>
                      <a:pt x="0" y="131"/>
                    </a:lnTo>
                    <a:lnTo>
                      <a:pt x="14" y="146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6" name="Freeform 98"/>
              <p:cNvSpPr>
                <a:spLocks/>
              </p:cNvSpPr>
              <p:nvPr/>
            </p:nvSpPr>
            <p:spPr bwMode="auto">
              <a:xfrm>
                <a:off x="2309" y="3217"/>
                <a:ext cx="140" cy="145"/>
              </a:xfrm>
              <a:custGeom>
                <a:avLst/>
                <a:gdLst/>
                <a:ahLst/>
                <a:cxnLst>
                  <a:cxn ang="0">
                    <a:pos x="140" y="133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126" y="145"/>
                  </a:cxn>
                  <a:cxn ang="0">
                    <a:pos x="140" y="133"/>
                  </a:cxn>
                </a:cxnLst>
                <a:rect l="0" t="0" r="r" b="b"/>
                <a:pathLst>
                  <a:path w="140" h="145">
                    <a:moveTo>
                      <a:pt x="140" y="133"/>
                    </a:moveTo>
                    <a:lnTo>
                      <a:pt x="14" y="0"/>
                    </a:lnTo>
                    <a:lnTo>
                      <a:pt x="0" y="14"/>
                    </a:lnTo>
                    <a:lnTo>
                      <a:pt x="126" y="145"/>
                    </a:lnTo>
                    <a:lnTo>
                      <a:pt x="140" y="13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293987" name="Freeform 99"/>
              <p:cNvSpPr>
                <a:spLocks/>
              </p:cNvSpPr>
              <p:nvPr/>
            </p:nvSpPr>
            <p:spPr bwMode="auto">
              <a:xfrm>
                <a:off x="2369" y="3374"/>
                <a:ext cx="17" cy="15"/>
              </a:xfrm>
              <a:custGeom>
                <a:avLst/>
                <a:gdLst/>
                <a:ahLst/>
                <a:cxnLst>
                  <a:cxn ang="0">
                    <a:pos x="17" y="15"/>
                  </a:cxn>
                  <a:cxn ang="0">
                    <a:pos x="8" y="0"/>
                  </a:cxn>
                  <a:cxn ang="0">
                    <a:pos x="0" y="15"/>
                  </a:cxn>
                  <a:cxn ang="0">
                    <a:pos x="17" y="15"/>
                  </a:cxn>
                </a:cxnLst>
                <a:rect l="0" t="0" r="r" b="b"/>
                <a:pathLst>
                  <a:path w="17" h="15">
                    <a:moveTo>
                      <a:pt x="17" y="15"/>
                    </a:moveTo>
                    <a:lnTo>
                      <a:pt x="8" y="0"/>
                    </a:lnTo>
                    <a:lnTo>
                      <a:pt x="0" y="15"/>
                    </a:lnTo>
                    <a:lnTo>
                      <a:pt x="17" y="1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293988" name="Freeform 100"/>
            <p:cNvSpPr>
              <a:spLocks/>
            </p:cNvSpPr>
            <p:nvPr/>
          </p:nvSpPr>
          <p:spPr bwMode="auto">
            <a:xfrm>
              <a:off x="3424" y="3016"/>
              <a:ext cx="318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0"/>
                </a:cxn>
                <a:cxn ang="0">
                  <a:pos x="318" y="181"/>
                </a:cxn>
              </a:cxnLst>
              <a:rect l="0" t="0" r="r" b="b"/>
              <a:pathLst>
                <a:path w="318" h="181">
                  <a:moveTo>
                    <a:pt x="0" y="0"/>
                  </a:moveTo>
                  <a:lnTo>
                    <a:pt x="318" y="0"/>
                  </a:lnTo>
                  <a:lnTo>
                    <a:pt x="318" y="18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 type="triangle" w="lg" len="med"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89" name="Freeform 101"/>
            <p:cNvSpPr>
              <a:spLocks/>
            </p:cNvSpPr>
            <p:nvPr/>
          </p:nvSpPr>
          <p:spPr bwMode="auto">
            <a:xfrm flipV="1">
              <a:off x="3428" y="3376"/>
              <a:ext cx="318" cy="1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0"/>
                </a:cxn>
                <a:cxn ang="0">
                  <a:pos x="318" y="181"/>
                </a:cxn>
              </a:cxnLst>
              <a:rect l="0" t="0" r="r" b="b"/>
              <a:pathLst>
                <a:path w="318" h="181">
                  <a:moveTo>
                    <a:pt x="0" y="0"/>
                  </a:moveTo>
                  <a:lnTo>
                    <a:pt x="318" y="0"/>
                  </a:lnTo>
                  <a:lnTo>
                    <a:pt x="318" y="18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 type="triangle" w="lg" len="med"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91" name="Line 103"/>
            <p:cNvSpPr>
              <a:spLocks noChangeShapeType="1"/>
            </p:cNvSpPr>
            <p:nvPr/>
          </p:nvSpPr>
          <p:spPr bwMode="auto">
            <a:xfrm>
              <a:off x="3833" y="3282"/>
              <a:ext cx="4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>
              <a:spAutoFit/>
            </a:bodyPr>
            <a:lstStyle/>
            <a:p>
              <a:endParaRPr lang="pl-PL"/>
            </a:p>
          </p:txBody>
        </p:sp>
        <p:sp>
          <p:nvSpPr>
            <p:cNvPr id="293992" name="Line 104"/>
            <p:cNvSpPr>
              <a:spLocks noChangeShapeType="1"/>
            </p:cNvSpPr>
            <p:nvPr/>
          </p:nvSpPr>
          <p:spPr bwMode="auto">
            <a:xfrm>
              <a:off x="4830" y="3294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93" name="Freeform 105"/>
            <p:cNvSpPr>
              <a:spLocks/>
            </p:cNvSpPr>
            <p:nvPr/>
          </p:nvSpPr>
          <p:spPr bwMode="auto">
            <a:xfrm>
              <a:off x="2381" y="3294"/>
              <a:ext cx="2631" cy="635"/>
            </a:xfrm>
            <a:custGeom>
              <a:avLst/>
              <a:gdLst/>
              <a:ahLst/>
              <a:cxnLst>
                <a:cxn ang="0">
                  <a:pos x="2631" y="0"/>
                </a:cxn>
                <a:cxn ang="0">
                  <a:pos x="2631" y="635"/>
                </a:cxn>
                <a:cxn ang="0">
                  <a:pos x="0" y="635"/>
                </a:cxn>
              </a:cxnLst>
              <a:rect l="0" t="0" r="r" b="b"/>
              <a:pathLst>
                <a:path w="2631" h="635">
                  <a:moveTo>
                    <a:pt x="2631" y="0"/>
                  </a:moveTo>
                  <a:lnTo>
                    <a:pt x="2631" y="635"/>
                  </a:lnTo>
                  <a:lnTo>
                    <a:pt x="0" y="635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94" name="Line 106"/>
            <p:cNvSpPr>
              <a:spLocks noChangeShapeType="1"/>
            </p:cNvSpPr>
            <p:nvPr/>
          </p:nvSpPr>
          <p:spPr bwMode="auto">
            <a:xfrm>
              <a:off x="1915" y="3288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wrap="none">
              <a:spAutoFit/>
            </a:bodyPr>
            <a:lstStyle/>
            <a:p>
              <a:endParaRPr lang="pl-PL"/>
            </a:p>
          </p:txBody>
        </p:sp>
        <p:sp>
          <p:nvSpPr>
            <p:cNvPr id="293995" name="Line 107"/>
            <p:cNvSpPr>
              <a:spLocks noChangeShapeType="1"/>
            </p:cNvSpPr>
            <p:nvPr/>
          </p:nvSpPr>
          <p:spPr bwMode="auto">
            <a:xfrm flipV="1">
              <a:off x="2375" y="3385"/>
              <a:ext cx="0" cy="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>
              <a:spAutoFit/>
            </a:bodyPr>
            <a:lstStyle/>
            <a:p>
              <a:endParaRPr lang="pl-PL"/>
            </a:p>
          </p:txBody>
        </p:sp>
        <p:sp>
          <p:nvSpPr>
            <p:cNvPr id="293996" name="Rectangle 108"/>
            <p:cNvSpPr>
              <a:spLocks noChangeArrowheads="1"/>
            </p:cNvSpPr>
            <p:nvPr/>
          </p:nvSpPr>
          <p:spPr bwMode="auto">
            <a:xfrm>
              <a:off x="3107" y="2919"/>
              <a:ext cx="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000" b="1">
                  <a:solidFill>
                    <a:srgbClr val="1F1A17"/>
                  </a:solidFill>
                  <a:effectLst/>
                  <a:latin typeface="Arial" charset="0"/>
                </a:rPr>
                <a:t>k</a:t>
              </a:r>
              <a:endParaRPr lang="pl-PL" sz="20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9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3" grpId="0" autoUpdateAnimBg="0"/>
      <p:bldP spid="293894" grpId="0" autoUpdateAnimBg="0"/>
      <p:bldP spid="293895" grpId="0" autoUpdateAnimBg="0"/>
      <p:bldP spid="29390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ext Box 2"/>
          <p:cNvSpPr txBox="1">
            <a:spLocks noChangeArrowheads="1"/>
          </p:cNvSpPr>
          <p:nvPr/>
        </p:nvSpPr>
        <p:spPr bwMode="auto">
          <a:xfrm>
            <a:off x="4756150" y="1981200"/>
            <a:ext cx="43878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  <a:tabLst>
                <a:tab pos="571500" algn="l"/>
              </a:tabLst>
            </a:pPr>
            <a:r>
              <a:rPr lang="pl-PL" sz="1800" i="1">
                <a:effectLst/>
                <a:cs typeface="Times New Roman" pitchFamily="18" charset="0"/>
              </a:rPr>
              <a:t>A</a:t>
            </a:r>
            <a:r>
              <a:rPr lang="pl-PL" sz="1800" i="1" baseline="-30000">
                <a:effectLst/>
                <a:cs typeface="Times New Roman" pitchFamily="18" charset="0"/>
              </a:rPr>
              <a:t>m</a:t>
            </a:r>
            <a:r>
              <a:rPr lang="pl-PL" sz="1800">
                <a:effectLst/>
                <a:cs typeface="Times New Roman" pitchFamily="18" charset="0"/>
              </a:rPr>
              <a:t> –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powierzchnia efektywna</a:t>
            </a:r>
            <a:r>
              <a:rPr lang="pl-PL" sz="1800">
                <a:effectLst/>
              </a:rPr>
              <a:t> m</a:t>
            </a:r>
            <a:r>
              <a:rPr lang="pl-PL" sz="1800">
                <a:effectLst/>
                <a:cs typeface="Times New Roman" pitchFamily="18" charset="0"/>
              </a:rPr>
              <a:t>embrany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siłownika , </a:t>
            </a:r>
            <a:r>
              <a:rPr lang="pl-PL" sz="1800">
                <a:effectLst/>
              </a:rPr>
              <a:t>  </a:t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k </a:t>
            </a:r>
            <a:r>
              <a:rPr lang="pl-PL" sz="1800">
                <a:effectLst/>
                <a:cs typeface="Times New Roman" pitchFamily="18" charset="0"/>
              </a:rPr>
              <a:t>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współczynnik sztywności sprężyny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siłownika,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A</a:t>
            </a:r>
            <a:r>
              <a:rPr lang="pl-PL" sz="1800" i="1" baseline="-30000">
                <a:effectLst/>
                <a:cs typeface="Times New Roman" pitchFamily="18" charset="0"/>
              </a:rPr>
              <a:t>2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powierzchnia czynna tłoka tłumika, 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k</a:t>
            </a:r>
            <a:r>
              <a:rPr lang="pl-PL" sz="1800" i="1" baseline="-30000">
                <a:effectLst/>
                <a:cs typeface="Times New Roman" pitchFamily="18" charset="0"/>
              </a:rPr>
              <a:t>1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współczynnik sztywności sprężyny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tłumika, 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R</a:t>
            </a:r>
            <a:r>
              <a:rPr lang="pl-PL" sz="1800" i="1" baseline="-30000">
                <a:effectLst/>
                <a:cs typeface="Times New Roman" pitchFamily="18" charset="0"/>
              </a:rPr>
              <a:t>H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opór hydrauliczny zaworu,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A</a:t>
            </a:r>
            <a:r>
              <a:rPr lang="pl-PL" sz="1800" i="1" baseline="-30000">
                <a:effectLst/>
                <a:cs typeface="Times New Roman" pitchFamily="18" charset="0"/>
              </a:rPr>
              <a:t>1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powierzchnia czynna tłoka</a:t>
            </a:r>
            <a:r>
              <a:rPr lang="pl-PL" sz="1800">
                <a:effectLst/>
              </a:rPr>
              <a:t> </a:t>
            </a:r>
            <a:r>
              <a:rPr lang="pl-PL" sz="1800">
                <a:effectLst/>
                <a:cs typeface="Times New Roman" pitchFamily="18" charset="0"/>
              </a:rPr>
              <a:t>siłownika,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a, b</a:t>
            </a:r>
            <a:r>
              <a:rPr lang="pl-PL" sz="1800">
                <a:effectLst/>
                <a:cs typeface="Times New Roman" pitchFamily="18" charset="0"/>
              </a:rPr>
              <a:t> – długości ramion dźwigni </a:t>
            </a:r>
            <a:r>
              <a:rPr lang="pl-PL" sz="1800">
                <a:effectLst/>
              </a:rPr>
              <a:t>		</a:t>
            </a:r>
            <a:r>
              <a:rPr lang="pl-PL" sz="1800">
                <a:effectLst/>
                <a:cs typeface="Times New Roman" pitchFamily="18" charset="0"/>
              </a:rPr>
              <a:t>dwustronnej,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l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długość rurki strumieniowej,</a:t>
            </a:r>
            <a:r>
              <a:rPr lang="pl-PL" sz="1800">
                <a:effectLst/>
              </a:rPr>
              <a:t> </a:t>
            </a:r>
            <a:br>
              <a:rPr lang="pl-PL" sz="1800">
                <a:effectLst/>
              </a:rPr>
            </a:br>
            <a:r>
              <a:rPr lang="pl-PL" sz="1800">
                <a:effectLst/>
              </a:rPr>
              <a:t> </a:t>
            </a:r>
            <a:r>
              <a:rPr lang="pl-PL" sz="1800" i="1">
                <a:effectLst/>
                <a:cs typeface="Times New Roman" pitchFamily="18" charset="0"/>
              </a:rPr>
              <a:t>p</a:t>
            </a:r>
            <a:r>
              <a:rPr lang="pl-PL" sz="1800" i="1" baseline="-30000">
                <a:effectLst/>
                <a:cs typeface="Times New Roman" pitchFamily="18" charset="0"/>
              </a:rPr>
              <a:t>z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ciśnienie</a:t>
            </a:r>
            <a:r>
              <a:rPr lang="pl-PL" sz="1800">
                <a:effectLst/>
              </a:rPr>
              <a:t> </a:t>
            </a:r>
            <a:r>
              <a:rPr lang="pl-PL" sz="1800">
                <a:effectLst/>
                <a:cs typeface="Times New Roman" pitchFamily="18" charset="0"/>
              </a:rPr>
              <a:t>zasilania rurki </a:t>
            </a:r>
            <a:r>
              <a:rPr lang="pl-PL" sz="1800">
                <a:effectLst/>
              </a:rPr>
              <a:t>		</a:t>
            </a:r>
            <a:r>
              <a:rPr lang="pl-PL" sz="1800">
                <a:effectLst/>
                <a:cs typeface="Times New Roman" pitchFamily="18" charset="0"/>
              </a:rPr>
              <a:t>strumieniowej,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 i="1">
                <a:effectLst/>
                <a:cs typeface="Times New Roman" pitchFamily="18" charset="0"/>
              </a:rPr>
              <a:t>u, y</a:t>
            </a:r>
            <a:r>
              <a:rPr lang="pl-PL" sz="1800" i="1">
                <a:effectLst/>
              </a:rPr>
              <a:t>, x, x</a:t>
            </a:r>
            <a:r>
              <a:rPr lang="pl-PL" sz="1800" i="1" baseline="-25000">
                <a:effectLst/>
              </a:rPr>
              <a:t>1</a:t>
            </a:r>
            <a:r>
              <a:rPr lang="pl-PL" sz="1800" i="1">
                <a:effectLst/>
              </a:rPr>
              <a:t>, x</a:t>
            </a:r>
            <a:r>
              <a:rPr lang="pl-PL" sz="1800" i="1" baseline="-25000">
                <a:effectLst/>
              </a:rPr>
              <a:t>2</a:t>
            </a:r>
            <a:r>
              <a:rPr lang="pl-PL" sz="1800" i="1">
                <a:effectLst/>
              </a:rPr>
              <a:t>, </a:t>
            </a:r>
            <a:r>
              <a:rPr lang="pl-PL" sz="1800" i="1">
                <a:effectLst/>
                <a:sym typeface="Symbol" pitchFamily="18" charset="2"/>
              </a:rPr>
              <a:t>, </a:t>
            </a:r>
            <a:r>
              <a:rPr lang="pl-PL" sz="1800" i="1">
                <a:effectLst/>
              </a:rPr>
              <a:t> </a:t>
            </a:r>
            <a:r>
              <a:rPr lang="pl-PL" sz="1800">
                <a:effectLst/>
                <a:cs typeface="Times New Roman" pitchFamily="18" charset="0"/>
              </a:rPr>
              <a:t> – przesunięcia, </a:t>
            </a:r>
            <a:r>
              <a:rPr lang="pl-PL" sz="1800">
                <a:effectLst/>
              </a:rPr>
              <a:t/>
            </a:r>
            <a:br>
              <a:rPr lang="pl-PL" sz="1800">
                <a:effectLst/>
              </a:rPr>
            </a:br>
            <a:r>
              <a:rPr lang="pl-PL" sz="1800">
                <a:effectLst/>
              </a:rPr>
              <a:t> </a:t>
            </a:r>
            <a:r>
              <a:rPr lang="pl-PL" sz="1800" i="1">
                <a:effectLst/>
                <a:cs typeface="Times New Roman" pitchFamily="18" charset="0"/>
              </a:rPr>
              <a:t>p</a:t>
            </a:r>
            <a:r>
              <a:rPr lang="pl-PL" sz="1800">
                <a:effectLst/>
                <a:cs typeface="Times New Roman" pitchFamily="18" charset="0"/>
              </a:rPr>
              <a:t> – </a:t>
            </a:r>
            <a:r>
              <a:rPr lang="pl-PL" sz="1800">
                <a:effectLst/>
              </a:rPr>
              <a:t>	</a:t>
            </a:r>
            <a:r>
              <a:rPr lang="pl-PL" sz="1800">
                <a:effectLst/>
                <a:cs typeface="Times New Roman" pitchFamily="18" charset="0"/>
              </a:rPr>
              <a:t>ciśnienie wejściowe </a:t>
            </a:r>
          </a:p>
        </p:txBody>
      </p:sp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Budowa schematów blokowych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/>
        </p:nvSpPr>
        <p:spPr bwMode="auto">
          <a:xfrm>
            <a:off x="304800" y="1208088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 b="1" u="sng">
                <a:effectLst/>
                <a:latin typeface="Arial" charset="0"/>
                <a:cs typeface="Times New Roman" pitchFamily="18" charset="0"/>
              </a:rPr>
              <a:t>Przyk</a:t>
            </a:r>
            <a:r>
              <a:rPr lang="pl-PL" sz="2000" b="1" u="sng">
                <a:effectLst/>
                <a:latin typeface="Arial" charset="0"/>
              </a:rPr>
              <a:t>ł</a:t>
            </a:r>
            <a:r>
              <a:rPr lang="pl-PL" sz="2000" b="1" u="sng">
                <a:effectLst/>
                <a:latin typeface="Arial" charset="0"/>
                <a:cs typeface="Times New Roman" pitchFamily="18" charset="0"/>
              </a:rPr>
              <a:t>ad</a:t>
            </a:r>
            <a:r>
              <a:rPr lang="pl-PL" sz="2000" b="1" u="sng">
                <a:effectLst/>
                <a:latin typeface="Arial" charset="0"/>
              </a:rPr>
              <a:t> 7</a:t>
            </a:r>
            <a:r>
              <a:rPr lang="pl-PL" sz="2000" b="1" u="sng">
                <a:effectLst/>
                <a:latin typeface="Arial" charset="0"/>
                <a:cs typeface="Times New Roman" pitchFamily="18" charset="0"/>
              </a:rPr>
              <a:t>.</a:t>
            </a:r>
            <a:r>
              <a:rPr lang="pl-PL" sz="2000" b="1">
                <a:effectLst/>
                <a:latin typeface="Arial" charset="0"/>
              </a:rPr>
              <a:t> 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Narysowa</a:t>
            </a:r>
            <a:r>
              <a:rPr lang="pl-PL" sz="2000">
                <a:effectLst/>
                <a:latin typeface="Arial" charset="0"/>
              </a:rPr>
              <a:t>ć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schemat blokowy oraz okre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li</a:t>
            </a:r>
            <a:r>
              <a:rPr lang="pl-PL" sz="2000">
                <a:effectLst/>
                <a:latin typeface="Arial" charset="0"/>
              </a:rPr>
              <a:t>ć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transmitancj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zast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pcz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sz="2000" b="1">
                <a:effectLst/>
                <a:latin typeface="Arial" charset="0"/>
                <a:cs typeface="Times New Roman" pitchFamily="18" charset="0"/>
              </a:rPr>
              <a:t>uk</a:t>
            </a:r>
            <a:r>
              <a:rPr lang="pl-PL" sz="2000" b="1">
                <a:effectLst/>
                <a:latin typeface="Arial" charset="0"/>
              </a:rPr>
              <a:t>ł</a:t>
            </a:r>
            <a:r>
              <a:rPr lang="pl-PL" sz="2000" b="1">
                <a:effectLst/>
                <a:latin typeface="Arial" charset="0"/>
                <a:cs typeface="Times New Roman" pitchFamily="18" charset="0"/>
              </a:rPr>
              <a:t>adu sterowania si</a:t>
            </a:r>
            <a:r>
              <a:rPr lang="pl-PL" sz="2000" b="1">
                <a:effectLst/>
                <a:latin typeface="Arial" charset="0"/>
              </a:rPr>
              <a:t>ł</a:t>
            </a:r>
            <a:r>
              <a:rPr lang="pl-PL" sz="2000" b="1">
                <a:effectLst/>
                <a:latin typeface="Arial" charset="0"/>
                <a:cs typeface="Times New Roman" pitchFamily="18" charset="0"/>
              </a:rPr>
              <a:t>ownika hydraulicznego</a:t>
            </a:r>
            <a:endParaRPr lang="pl-PL" sz="2000">
              <a:effectLst/>
              <a:latin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363" y="1887538"/>
            <a:ext cx="4627562" cy="4953000"/>
            <a:chOff x="67" y="1189"/>
            <a:chExt cx="2915" cy="3120"/>
          </a:xfrm>
        </p:grpSpPr>
        <p:pic>
          <p:nvPicPr>
            <p:cNvPr id="27239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" y="1189"/>
              <a:ext cx="2915" cy="3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2391" name="Text Box 7"/>
            <p:cNvSpPr txBox="1">
              <a:spLocks noChangeArrowheads="1"/>
            </p:cNvSpPr>
            <p:nvPr/>
          </p:nvSpPr>
          <p:spPr bwMode="auto">
            <a:xfrm>
              <a:off x="1920" y="182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Tx/>
                <a:buFontTx/>
                <a:buNone/>
              </a:pPr>
              <a:r>
                <a:rPr lang="pl-PL" sz="1400" b="1">
                  <a:effectLst/>
                  <a:latin typeface="Arial" charset="0"/>
                </a:rPr>
                <a:t>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autoUpdateAnimBg="0"/>
      <p:bldP spid="272387" grpId="0" autoUpdateAnimBg="0"/>
      <p:bldP spid="27238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5715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just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  <a:tabLst>
                <a:tab pos="381000" algn="l"/>
              </a:tabLst>
            </a:pPr>
            <a:r>
              <a:rPr lang="pl-PL"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ownik pneumatyczny (1),</a:t>
            </a:r>
          </a:p>
          <a:p>
            <a:pPr marL="381000" indent="-381000" algn="just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  <a:tabLst>
                <a:tab pos="381000" algn="l"/>
              </a:tabLst>
            </a:pPr>
            <a:r>
              <a:rPr lang="pl-PL">
                <a:effectLst/>
                <a:latin typeface="Arial" charset="0"/>
                <a:cs typeface="Times New Roman" pitchFamily="18" charset="0"/>
              </a:rPr>
              <a:t>t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umik hydrauliczny (2),</a:t>
            </a:r>
          </a:p>
          <a:p>
            <a:pPr marL="381000" indent="-381000" algn="just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  <a:tabLst>
                <a:tab pos="381000" algn="l"/>
              </a:tabLst>
            </a:pPr>
            <a:r>
              <a:rPr lang="pl-PL"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ownik hydrauliczny (3),</a:t>
            </a:r>
          </a:p>
          <a:p>
            <a:pPr marL="381000" indent="-381000" algn="just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  <a:tabLst>
                <a:tab pos="381000" algn="l"/>
              </a:tabLst>
            </a:pPr>
            <a:r>
              <a:rPr lang="pl-PL">
                <a:effectLst/>
                <a:latin typeface="Arial" charset="0"/>
                <a:cs typeface="Times New Roman" pitchFamily="18" charset="0"/>
              </a:rPr>
              <a:t>d</a:t>
            </a:r>
            <a:r>
              <a:rPr lang="pl-PL">
                <a:effectLst/>
                <a:latin typeface="Arial" charset="0"/>
              </a:rPr>
              <a:t>ź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wignia dwustronna (4),</a:t>
            </a:r>
          </a:p>
          <a:p>
            <a:pPr marL="381000" indent="-381000" algn="just">
              <a:lnSpc>
                <a:spcPct val="8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  <a:tabLst>
                <a:tab pos="381000" algn="l"/>
              </a:tabLst>
            </a:pPr>
            <a:r>
              <a:rPr lang="pl-PL">
                <a:effectLst/>
                <a:latin typeface="Arial" charset="0"/>
                <a:cs typeface="Times New Roman" pitchFamily="18" charset="0"/>
              </a:rPr>
              <a:t>rurka strumieniowa (5)</a:t>
            </a:r>
            <a:endParaRPr lang="pl-PL">
              <a:effectLst/>
              <a:latin typeface="Arial" charset="0"/>
            </a:endParaRPr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349250" y="1371600"/>
            <a:ext cx="83486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pl-PL">
                <a:effectLst/>
                <a:latin typeface="Arial" charset="0"/>
                <a:cs typeface="Times New Roman" pitchFamily="18" charset="0"/>
              </a:rPr>
              <a:t>W pierwszej kolejno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 dokonujemy podzia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u uk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adu z</a:t>
            </a:r>
            <a:r>
              <a:rPr lang="pl-PL">
                <a:effectLst/>
                <a:latin typeface="Arial" charset="0"/>
              </a:rPr>
              <a:t>łoż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onego na nast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puj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ce cz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ony elementarne: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73412" name="Text Box 4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338138" y="4895850"/>
            <a:ext cx="83486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>
                <a:effectLst/>
                <a:latin typeface="Arial" charset="0"/>
              </a:rPr>
              <a:t>Właściwości wymienionych członów można stosunkowo łatwo opisać za pomocą </a:t>
            </a:r>
            <a:r>
              <a:rPr lang="pl-PL" b="1">
                <a:effectLst/>
                <a:latin typeface="Arial" charset="0"/>
              </a:rPr>
              <a:t>transmitancji operatorowych</a:t>
            </a:r>
            <a:r>
              <a:rPr lang="pl-PL">
                <a:effectLst/>
                <a:latin typeface="Arial" charset="0"/>
              </a:rPr>
              <a:t>, sporządzić ich </a:t>
            </a:r>
            <a:r>
              <a:rPr lang="pl-PL" b="1">
                <a:effectLst/>
                <a:latin typeface="Arial" charset="0"/>
              </a:rPr>
              <a:t>cząstkowe schematy blokowe</a:t>
            </a:r>
            <a:r>
              <a:rPr lang="pl-PL">
                <a:effectLst/>
                <a:latin typeface="Arial" charset="0"/>
              </a:rPr>
              <a:t>, a następnie </a:t>
            </a:r>
            <a:r>
              <a:rPr lang="pl-PL" b="1">
                <a:effectLst/>
                <a:latin typeface="Arial" charset="0"/>
              </a:rPr>
              <a:t>połączyć je w kompletny schemat blokowy</a:t>
            </a:r>
            <a:r>
              <a:rPr lang="pl-PL">
                <a:effectLst/>
                <a:latin typeface="Arial" charset="0"/>
              </a:rPr>
              <a:t> całego układu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3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3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 build="p" autoUpdateAnimBg="0" advAuto="1000"/>
      <p:bldP spid="273411" grpId="0" autoUpdateAnimBg="0"/>
      <p:bldP spid="273412" grpId="0" autoUpdateAnimBg="0"/>
      <p:bldP spid="27341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339725" y="1236663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 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ownik pneumatyczny (1)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274435" name="Text Box 3"/>
          <p:cNvSpPr txBox="1">
            <a:spLocks noChangeArrowheads="1"/>
          </p:cNvSpPr>
          <p:nvPr/>
        </p:nvSpPr>
        <p:spPr bwMode="auto">
          <a:xfrm>
            <a:off x="787400" y="1795463"/>
            <a:ext cx="4546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p – ci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nienie dzia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aj</a:t>
            </a:r>
            <a:r>
              <a:rPr lang="pl-PL" sz="1800">
                <a:effectLst/>
                <a:latin typeface="Arial" charset="0"/>
              </a:rPr>
              <a:t>ą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ce na membran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sz="1800">
                <a:effectLst/>
                <a:latin typeface="Arial" charset="0"/>
              </a:rPr>
              <a:t> 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ownika </a:t>
            </a: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wej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,</a:t>
            </a:r>
          </a:p>
          <a:p>
            <a:pPr marL="381000" indent="-381000"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ψ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–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trzpienia si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ownika </a:t>
            </a: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3886200" y="3924300"/>
          <a:ext cx="1524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Równanie" r:id="rId3" imgW="672840" imgH="228600" progId="Equation.3">
                  <p:embed/>
                </p:oleObj>
              </mc:Choice>
              <mc:Fallback>
                <p:oleObj name="Równanie" r:id="rId3" imgW="672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924300"/>
                        <a:ext cx="1524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228600" y="4632325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T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ransmitancja operatorowa</a:t>
            </a:r>
            <a:r>
              <a:rPr lang="pl-PL" sz="2000">
                <a:effectLst/>
                <a:latin typeface="Arial" charset="0"/>
              </a:rPr>
              <a:t> siłownika pneumatycznego</a:t>
            </a:r>
          </a:p>
        </p:txBody>
      </p:sp>
      <p:graphicFrame>
        <p:nvGraphicFramePr>
          <p:cNvPr id="274438" name="Object 6"/>
          <p:cNvGraphicFramePr>
            <a:graphicFrameLocks noChangeAspect="1"/>
          </p:cNvGraphicFramePr>
          <p:nvPr/>
        </p:nvGraphicFramePr>
        <p:xfrm>
          <a:off x="3500438" y="5029200"/>
          <a:ext cx="259556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Równanie" r:id="rId5" imgW="1231366" imgH="431613" progId="Equation.3">
                  <p:embed/>
                </p:oleObj>
              </mc:Choice>
              <mc:Fallback>
                <p:oleObj name="Równanie" r:id="rId5" imgW="1231366" imgH="4316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5029200"/>
                        <a:ext cx="2595562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9" name="Text Box 7"/>
          <p:cNvSpPr txBox="1">
            <a:spLocks noChangeArrowheads="1"/>
          </p:cNvSpPr>
          <p:nvPr/>
        </p:nvSpPr>
        <p:spPr bwMode="auto">
          <a:xfrm>
            <a:off x="293688" y="60960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ownik jest wi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cz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ł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onem proporcjonalnym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.</a:t>
            </a:r>
            <a:endParaRPr lang="pl-PL" sz="2000">
              <a:effectLst/>
              <a:latin typeface="Arial" charset="0"/>
            </a:endParaRPr>
          </a:p>
        </p:txBody>
      </p:sp>
      <p:sp>
        <p:nvSpPr>
          <p:cNvPr id="274440" name="Text Box 8"/>
          <p:cNvSpPr txBox="1">
            <a:spLocks noChangeArrowheads="1"/>
          </p:cNvSpPr>
          <p:nvPr/>
        </p:nvSpPr>
        <p:spPr bwMode="auto">
          <a:xfrm>
            <a:off x="228600" y="3413125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R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ównanie ruchu </a:t>
            </a:r>
            <a:r>
              <a:rPr lang="pl-PL" sz="2000">
                <a:effectLst/>
                <a:latin typeface="Arial" charset="0"/>
              </a:rPr>
              <a:t>(p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omijaj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si</a:t>
            </a:r>
            <a:r>
              <a:rPr lang="pl-PL" sz="2000">
                <a:effectLst/>
                <a:latin typeface="Arial" charset="0"/>
              </a:rPr>
              <a:t>łę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tarcia oraz si</a:t>
            </a:r>
            <a:r>
              <a:rPr lang="pl-PL" sz="2000">
                <a:effectLst/>
                <a:latin typeface="Arial" charset="0"/>
              </a:rPr>
              <a:t>łę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bezw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adno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</a:t>
            </a:r>
            <a:r>
              <a:rPr lang="pl-PL" sz="2000">
                <a:effectLst/>
                <a:latin typeface="Arial" charset="0"/>
              </a:rPr>
              <a:t>)</a:t>
            </a:r>
            <a:endParaRPr lang="en-US" sz="2000">
              <a:effectLst/>
              <a:latin typeface="Arial" charset="0"/>
            </a:endParaRPr>
          </a:p>
        </p:txBody>
      </p:sp>
      <p:sp>
        <p:nvSpPr>
          <p:cNvPr id="274441" name="Text Box 9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867400" y="1308100"/>
            <a:ext cx="2543175" cy="1968500"/>
            <a:chOff x="1499" y="632"/>
            <a:chExt cx="1602" cy="1240"/>
          </a:xfrm>
        </p:grpSpPr>
        <p:sp>
          <p:nvSpPr>
            <p:cNvPr id="274443" name="Rectangle 11"/>
            <p:cNvSpPr>
              <a:spLocks noChangeArrowheads="1"/>
            </p:cNvSpPr>
            <p:nvPr/>
          </p:nvSpPr>
          <p:spPr bwMode="auto">
            <a:xfrm>
              <a:off x="2160" y="1226"/>
              <a:ext cx="17" cy="523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44" name="Freeform 12"/>
            <p:cNvSpPr>
              <a:spLocks/>
            </p:cNvSpPr>
            <p:nvPr/>
          </p:nvSpPr>
          <p:spPr bwMode="auto">
            <a:xfrm>
              <a:off x="2168" y="1740"/>
              <a:ext cx="34" cy="32"/>
            </a:xfrm>
            <a:custGeom>
              <a:avLst/>
              <a:gdLst/>
              <a:ahLst/>
              <a:cxnLst>
                <a:cxn ang="0">
                  <a:pos x="34" y="32"/>
                </a:cxn>
                <a:cxn ang="0">
                  <a:pos x="34" y="32"/>
                </a:cxn>
                <a:cxn ang="0">
                  <a:pos x="32" y="19"/>
                </a:cxn>
                <a:cxn ang="0">
                  <a:pos x="26" y="9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7" y="17"/>
                </a:cxn>
                <a:cxn ang="0">
                  <a:pos x="13" y="21"/>
                </a:cxn>
                <a:cxn ang="0">
                  <a:pos x="17" y="25"/>
                </a:cxn>
                <a:cxn ang="0">
                  <a:pos x="17" y="32"/>
                </a:cxn>
                <a:cxn ang="0">
                  <a:pos x="17" y="32"/>
                </a:cxn>
                <a:cxn ang="0">
                  <a:pos x="34" y="32"/>
                </a:cxn>
              </a:cxnLst>
              <a:rect l="0" t="0" r="r" b="b"/>
              <a:pathLst>
                <a:path w="34" h="32">
                  <a:moveTo>
                    <a:pt x="34" y="32"/>
                  </a:moveTo>
                  <a:lnTo>
                    <a:pt x="34" y="32"/>
                  </a:lnTo>
                  <a:lnTo>
                    <a:pt x="32" y="19"/>
                  </a:lnTo>
                  <a:lnTo>
                    <a:pt x="26" y="9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13" y="21"/>
                  </a:lnTo>
                  <a:lnTo>
                    <a:pt x="17" y="25"/>
                  </a:lnTo>
                  <a:lnTo>
                    <a:pt x="17" y="32"/>
                  </a:lnTo>
                  <a:lnTo>
                    <a:pt x="17" y="32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45" name="Freeform 13"/>
            <p:cNvSpPr>
              <a:spLocks/>
            </p:cNvSpPr>
            <p:nvPr/>
          </p:nvSpPr>
          <p:spPr bwMode="auto">
            <a:xfrm>
              <a:off x="2168" y="1772"/>
              <a:ext cx="34" cy="33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0" y="33"/>
                </a:cxn>
                <a:cxn ang="0">
                  <a:pos x="15" y="31"/>
                </a:cxn>
                <a:cxn ang="0">
                  <a:pos x="26" y="25"/>
                </a:cxn>
                <a:cxn ang="0">
                  <a:pos x="32" y="12"/>
                </a:cxn>
                <a:cxn ang="0">
                  <a:pos x="34" y="0"/>
                </a:cxn>
                <a:cxn ang="0">
                  <a:pos x="17" y="0"/>
                </a:cxn>
                <a:cxn ang="0">
                  <a:pos x="17" y="6"/>
                </a:cxn>
                <a:cxn ang="0">
                  <a:pos x="13" y="12"/>
                </a:cxn>
                <a:cxn ang="0">
                  <a:pos x="7" y="15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0" y="33"/>
                </a:cxn>
              </a:cxnLst>
              <a:rect l="0" t="0" r="r" b="b"/>
              <a:pathLst>
                <a:path w="34" h="33">
                  <a:moveTo>
                    <a:pt x="0" y="33"/>
                  </a:moveTo>
                  <a:lnTo>
                    <a:pt x="0" y="33"/>
                  </a:lnTo>
                  <a:lnTo>
                    <a:pt x="15" y="31"/>
                  </a:lnTo>
                  <a:lnTo>
                    <a:pt x="26" y="25"/>
                  </a:lnTo>
                  <a:lnTo>
                    <a:pt x="32" y="12"/>
                  </a:lnTo>
                  <a:lnTo>
                    <a:pt x="34" y="0"/>
                  </a:lnTo>
                  <a:lnTo>
                    <a:pt x="17" y="0"/>
                  </a:lnTo>
                  <a:lnTo>
                    <a:pt x="17" y="6"/>
                  </a:lnTo>
                  <a:lnTo>
                    <a:pt x="13" y="12"/>
                  </a:lnTo>
                  <a:lnTo>
                    <a:pt x="7" y="15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46" name="Freeform 14"/>
            <p:cNvSpPr>
              <a:spLocks/>
            </p:cNvSpPr>
            <p:nvPr/>
          </p:nvSpPr>
          <p:spPr bwMode="auto">
            <a:xfrm>
              <a:off x="2137" y="1772"/>
              <a:ext cx="31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12"/>
                </a:cxn>
                <a:cxn ang="0">
                  <a:pos x="8" y="25"/>
                </a:cxn>
                <a:cxn ang="0">
                  <a:pos x="19" y="31"/>
                </a:cxn>
                <a:cxn ang="0">
                  <a:pos x="31" y="33"/>
                </a:cxn>
                <a:cxn ang="0">
                  <a:pos x="31" y="17"/>
                </a:cxn>
                <a:cxn ang="0">
                  <a:pos x="25" y="15"/>
                </a:cxn>
                <a:cxn ang="0">
                  <a:pos x="21" y="12"/>
                </a:cxn>
                <a:cxn ang="0">
                  <a:pos x="17" y="6"/>
                </a:cxn>
                <a:cxn ang="0">
                  <a:pos x="17" y="0"/>
                </a:cxn>
                <a:cxn ang="0">
                  <a:pos x="17" y="0"/>
                </a:cxn>
                <a:cxn ang="0">
                  <a:pos x="0" y="0"/>
                </a:cxn>
              </a:cxnLst>
              <a:rect l="0" t="0" r="r" b="b"/>
              <a:pathLst>
                <a:path w="31" h="33">
                  <a:moveTo>
                    <a:pt x="0" y="0"/>
                  </a:moveTo>
                  <a:lnTo>
                    <a:pt x="0" y="0"/>
                  </a:lnTo>
                  <a:lnTo>
                    <a:pt x="2" y="12"/>
                  </a:lnTo>
                  <a:lnTo>
                    <a:pt x="8" y="25"/>
                  </a:lnTo>
                  <a:lnTo>
                    <a:pt x="19" y="31"/>
                  </a:lnTo>
                  <a:lnTo>
                    <a:pt x="31" y="33"/>
                  </a:lnTo>
                  <a:lnTo>
                    <a:pt x="31" y="17"/>
                  </a:lnTo>
                  <a:lnTo>
                    <a:pt x="25" y="15"/>
                  </a:lnTo>
                  <a:lnTo>
                    <a:pt x="21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47" name="Freeform 15"/>
            <p:cNvSpPr>
              <a:spLocks/>
            </p:cNvSpPr>
            <p:nvPr/>
          </p:nvSpPr>
          <p:spPr bwMode="auto">
            <a:xfrm>
              <a:off x="2137" y="1740"/>
              <a:ext cx="31" cy="32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1" y="0"/>
                </a:cxn>
                <a:cxn ang="0">
                  <a:pos x="19" y="2"/>
                </a:cxn>
                <a:cxn ang="0">
                  <a:pos x="8" y="9"/>
                </a:cxn>
                <a:cxn ang="0">
                  <a:pos x="2" y="19"/>
                </a:cxn>
                <a:cxn ang="0">
                  <a:pos x="0" y="32"/>
                </a:cxn>
                <a:cxn ang="0">
                  <a:pos x="17" y="32"/>
                </a:cxn>
                <a:cxn ang="0">
                  <a:pos x="17" y="25"/>
                </a:cxn>
                <a:cxn ang="0">
                  <a:pos x="21" y="21"/>
                </a:cxn>
                <a:cxn ang="0">
                  <a:pos x="25" y="17"/>
                </a:cxn>
                <a:cxn ang="0">
                  <a:pos x="31" y="17"/>
                </a:cxn>
                <a:cxn ang="0">
                  <a:pos x="31" y="17"/>
                </a:cxn>
                <a:cxn ang="0">
                  <a:pos x="31" y="0"/>
                </a:cxn>
              </a:cxnLst>
              <a:rect l="0" t="0" r="r" b="b"/>
              <a:pathLst>
                <a:path w="31" h="32">
                  <a:moveTo>
                    <a:pt x="31" y="0"/>
                  </a:moveTo>
                  <a:lnTo>
                    <a:pt x="31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2" y="19"/>
                  </a:lnTo>
                  <a:lnTo>
                    <a:pt x="0" y="32"/>
                  </a:lnTo>
                  <a:lnTo>
                    <a:pt x="17" y="32"/>
                  </a:lnTo>
                  <a:lnTo>
                    <a:pt x="17" y="25"/>
                  </a:lnTo>
                  <a:lnTo>
                    <a:pt x="21" y="21"/>
                  </a:lnTo>
                  <a:lnTo>
                    <a:pt x="25" y="17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48" name="Freeform 16"/>
            <p:cNvSpPr>
              <a:spLocks/>
            </p:cNvSpPr>
            <p:nvPr/>
          </p:nvSpPr>
          <p:spPr bwMode="auto">
            <a:xfrm>
              <a:off x="2090" y="1268"/>
              <a:ext cx="158" cy="114"/>
            </a:xfrm>
            <a:custGeom>
              <a:avLst/>
              <a:gdLst/>
              <a:ahLst/>
              <a:cxnLst>
                <a:cxn ang="0">
                  <a:pos x="9" y="114"/>
                </a:cxn>
                <a:cxn ang="0">
                  <a:pos x="158" y="15"/>
                </a:cxn>
                <a:cxn ang="0">
                  <a:pos x="148" y="0"/>
                </a:cxn>
                <a:cxn ang="0">
                  <a:pos x="0" y="99"/>
                </a:cxn>
                <a:cxn ang="0">
                  <a:pos x="9" y="114"/>
                </a:cxn>
              </a:cxnLst>
              <a:rect l="0" t="0" r="r" b="b"/>
              <a:pathLst>
                <a:path w="158" h="114">
                  <a:moveTo>
                    <a:pt x="9" y="114"/>
                  </a:moveTo>
                  <a:lnTo>
                    <a:pt x="158" y="15"/>
                  </a:lnTo>
                  <a:lnTo>
                    <a:pt x="148" y="0"/>
                  </a:lnTo>
                  <a:lnTo>
                    <a:pt x="0" y="99"/>
                  </a:lnTo>
                  <a:lnTo>
                    <a:pt x="9" y="11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49" name="Rectangle 17"/>
            <p:cNvSpPr>
              <a:spLocks noChangeArrowheads="1"/>
            </p:cNvSpPr>
            <p:nvPr/>
          </p:nvSpPr>
          <p:spPr bwMode="auto">
            <a:xfrm>
              <a:off x="2095" y="1266"/>
              <a:ext cx="149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0" name="Freeform 18"/>
            <p:cNvSpPr>
              <a:spLocks/>
            </p:cNvSpPr>
            <p:nvPr/>
          </p:nvSpPr>
          <p:spPr bwMode="auto">
            <a:xfrm>
              <a:off x="2090" y="1367"/>
              <a:ext cx="158" cy="114"/>
            </a:xfrm>
            <a:custGeom>
              <a:avLst/>
              <a:gdLst/>
              <a:ahLst/>
              <a:cxnLst>
                <a:cxn ang="0">
                  <a:pos x="9" y="114"/>
                </a:cxn>
                <a:cxn ang="0">
                  <a:pos x="158" y="15"/>
                </a:cxn>
                <a:cxn ang="0">
                  <a:pos x="148" y="0"/>
                </a:cxn>
                <a:cxn ang="0">
                  <a:pos x="0" y="99"/>
                </a:cxn>
                <a:cxn ang="0">
                  <a:pos x="9" y="114"/>
                </a:cxn>
              </a:cxnLst>
              <a:rect l="0" t="0" r="r" b="b"/>
              <a:pathLst>
                <a:path w="158" h="114">
                  <a:moveTo>
                    <a:pt x="9" y="114"/>
                  </a:moveTo>
                  <a:lnTo>
                    <a:pt x="158" y="15"/>
                  </a:lnTo>
                  <a:lnTo>
                    <a:pt x="148" y="0"/>
                  </a:lnTo>
                  <a:lnTo>
                    <a:pt x="0" y="99"/>
                  </a:lnTo>
                  <a:lnTo>
                    <a:pt x="9" y="11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1" name="Rectangle 19"/>
            <p:cNvSpPr>
              <a:spLocks noChangeArrowheads="1"/>
            </p:cNvSpPr>
            <p:nvPr/>
          </p:nvSpPr>
          <p:spPr bwMode="auto">
            <a:xfrm>
              <a:off x="2095" y="1365"/>
              <a:ext cx="149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2" name="Freeform 20"/>
            <p:cNvSpPr>
              <a:spLocks/>
            </p:cNvSpPr>
            <p:nvPr/>
          </p:nvSpPr>
          <p:spPr bwMode="auto">
            <a:xfrm>
              <a:off x="2090" y="1466"/>
              <a:ext cx="158" cy="114"/>
            </a:xfrm>
            <a:custGeom>
              <a:avLst/>
              <a:gdLst/>
              <a:ahLst/>
              <a:cxnLst>
                <a:cxn ang="0">
                  <a:pos x="9" y="114"/>
                </a:cxn>
                <a:cxn ang="0">
                  <a:pos x="158" y="15"/>
                </a:cxn>
                <a:cxn ang="0">
                  <a:pos x="148" y="0"/>
                </a:cxn>
                <a:cxn ang="0">
                  <a:pos x="0" y="99"/>
                </a:cxn>
                <a:cxn ang="0">
                  <a:pos x="9" y="114"/>
                </a:cxn>
              </a:cxnLst>
              <a:rect l="0" t="0" r="r" b="b"/>
              <a:pathLst>
                <a:path w="158" h="114">
                  <a:moveTo>
                    <a:pt x="9" y="114"/>
                  </a:moveTo>
                  <a:lnTo>
                    <a:pt x="158" y="15"/>
                  </a:lnTo>
                  <a:lnTo>
                    <a:pt x="148" y="0"/>
                  </a:lnTo>
                  <a:lnTo>
                    <a:pt x="0" y="99"/>
                  </a:lnTo>
                  <a:lnTo>
                    <a:pt x="9" y="11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3" name="Rectangle 21"/>
            <p:cNvSpPr>
              <a:spLocks noChangeArrowheads="1"/>
            </p:cNvSpPr>
            <p:nvPr/>
          </p:nvSpPr>
          <p:spPr bwMode="auto">
            <a:xfrm>
              <a:off x="2095" y="1466"/>
              <a:ext cx="149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4" name="Rectangle 22"/>
            <p:cNvSpPr>
              <a:spLocks noChangeArrowheads="1"/>
            </p:cNvSpPr>
            <p:nvPr/>
          </p:nvSpPr>
          <p:spPr bwMode="auto">
            <a:xfrm>
              <a:off x="2095" y="1565"/>
              <a:ext cx="149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5" name="Rectangle 23"/>
            <p:cNvSpPr>
              <a:spLocks noChangeArrowheads="1"/>
            </p:cNvSpPr>
            <p:nvPr/>
          </p:nvSpPr>
          <p:spPr bwMode="auto">
            <a:xfrm>
              <a:off x="1572" y="1218"/>
              <a:ext cx="596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6" name="Freeform 24"/>
            <p:cNvSpPr>
              <a:spLocks/>
            </p:cNvSpPr>
            <p:nvPr/>
          </p:nvSpPr>
          <p:spPr bwMode="auto">
            <a:xfrm>
              <a:off x="2168" y="1216"/>
              <a:ext cx="596" cy="19"/>
            </a:xfrm>
            <a:custGeom>
              <a:avLst/>
              <a:gdLst/>
              <a:ahLst/>
              <a:cxnLst>
                <a:cxn ang="0">
                  <a:pos x="596" y="2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596" y="19"/>
                </a:cxn>
                <a:cxn ang="0">
                  <a:pos x="596" y="2"/>
                </a:cxn>
              </a:cxnLst>
              <a:rect l="0" t="0" r="r" b="b"/>
              <a:pathLst>
                <a:path w="596" h="19">
                  <a:moveTo>
                    <a:pt x="596" y="2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596" y="19"/>
                  </a:lnTo>
                  <a:lnTo>
                    <a:pt x="596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7" name="Freeform 25"/>
            <p:cNvSpPr>
              <a:spLocks/>
            </p:cNvSpPr>
            <p:nvPr/>
          </p:nvSpPr>
          <p:spPr bwMode="auto">
            <a:xfrm>
              <a:off x="1616" y="1243"/>
              <a:ext cx="409" cy="411"/>
            </a:xfrm>
            <a:custGeom>
              <a:avLst/>
              <a:gdLst/>
              <a:ahLst/>
              <a:cxnLst>
                <a:cxn ang="0">
                  <a:pos x="409" y="398"/>
                </a:cxn>
                <a:cxn ang="0">
                  <a:pos x="11" y="0"/>
                </a:cxn>
                <a:cxn ang="0">
                  <a:pos x="0" y="13"/>
                </a:cxn>
                <a:cxn ang="0">
                  <a:pos x="396" y="411"/>
                </a:cxn>
                <a:cxn ang="0">
                  <a:pos x="409" y="398"/>
                </a:cxn>
              </a:cxnLst>
              <a:rect l="0" t="0" r="r" b="b"/>
              <a:pathLst>
                <a:path w="409" h="411">
                  <a:moveTo>
                    <a:pt x="409" y="398"/>
                  </a:moveTo>
                  <a:lnTo>
                    <a:pt x="11" y="0"/>
                  </a:lnTo>
                  <a:lnTo>
                    <a:pt x="0" y="13"/>
                  </a:lnTo>
                  <a:lnTo>
                    <a:pt x="396" y="411"/>
                  </a:lnTo>
                  <a:lnTo>
                    <a:pt x="409" y="39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1572" y="1241"/>
              <a:ext cx="49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59" name="Rectangle 27"/>
            <p:cNvSpPr>
              <a:spLocks noChangeArrowheads="1"/>
            </p:cNvSpPr>
            <p:nvPr/>
          </p:nvSpPr>
          <p:spPr bwMode="auto">
            <a:xfrm>
              <a:off x="2135" y="1648"/>
              <a:ext cx="19" cy="5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0" name="Rectangle 28"/>
            <p:cNvSpPr>
              <a:spLocks noChangeArrowheads="1"/>
            </p:cNvSpPr>
            <p:nvPr/>
          </p:nvSpPr>
          <p:spPr bwMode="auto">
            <a:xfrm>
              <a:off x="2019" y="1639"/>
              <a:ext cx="124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1" name="Freeform 29"/>
            <p:cNvSpPr>
              <a:spLocks/>
            </p:cNvSpPr>
            <p:nvPr/>
          </p:nvSpPr>
          <p:spPr bwMode="auto">
            <a:xfrm>
              <a:off x="2312" y="1243"/>
              <a:ext cx="410" cy="411"/>
            </a:xfrm>
            <a:custGeom>
              <a:avLst/>
              <a:gdLst/>
              <a:ahLst/>
              <a:cxnLst>
                <a:cxn ang="0">
                  <a:pos x="12" y="411"/>
                </a:cxn>
                <a:cxn ang="0">
                  <a:pos x="410" y="13"/>
                </a:cxn>
                <a:cxn ang="0">
                  <a:pos x="398" y="0"/>
                </a:cxn>
                <a:cxn ang="0">
                  <a:pos x="0" y="398"/>
                </a:cxn>
                <a:cxn ang="0">
                  <a:pos x="12" y="411"/>
                </a:cxn>
              </a:cxnLst>
              <a:rect l="0" t="0" r="r" b="b"/>
              <a:pathLst>
                <a:path w="410" h="411">
                  <a:moveTo>
                    <a:pt x="12" y="411"/>
                  </a:moveTo>
                  <a:lnTo>
                    <a:pt x="410" y="13"/>
                  </a:lnTo>
                  <a:lnTo>
                    <a:pt x="398" y="0"/>
                  </a:lnTo>
                  <a:lnTo>
                    <a:pt x="0" y="398"/>
                  </a:lnTo>
                  <a:lnTo>
                    <a:pt x="12" y="4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2" name="Line 30"/>
            <p:cNvSpPr>
              <a:spLocks noChangeShapeType="1"/>
            </p:cNvSpPr>
            <p:nvPr/>
          </p:nvSpPr>
          <p:spPr bwMode="auto">
            <a:xfrm flipH="1">
              <a:off x="2716" y="1249"/>
              <a:ext cx="50" cy="1"/>
            </a:xfrm>
            <a:prstGeom prst="line">
              <a:avLst/>
            </a:pr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3" name="Rectangle 31"/>
            <p:cNvSpPr>
              <a:spLocks noChangeArrowheads="1"/>
            </p:cNvSpPr>
            <p:nvPr/>
          </p:nvSpPr>
          <p:spPr bwMode="auto">
            <a:xfrm>
              <a:off x="2185" y="1648"/>
              <a:ext cx="17" cy="5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4" name="Rectangle 32"/>
            <p:cNvSpPr>
              <a:spLocks noChangeArrowheads="1"/>
            </p:cNvSpPr>
            <p:nvPr/>
          </p:nvSpPr>
          <p:spPr bwMode="auto">
            <a:xfrm>
              <a:off x="2194" y="1639"/>
              <a:ext cx="124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5" name="Freeform 33"/>
            <p:cNvSpPr>
              <a:spLocks/>
            </p:cNvSpPr>
            <p:nvPr/>
          </p:nvSpPr>
          <p:spPr bwMode="auto">
            <a:xfrm>
              <a:off x="1614" y="799"/>
              <a:ext cx="264" cy="406"/>
            </a:xfrm>
            <a:custGeom>
              <a:avLst/>
              <a:gdLst/>
              <a:ahLst/>
              <a:cxnLst>
                <a:cxn ang="0">
                  <a:pos x="249" y="0"/>
                </a:cxn>
                <a:cxn ang="0">
                  <a:pos x="0" y="398"/>
                </a:cxn>
                <a:cxn ang="0">
                  <a:pos x="15" y="406"/>
                </a:cxn>
                <a:cxn ang="0">
                  <a:pos x="264" y="8"/>
                </a:cxn>
                <a:cxn ang="0">
                  <a:pos x="249" y="0"/>
                </a:cxn>
              </a:cxnLst>
              <a:rect l="0" t="0" r="r" b="b"/>
              <a:pathLst>
                <a:path w="264" h="406">
                  <a:moveTo>
                    <a:pt x="249" y="0"/>
                  </a:moveTo>
                  <a:lnTo>
                    <a:pt x="0" y="398"/>
                  </a:lnTo>
                  <a:lnTo>
                    <a:pt x="15" y="406"/>
                  </a:lnTo>
                  <a:lnTo>
                    <a:pt x="264" y="8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6" name="Rectangle 34"/>
            <p:cNvSpPr>
              <a:spLocks noChangeArrowheads="1"/>
            </p:cNvSpPr>
            <p:nvPr/>
          </p:nvSpPr>
          <p:spPr bwMode="auto">
            <a:xfrm>
              <a:off x="1572" y="1193"/>
              <a:ext cx="49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7" name="Rectangle 35"/>
            <p:cNvSpPr>
              <a:spLocks noChangeArrowheads="1"/>
            </p:cNvSpPr>
            <p:nvPr/>
          </p:nvSpPr>
          <p:spPr bwMode="auto">
            <a:xfrm>
              <a:off x="2708" y="902"/>
              <a:ext cx="16" cy="29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8" name="Rectangle 36"/>
            <p:cNvSpPr>
              <a:spLocks noChangeArrowheads="1"/>
            </p:cNvSpPr>
            <p:nvPr/>
          </p:nvSpPr>
          <p:spPr bwMode="auto">
            <a:xfrm>
              <a:off x="2716" y="1193"/>
              <a:ext cx="50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69" name="Rectangle 37"/>
            <p:cNvSpPr>
              <a:spLocks noChangeArrowheads="1"/>
            </p:cNvSpPr>
            <p:nvPr/>
          </p:nvSpPr>
          <p:spPr bwMode="auto">
            <a:xfrm>
              <a:off x="2716" y="894"/>
              <a:ext cx="99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0" name="Rectangle 38"/>
            <p:cNvSpPr>
              <a:spLocks noChangeArrowheads="1"/>
            </p:cNvSpPr>
            <p:nvPr/>
          </p:nvSpPr>
          <p:spPr bwMode="auto">
            <a:xfrm>
              <a:off x="1871" y="795"/>
              <a:ext cx="944" cy="16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1" name="Freeform 39"/>
            <p:cNvSpPr>
              <a:spLocks/>
            </p:cNvSpPr>
            <p:nvPr/>
          </p:nvSpPr>
          <p:spPr bwMode="auto">
            <a:xfrm>
              <a:off x="2219" y="1092"/>
              <a:ext cx="90" cy="84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0" y="84"/>
                </a:cxn>
                <a:cxn ang="0">
                  <a:pos x="90" y="69"/>
                </a:cxn>
                <a:cxn ang="0">
                  <a:pos x="36" y="0"/>
                </a:cxn>
                <a:cxn ang="0">
                  <a:pos x="0" y="84"/>
                </a:cxn>
                <a:cxn ang="0">
                  <a:pos x="36" y="0"/>
                </a:cxn>
              </a:cxnLst>
              <a:rect l="0" t="0" r="r" b="b"/>
              <a:pathLst>
                <a:path w="90" h="84">
                  <a:moveTo>
                    <a:pt x="36" y="0"/>
                  </a:moveTo>
                  <a:lnTo>
                    <a:pt x="0" y="84"/>
                  </a:lnTo>
                  <a:lnTo>
                    <a:pt x="90" y="69"/>
                  </a:lnTo>
                  <a:lnTo>
                    <a:pt x="36" y="0"/>
                  </a:lnTo>
                  <a:lnTo>
                    <a:pt x="0" y="8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2" name="Freeform 40"/>
            <p:cNvSpPr>
              <a:spLocks/>
            </p:cNvSpPr>
            <p:nvPr/>
          </p:nvSpPr>
          <p:spPr bwMode="auto">
            <a:xfrm>
              <a:off x="2272" y="870"/>
              <a:ext cx="324" cy="266"/>
            </a:xfrm>
            <a:custGeom>
              <a:avLst/>
              <a:gdLst/>
              <a:ahLst/>
              <a:cxnLst>
                <a:cxn ang="0">
                  <a:pos x="313" y="0"/>
                </a:cxn>
                <a:cxn ang="0">
                  <a:pos x="0" y="253"/>
                </a:cxn>
                <a:cxn ang="0">
                  <a:pos x="10" y="266"/>
                </a:cxn>
                <a:cxn ang="0">
                  <a:pos x="324" y="15"/>
                </a:cxn>
                <a:cxn ang="0">
                  <a:pos x="313" y="0"/>
                </a:cxn>
              </a:cxnLst>
              <a:rect l="0" t="0" r="r" b="b"/>
              <a:pathLst>
                <a:path w="324" h="266">
                  <a:moveTo>
                    <a:pt x="313" y="0"/>
                  </a:moveTo>
                  <a:lnTo>
                    <a:pt x="0" y="253"/>
                  </a:lnTo>
                  <a:lnTo>
                    <a:pt x="10" y="266"/>
                  </a:lnTo>
                  <a:lnTo>
                    <a:pt x="324" y="15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3" name="Line 41"/>
            <p:cNvSpPr>
              <a:spLocks noChangeShapeType="1"/>
            </p:cNvSpPr>
            <p:nvPr/>
          </p:nvSpPr>
          <p:spPr bwMode="auto">
            <a:xfrm flipH="1">
              <a:off x="1547" y="803"/>
              <a:ext cx="124" cy="1"/>
            </a:xfrm>
            <a:prstGeom prst="line">
              <a:avLst/>
            </a:prstGeom>
            <a:noFill/>
            <a:ln w="1270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4" name="Line 42"/>
            <p:cNvSpPr>
              <a:spLocks noChangeShapeType="1"/>
            </p:cNvSpPr>
            <p:nvPr/>
          </p:nvSpPr>
          <p:spPr bwMode="auto">
            <a:xfrm flipH="1" flipV="1">
              <a:off x="1671" y="803"/>
              <a:ext cx="348" cy="423"/>
            </a:xfrm>
            <a:prstGeom prst="line">
              <a:avLst/>
            </a:prstGeom>
            <a:noFill/>
            <a:ln w="1270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5" name="Line 43"/>
            <p:cNvSpPr>
              <a:spLocks noChangeShapeType="1"/>
            </p:cNvSpPr>
            <p:nvPr/>
          </p:nvSpPr>
          <p:spPr bwMode="auto">
            <a:xfrm>
              <a:off x="2667" y="1001"/>
              <a:ext cx="247" cy="248"/>
            </a:xfrm>
            <a:prstGeom prst="line">
              <a:avLst/>
            </a:prstGeom>
            <a:noFill/>
            <a:ln w="12700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4476" name="Rectangle 44"/>
            <p:cNvSpPr>
              <a:spLocks noChangeArrowheads="1"/>
            </p:cNvSpPr>
            <p:nvPr/>
          </p:nvSpPr>
          <p:spPr bwMode="auto">
            <a:xfrm>
              <a:off x="1499" y="632"/>
              <a:ext cx="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700">
                  <a:solidFill>
                    <a:srgbClr val="1F1A17"/>
                  </a:solidFill>
                  <a:effectLst/>
                  <a:latin typeface="Arial" charset="0"/>
                </a:rPr>
                <a:t>A</a:t>
              </a:r>
              <a:endParaRPr lang="pl-PL">
                <a:effectLst/>
              </a:endParaRPr>
            </a:p>
          </p:txBody>
        </p:sp>
        <p:sp>
          <p:nvSpPr>
            <p:cNvPr id="274477" name="Rectangle 45"/>
            <p:cNvSpPr>
              <a:spLocks noChangeArrowheads="1"/>
            </p:cNvSpPr>
            <p:nvPr/>
          </p:nvSpPr>
          <p:spPr bwMode="auto">
            <a:xfrm>
              <a:off x="1603" y="707"/>
              <a:ext cx="53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800">
                  <a:solidFill>
                    <a:srgbClr val="1F1A17"/>
                  </a:solidFill>
                  <a:effectLst/>
                  <a:latin typeface="Arial" charset="0"/>
                </a:rPr>
                <a:t>m</a:t>
              </a:r>
              <a:endParaRPr lang="pl-PL">
                <a:effectLst/>
              </a:endParaRPr>
            </a:p>
          </p:txBody>
        </p:sp>
        <p:sp>
          <p:nvSpPr>
            <p:cNvPr id="274478" name="Rectangle 46"/>
            <p:cNvSpPr>
              <a:spLocks noChangeArrowheads="1"/>
            </p:cNvSpPr>
            <p:nvPr/>
          </p:nvSpPr>
          <p:spPr bwMode="auto">
            <a:xfrm>
              <a:off x="2935" y="1207"/>
              <a:ext cx="1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700">
                  <a:solidFill>
                    <a:srgbClr val="1F1A17"/>
                  </a:solidFill>
                  <a:effectLst/>
                  <a:latin typeface="Arial" charset="0"/>
                </a:rPr>
                <a:t>(1)</a:t>
              </a:r>
              <a:endParaRPr lang="pl-PL">
                <a:effectLst/>
              </a:endParaRPr>
            </a:p>
          </p:txBody>
        </p:sp>
        <p:sp>
          <p:nvSpPr>
            <p:cNvPr id="274479" name="Rectangle 47"/>
            <p:cNvSpPr>
              <a:spLocks noChangeArrowheads="1"/>
            </p:cNvSpPr>
            <p:nvPr/>
          </p:nvSpPr>
          <p:spPr bwMode="auto">
            <a:xfrm>
              <a:off x="2210" y="902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700">
                  <a:solidFill>
                    <a:srgbClr val="1F1A17"/>
                  </a:solidFill>
                  <a:effectLst/>
                  <a:latin typeface="Arial" charset="0"/>
                </a:rPr>
                <a:t>p</a:t>
              </a:r>
              <a:endParaRPr lang="pl-PL">
                <a:effectLst/>
              </a:endParaRPr>
            </a:p>
          </p:txBody>
        </p:sp>
        <p:sp>
          <p:nvSpPr>
            <p:cNvPr id="274480" name="Rectangle 48"/>
            <p:cNvSpPr>
              <a:spLocks noChangeArrowheads="1"/>
            </p:cNvSpPr>
            <p:nvPr/>
          </p:nvSpPr>
          <p:spPr bwMode="auto">
            <a:xfrm>
              <a:off x="2288" y="1337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700">
                  <a:solidFill>
                    <a:srgbClr val="1F1A17"/>
                  </a:solidFill>
                  <a:effectLst/>
                  <a:latin typeface="Arial" charset="0"/>
                </a:rPr>
                <a:t>k</a:t>
              </a:r>
              <a:endParaRPr lang="pl-PL">
                <a:effectLst/>
              </a:endParaRPr>
            </a:p>
          </p:txBody>
        </p:sp>
        <p:sp>
          <p:nvSpPr>
            <p:cNvPr id="274481" name="Line 49"/>
            <p:cNvSpPr>
              <a:spLocks noChangeShapeType="1"/>
            </p:cNvSpPr>
            <p:nvPr/>
          </p:nvSpPr>
          <p:spPr bwMode="auto">
            <a:xfrm>
              <a:off x="2298" y="1686"/>
              <a:ext cx="6" cy="1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74482" name="Rectangle 50"/>
            <p:cNvSpPr>
              <a:spLocks noChangeArrowheads="1"/>
            </p:cNvSpPr>
            <p:nvPr/>
          </p:nvSpPr>
          <p:spPr bwMode="auto">
            <a:xfrm>
              <a:off x="2360" y="1661"/>
              <a:ext cx="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600">
                  <a:solidFill>
                    <a:srgbClr val="1F1A17"/>
                  </a:solidFill>
                  <a:effectLst/>
                  <a:latin typeface="Arial" charset="0"/>
                  <a:sym typeface="Symbol" pitchFamily="18" charset="2"/>
                </a:rPr>
                <a:t></a:t>
              </a:r>
              <a:endParaRPr lang="pl-PL" sz="1600">
                <a:effectLst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7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autoUpdateAnimBg="0"/>
      <p:bldP spid="274435" grpId="0" autoUpdateAnimBg="0"/>
      <p:bldP spid="274437" grpId="0" autoUpdateAnimBg="0"/>
      <p:bldP spid="274439" grpId="0" autoUpdateAnimBg="0"/>
      <p:bldP spid="274440" grpId="0" autoUpdateAnimBg="0"/>
      <p:bldP spid="274441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ext Box 2"/>
          <p:cNvSpPr txBox="1">
            <a:spLocks noChangeArrowheads="1"/>
          </p:cNvSpPr>
          <p:nvPr/>
        </p:nvSpPr>
        <p:spPr bwMode="auto">
          <a:xfrm>
            <a:off x="346075" y="1247775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 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T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umik hydrauliczny (2)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75459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41148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l">
              <a:spcBef>
                <a:spcPct val="50000"/>
              </a:spcBef>
              <a:buClrTx/>
              <a:buFontTx/>
              <a:buNone/>
            </a:pP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y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– przemieszczenie korpusu t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umika </a:t>
            </a:r>
            <a:r>
              <a:rPr lang="pl-PL" sz="1800">
                <a:effectLst/>
                <a:latin typeface="Arial" charset="0"/>
              </a:rPr>
              <a:t/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wej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,</a:t>
            </a:r>
          </a:p>
          <a:p>
            <a:pPr marL="381000" indent="-381000" algn="l">
              <a:spcBef>
                <a:spcPct val="50000"/>
              </a:spcBef>
              <a:buClrTx/>
              <a:buFontTx/>
              <a:buNone/>
            </a:pP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u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– przemieszczenie t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oczyska t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umika </a:t>
            </a:r>
            <a:r>
              <a:rPr lang="pl-PL" sz="1800">
                <a:effectLst/>
                <a:latin typeface="Arial" charset="0"/>
              </a:rPr>
              <a:t/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</a:t>
            </a:r>
            <a:r>
              <a:rPr lang="pl-PL" sz="1800">
                <a:effectLst/>
                <a:latin typeface="Arial" charset="0"/>
              </a:rPr>
              <a:t>o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wa</a:t>
            </a:r>
            <a:r>
              <a:rPr lang="pl-PL" sz="1800">
                <a:effectLst/>
                <a:latin typeface="Arial" charset="0"/>
              </a:rPr>
              <a:t>)</a:t>
            </a: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257175" y="3343275"/>
            <a:ext cx="83534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Nat</a:t>
            </a:r>
            <a:r>
              <a:rPr lang="pl-PL" sz="2000">
                <a:effectLst/>
                <a:latin typeface="Arial" charset="0"/>
              </a:rPr>
              <a:t>ęż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enie przep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ywu oleju </a:t>
            </a:r>
            <a:r>
              <a:rPr lang="pl-PL" sz="2000" i="1">
                <a:effectLst/>
                <a:latin typeface="Arial" charset="0"/>
                <a:cs typeface="Times New Roman" pitchFamily="18" charset="0"/>
              </a:rPr>
              <a:t>Q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przez zawór jest wprost </a:t>
            </a:r>
            <a:r>
              <a:rPr lang="pl-PL" sz="2000">
                <a:effectLst/>
                <a:latin typeface="Arial" charset="0"/>
              </a:rPr>
              <a:t/>
            </a:r>
            <a:br>
              <a:rPr lang="pl-PL" sz="2000">
                <a:effectLst/>
                <a:latin typeface="Arial" charset="0"/>
              </a:rPr>
            </a:br>
            <a:r>
              <a:rPr lang="pl-PL" sz="2000">
                <a:effectLst/>
                <a:latin typeface="Arial" charset="0"/>
                <a:cs typeface="Times New Roman" pitchFamily="18" charset="0"/>
              </a:rPr>
              <a:t>proporcjonalne do ró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nicy ci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nie</a:t>
            </a:r>
            <a:r>
              <a:rPr lang="pl-PL" sz="2000">
                <a:effectLst/>
                <a:latin typeface="Arial" charset="0"/>
              </a:rPr>
              <a:t>ń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na tym zaworze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75461" name="Object 5"/>
          <p:cNvGraphicFramePr>
            <a:graphicFrameLocks noChangeAspect="1"/>
          </p:cNvGraphicFramePr>
          <p:nvPr/>
        </p:nvGraphicFramePr>
        <p:xfrm>
          <a:off x="3581400" y="4070350"/>
          <a:ext cx="15240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Równanie" r:id="rId3" imgW="812447" imgH="431613" progId="Equation.3">
                  <p:embed/>
                </p:oleObj>
              </mc:Choice>
              <mc:Fallback>
                <p:oleObj name="Równanie" r:id="rId3" imgW="812447" imgH="43161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070350"/>
                        <a:ext cx="15240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228600" y="518160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Ugi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cie </a:t>
            </a:r>
            <a:r>
              <a:rPr lang="pl-PL" sz="2000" i="1">
                <a:effectLst/>
                <a:latin typeface="Arial" charset="0"/>
                <a:cs typeface="Times New Roman" pitchFamily="18" charset="0"/>
              </a:rPr>
              <a:t>u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spr</a:t>
            </a:r>
            <a:r>
              <a:rPr lang="pl-PL" sz="2000">
                <a:effectLst/>
                <a:latin typeface="Arial" charset="0"/>
              </a:rPr>
              <a:t>ęż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yny o sztywno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 </a:t>
            </a:r>
            <a:r>
              <a:rPr lang="pl-PL" sz="2000" i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sz="2000" i="1" baseline="-30000">
                <a:effectLst/>
                <a:latin typeface="Arial" charset="0"/>
                <a:cs typeface="Times New Roman" pitchFamily="18" charset="0"/>
              </a:rPr>
              <a:t>1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wywo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uje ró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nic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ci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nie</a:t>
            </a:r>
            <a:r>
              <a:rPr lang="pl-PL" sz="2000">
                <a:effectLst/>
                <a:latin typeface="Arial" charset="0"/>
              </a:rPr>
              <a:t>ń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na zaworze, okre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lon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nast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puj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co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5463" name="Object 7"/>
          <p:cNvGraphicFramePr>
            <a:graphicFrameLocks noChangeAspect="1"/>
          </p:cNvGraphicFramePr>
          <p:nvPr/>
        </p:nvGraphicFramePr>
        <p:xfrm>
          <a:off x="3657600" y="5845175"/>
          <a:ext cx="13716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Równanie" r:id="rId5" imgW="596900" imgH="431800" progId="Equation.3">
                  <p:embed/>
                </p:oleObj>
              </mc:Choice>
              <mc:Fallback>
                <p:oleObj name="Równanie" r:id="rId5" imgW="5969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845175"/>
                        <a:ext cx="1371600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546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914400"/>
            <a:ext cx="24511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5465" name="Text Box 9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7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27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8" grpId="0" autoUpdateAnimBg="0"/>
      <p:bldP spid="275459" grpId="0" autoUpdateAnimBg="0"/>
      <p:bldP spid="275460" grpId="0" autoUpdateAnimBg="0"/>
      <p:bldP spid="275462" grpId="0" autoUpdateAnimBg="0"/>
      <p:bldP spid="27546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Text Box 2"/>
          <p:cNvSpPr txBox="1">
            <a:spLocks noChangeArrowheads="1"/>
          </p:cNvSpPr>
          <p:nvPr/>
        </p:nvSpPr>
        <p:spPr bwMode="auto">
          <a:xfrm>
            <a:off x="228600" y="1295400"/>
            <a:ext cx="891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Pochodna zmiany obj</a:t>
            </a:r>
            <a:r>
              <a:rPr lang="pl-PL" sz="2000">
                <a:effectLst/>
                <a:latin typeface="Arial" charset="0"/>
              </a:rPr>
              <a:t>ętości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komory cylindra na skutek ruchu t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oka jest równa obj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to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ciowemu nat</a:t>
            </a:r>
            <a:r>
              <a:rPr lang="pl-PL" sz="2000">
                <a:effectLst/>
                <a:latin typeface="Arial" charset="0"/>
              </a:rPr>
              <a:t>ęż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eniu przep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ywu oleju </a:t>
            </a:r>
            <a:r>
              <a:rPr lang="pl-PL" sz="2000" i="1">
                <a:effectLst/>
                <a:latin typeface="Arial" charset="0"/>
                <a:cs typeface="Times New Roman" pitchFamily="18" charset="0"/>
              </a:rPr>
              <a:t>Q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6483" name="Object 3"/>
          <p:cNvGraphicFramePr>
            <a:graphicFrameLocks noChangeAspect="1"/>
          </p:cNvGraphicFramePr>
          <p:nvPr/>
        </p:nvGraphicFramePr>
        <p:xfrm>
          <a:off x="1366838" y="2087563"/>
          <a:ext cx="24384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Równanie" r:id="rId3" imgW="1473200" imgH="444500" progId="Equation.3">
                  <p:embed/>
                </p:oleObj>
              </mc:Choice>
              <mc:Fallback>
                <p:oleObj name="Równanie" r:id="rId3" imgW="1473200" imgH="444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087563"/>
                        <a:ext cx="243840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4033838" y="2239963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st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d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6485" name="Object 5"/>
          <p:cNvGraphicFramePr>
            <a:graphicFrameLocks noChangeAspect="1"/>
          </p:cNvGraphicFramePr>
          <p:nvPr/>
        </p:nvGraphicFramePr>
        <p:xfrm>
          <a:off x="5253038" y="2087563"/>
          <a:ext cx="251936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Równanie" r:id="rId5" imgW="1511280" imgH="431640" progId="Equation.3">
                  <p:embed/>
                </p:oleObj>
              </mc:Choice>
              <mc:Fallback>
                <p:oleObj name="Równanie" r:id="rId5" imgW="15112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2087563"/>
                        <a:ext cx="2519362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269875" y="321945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podstawiaj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6487" name="Object 7"/>
          <p:cNvGraphicFramePr>
            <a:graphicFrameLocks noChangeAspect="1"/>
          </p:cNvGraphicFramePr>
          <p:nvPr/>
        </p:nvGraphicFramePr>
        <p:xfrm>
          <a:off x="2132013" y="3016250"/>
          <a:ext cx="1303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Równanie" r:id="rId7" imgW="711000" imgH="457200" progId="Equation.3">
                  <p:embed/>
                </p:oleObj>
              </mc:Choice>
              <mc:Fallback>
                <p:oleObj name="Równanie" r:id="rId7" imgW="7110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3016250"/>
                        <a:ext cx="1303337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88" name="Text Box 8"/>
          <p:cNvSpPr txBox="1">
            <a:spLocks noChangeArrowheads="1"/>
          </p:cNvSpPr>
          <p:nvPr/>
        </p:nvSpPr>
        <p:spPr bwMode="auto">
          <a:xfrm>
            <a:off x="252413" y="3946525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otrzymamy równanie ruchu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6489" name="Object 9"/>
          <p:cNvGraphicFramePr>
            <a:graphicFrameLocks noChangeAspect="1"/>
          </p:cNvGraphicFramePr>
          <p:nvPr/>
        </p:nvGraphicFramePr>
        <p:xfrm>
          <a:off x="4456113" y="3748088"/>
          <a:ext cx="2286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Równanie" r:id="rId9" imgW="1117115" imgH="393529" progId="Equation.3">
                  <p:embed/>
                </p:oleObj>
              </mc:Choice>
              <mc:Fallback>
                <p:oleObj name="Równanie" r:id="rId9" imgW="1117115" imgH="39352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3748088"/>
                        <a:ext cx="22860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90" name="Text Box 10"/>
          <p:cNvSpPr txBox="1">
            <a:spLocks noChangeArrowheads="1"/>
          </p:cNvSpPr>
          <p:nvPr/>
        </p:nvSpPr>
        <p:spPr bwMode="auto">
          <a:xfrm>
            <a:off x="228600" y="4632325"/>
            <a:ext cx="868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T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ransmitancja operatorowa t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umika hydraulicznego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6491" name="Object 11"/>
          <p:cNvGraphicFramePr>
            <a:graphicFrameLocks noChangeAspect="1"/>
          </p:cNvGraphicFramePr>
          <p:nvPr/>
        </p:nvGraphicFramePr>
        <p:xfrm>
          <a:off x="3009900" y="5105400"/>
          <a:ext cx="29337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Równanie" r:id="rId11" imgW="1447172" imgH="444307" progId="Equation.3">
                  <p:embed/>
                </p:oleObj>
              </mc:Choice>
              <mc:Fallback>
                <p:oleObj name="Równanie" r:id="rId11" imgW="1447172" imgH="444307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5105400"/>
                        <a:ext cx="2933700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492" name="Text Box 12"/>
          <p:cNvSpPr txBox="1">
            <a:spLocks noChangeArrowheads="1"/>
          </p:cNvSpPr>
          <p:nvPr/>
        </p:nvSpPr>
        <p:spPr bwMode="auto">
          <a:xfrm>
            <a:off x="220663" y="6080125"/>
            <a:ext cx="8378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T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umik hydrauliczny jest wi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cz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ł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onem r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óż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niczkuj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ą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cym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rzeczywistym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.</a:t>
            </a:r>
            <a:endParaRPr lang="pl-PL">
              <a:effectLst/>
              <a:latin typeface="Arial" charset="0"/>
            </a:endParaRPr>
          </a:p>
        </p:txBody>
      </p:sp>
      <p:sp>
        <p:nvSpPr>
          <p:cNvPr id="276493" name="Text Box 13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8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3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7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8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3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8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3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2" grpId="0" autoUpdateAnimBg="0"/>
      <p:bldP spid="276484" grpId="0" autoUpdateAnimBg="0"/>
      <p:bldP spid="276486" grpId="0" autoUpdateAnimBg="0"/>
      <p:bldP spid="276488" grpId="0" autoUpdateAnimBg="0"/>
      <p:bldP spid="276490" grpId="0" autoUpdateAnimBg="0"/>
      <p:bldP spid="276492" grpId="0" autoUpdateAnimBg="0"/>
      <p:bldP spid="27649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346075" y="128428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 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ownik hydrauliczny (3)</a:t>
            </a:r>
            <a:r>
              <a:rPr lang="pl-PL">
                <a:solidFill>
                  <a:srgbClr val="DC3400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277507" name="Text Box 3"/>
          <p:cNvSpPr txBox="1">
            <a:spLocks noChangeArrowheads="1"/>
          </p:cNvSpPr>
          <p:nvPr/>
        </p:nvSpPr>
        <p:spPr bwMode="auto">
          <a:xfrm>
            <a:off x="4114800" y="2328863"/>
            <a:ext cx="46482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Φ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–</a:t>
            </a:r>
            <a:r>
              <a:rPr lang="pl-PL" sz="1800">
                <a:effectLst/>
                <a:latin typeface="Arial" charset="0"/>
              </a:rPr>
              <a:t> 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ko</a:t>
            </a:r>
            <a:r>
              <a:rPr lang="pl-PL" sz="1800">
                <a:effectLst/>
                <a:latin typeface="Arial" charset="0"/>
              </a:rPr>
              <a:t>ń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ca rurki strumieniowej </a:t>
            </a: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wej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,</a:t>
            </a:r>
            <a:endParaRPr lang="pl-PL" sz="1800">
              <a:effectLst/>
              <a:latin typeface="Arial" charset="0"/>
            </a:endParaRPr>
          </a:p>
          <a:p>
            <a:pPr marL="484188" indent="-484188" algn="l">
              <a:spcBef>
                <a:spcPct val="50000"/>
              </a:spcBef>
              <a:buClrTx/>
              <a:buFontTx/>
              <a:buNone/>
            </a:pP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y</a:t>
            </a:r>
            <a:r>
              <a:rPr lang="pl-PL" sz="1800" i="1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–</a:t>
            </a:r>
            <a:r>
              <a:rPr lang="pl-PL" sz="1800" i="1">
                <a:effectLst/>
                <a:latin typeface="Arial" charset="0"/>
              </a:rPr>
              <a:t>  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t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oczyska si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ownika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hydraulicznego</a:t>
            </a:r>
            <a:r>
              <a:rPr lang="pl-PL" sz="1800">
                <a:effectLst/>
                <a:latin typeface="Arial" charset="0"/>
              </a:rPr>
              <a:t> 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wyj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4587875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Z zasady zachowania ci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g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 strugi dla przep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ywu cieczy do komory t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oka si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ownika wynika, 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7509" name="Object 5"/>
          <p:cNvGraphicFramePr>
            <a:graphicFrameLocks noChangeAspect="1"/>
          </p:cNvGraphicFramePr>
          <p:nvPr/>
        </p:nvGraphicFramePr>
        <p:xfrm>
          <a:off x="3657600" y="5281613"/>
          <a:ext cx="13716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Równanie" r:id="rId3" imgW="660113" imgH="393529" progId="Equation.3">
                  <p:embed/>
                </p:oleObj>
              </mc:Choice>
              <mc:Fallback>
                <p:oleObj name="Równanie" r:id="rId3" imgW="660113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281613"/>
                        <a:ext cx="1371600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75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905000"/>
            <a:ext cx="27336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7511" name="Text Box 7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7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6" grpId="0" autoUpdateAnimBg="0"/>
      <p:bldP spid="277507" grpId="0" autoUpdateAnimBg="0"/>
      <p:bldP spid="277508" grpId="0" autoUpdateAnimBg="0"/>
      <p:bldP spid="27751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ext Box 2"/>
          <p:cNvSpPr txBox="1">
            <a:spLocks noChangeArrowheads="1"/>
          </p:cNvSpPr>
          <p:nvPr/>
        </p:nvSpPr>
        <p:spPr bwMode="auto">
          <a:xfrm>
            <a:off x="357188" y="908050"/>
            <a:ext cx="44434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ClrTx/>
              <a:buFontTx/>
              <a:buNone/>
            </a:pPr>
            <a:r>
              <a:rPr lang="pl-PL" sz="3200" b="1">
                <a:effectLst/>
                <a:latin typeface="Arial" charset="0"/>
              </a:rPr>
              <a:t>Schematy blokowe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80010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są </a:t>
            </a:r>
            <a:r>
              <a:rPr lang="pl-PL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graficznym opisem</a:t>
            </a:r>
            <a:r>
              <a:rPr lang="pl-PL">
                <a:effectLst/>
                <a:latin typeface="Arial" charset="0"/>
              </a:rPr>
              <a:t> </a:t>
            </a:r>
            <a:r>
              <a:rPr lang="pl-PL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funkcji</a:t>
            </a:r>
            <a:r>
              <a:rPr lang="pl-PL">
                <a:effectLst/>
                <a:latin typeface="Arial" charset="0"/>
              </a:rPr>
              <a:t> wykonywanych przez każdy element układu regulacji i przepływające przez te elementy sygnały,</a:t>
            </a: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endParaRPr lang="pl-PL" sz="1000">
              <a:effectLst/>
              <a:latin typeface="Arial" charset="0"/>
            </a:endParaRP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dostarczają informacji o </a:t>
            </a:r>
            <a:r>
              <a:rPr lang="pl-PL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powiązaniach</a:t>
            </a:r>
            <a:r>
              <a:rPr lang="pl-PL">
                <a:effectLst/>
                <a:latin typeface="Arial" charset="0"/>
              </a:rPr>
              <a:t> pomiędzy poszczególnymi elementami układu regulacji,</a:t>
            </a: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endParaRPr lang="pl-PL" sz="1000">
              <a:effectLst/>
              <a:latin typeface="Arial" charset="0"/>
            </a:endParaRP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zawierają informacje o </a:t>
            </a:r>
            <a:r>
              <a:rPr lang="pl-PL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zachowaniu dynamicznym układu</a:t>
            </a:r>
            <a:r>
              <a:rPr lang="pl-PL">
                <a:effectLst/>
                <a:latin typeface="Arial" charset="0"/>
              </a:rPr>
              <a:t>, lecz nie zawierają żadnych informacji o jego fizycznej konstrukcji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 autoUpdateAnimBg="0"/>
      <p:bldP spid="20582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Text Box 2"/>
          <p:cNvSpPr txBox="1">
            <a:spLocks noChangeArrowheads="1"/>
          </p:cNvSpPr>
          <p:nvPr/>
        </p:nvSpPr>
        <p:spPr bwMode="auto">
          <a:xfrm>
            <a:off x="292100" y="1249363"/>
            <a:ext cx="84566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Obj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to</a:t>
            </a:r>
            <a:r>
              <a:rPr lang="pl-PL" sz="2000">
                <a:effectLst/>
                <a:latin typeface="Arial" charset="0"/>
              </a:rPr>
              <a:t>ś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ciowe nat</a:t>
            </a:r>
            <a:r>
              <a:rPr lang="pl-PL" sz="2000">
                <a:effectLst/>
                <a:latin typeface="Arial" charset="0"/>
              </a:rPr>
              <a:t>ęż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enie przep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ywu </a:t>
            </a:r>
            <a:r>
              <a:rPr lang="pl-PL" sz="2000" i="1">
                <a:effectLst/>
                <a:latin typeface="Arial" charset="0"/>
                <a:cs typeface="Times New Roman" pitchFamily="18" charset="0"/>
              </a:rPr>
              <a:t>Q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oleju przez rurk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strumieniow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mo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na wyrazi</a:t>
            </a:r>
            <a:r>
              <a:rPr lang="pl-PL" sz="2000">
                <a:effectLst/>
                <a:latin typeface="Arial" charset="0"/>
              </a:rPr>
              <a:t>ć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jako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8531" name="Object 3"/>
          <p:cNvGraphicFramePr>
            <a:graphicFrameLocks noChangeAspect="1"/>
          </p:cNvGraphicFramePr>
          <p:nvPr/>
        </p:nvGraphicFramePr>
        <p:xfrm>
          <a:off x="1985963" y="2209800"/>
          <a:ext cx="16716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Równanie" r:id="rId3" imgW="748975" imgH="203112" progId="Equation.3">
                  <p:embed/>
                </p:oleObj>
              </mc:Choice>
              <mc:Fallback>
                <p:oleObj name="Równanie" r:id="rId3" imgW="748975" imgH="203112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2209800"/>
                        <a:ext cx="167163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4165600" y="2046288"/>
            <a:ext cx="464820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gdzie:  </a:t>
            </a:r>
            <a:r>
              <a:rPr lang="pl-PL" sz="1800">
                <a:effectLst/>
                <a:latin typeface="Arial" charset="0"/>
              </a:rPr>
              <a:t>d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·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Φ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- powierzchnia przep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ywu oleju, </a:t>
            </a:r>
            <a:endParaRPr lang="pl-PL" sz="1800">
              <a:effectLst/>
              <a:latin typeface="Arial" charset="0"/>
            </a:endParaRPr>
          </a:p>
          <a:p>
            <a:pPr algn="just">
              <a:lnSpc>
                <a:spcPct val="7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           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υ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- pr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dko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wyp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ywu oleju z rurki</a:t>
            </a:r>
            <a:endParaRPr lang="pl-PL" sz="1800">
              <a:effectLst/>
              <a:latin typeface="Arial" charset="0"/>
            </a:endParaRPr>
          </a:p>
        </p:txBody>
      </p:sp>
      <p:sp>
        <p:nvSpPr>
          <p:cNvPr id="278533" name="Text Box 5"/>
          <p:cNvSpPr txBox="1">
            <a:spLocks noChangeArrowheads="1"/>
          </p:cNvSpPr>
          <p:nvPr/>
        </p:nvSpPr>
        <p:spPr bwMode="auto">
          <a:xfrm>
            <a:off x="298450" y="2916238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Z równa</a:t>
            </a:r>
            <a:r>
              <a:rPr lang="pl-PL" sz="2000">
                <a:effectLst/>
                <a:latin typeface="Arial" charset="0"/>
              </a:rPr>
              <a:t>ń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otrzymamy</a:t>
            </a:r>
            <a:r>
              <a:rPr lang="pl-PL" sz="2000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78534" name="Object 6"/>
          <p:cNvGraphicFramePr>
            <a:graphicFrameLocks noChangeAspect="1"/>
          </p:cNvGraphicFramePr>
          <p:nvPr/>
        </p:nvGraphicFramePr>
        <p:xfrm>
          <a:off x="3581400" y="2778125"/>
          <a:ext cx="13716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Równanie" r:id="rId5" imgW="774360" imgH="406080" progId="Equation.3">
                  <p:embed/>
                </p:oleObj>
              </mc:Choice>
              <mc:Fallback>
                <p:oleObj name="Równanie" r:id="rId5" imgW="77436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778125"/>
                        <a:ext cx="137160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35" name="Text Box 7"/>
          <p:cNvSpPr txBox="1">
            <a:spLocks noChangeArrowheads="1"/>
          </p:cNvSpPr>
          <p:nvPr/>
        </p:nvSpPr>
        <p:spPr bwMode="auto">
          <a:xfrm>
            <a:off x="280988" y="3565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podstawiaj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</a:t>
            </a:r>
          </a:p>
        </p:txBody>
      </p:sp>
      <p:graphicFrame>
        <p:nvGraphicFramePr>
          <p:cNvPr id="278536" name="Object 8"/>
          <p:cNvGraphicFramePr>
            <a:graphicFrameLocks noChangeAspect="1"/>
          </p:cNvGraphicFramePr>
          <p:nvPr/>
        </p:nvGraphicFramePr>
        <p:xfrm>
          <a:off x="2209800" y="3357563"/>
          <a:ext cx="121920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Równanie" r:id="rId7" imgW="622030" imgH="418918" progId="Equation.3">
                  <p:embed/>
                </p:oleObj>
              </mc:Choice>
              <mc:Fallback>
                <p:oleObj name="Równanie" r:id="rId7" imgW="622030" imgH="418918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57563"/>
                        <a:ext cx="1219200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37" name="Text Box 9"/>
          <p:cNvSpPr txBox="1">
            <a:spLocks noChangeArrowheads="1"/>
          </p:cNvSpPr>
          <p:nvPr/>
        </p:nvSpPr>
        <p:spPr bwMode="auto">
          <a:xfrm>
            <a:off x="287338" y="4167188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otrzymamy równanie ruchu dla tego cz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onu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78538" name="Object 10"/>
          <p:cNvGraphicFramePr>
            <a:graphicFrameLocks noChangeAspect="1"/>
          </p:cNvGraphicFramePr>
          <p:nvPr/>
        </p:nvGraphicFramePr>
        <p:xfrm>
          <a:off x="5697538" y="3979863"/>
          <a:ext cx="1389062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Równanie" r:id="rId9" imgW="609480" imgH="393480" progId="Equation.3">
                  <p:embed/>
                </p:oleObj>
              </mc:Choice>
              <mc:Fallback>
                <p:oleObj name="Równanie" r:id="rId9" imgW="6094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538" y="3979863"/>
                        <a:ext cx="1389062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39" name="Text Box 11"/>
          <p:cNvSpPr txBox="1">
            <a:spLocks noChangeArrowheads="1"/>
          </p:cNvSpPr>
          <p:nvPr/>
        </p:nvSpPr>
        <p:spPr bwMode="auto">
          <a:xfrm>
            <a:off x="228600" y="48006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T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ransmitancja operatorowa si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ownika hydraulicznego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78540" name="Object 12"/>
          <p:cNvGraphicFramePr>
            <a:graphicFrameLocks noChangeAspect="1"/>
          </p:cNvGraphicFramePr>
          <p:nvPr/>
        </p:nvGraphicFramePr>
        <p:xfrm>
          <a:off x="3048000" y="5243513"/>
          <a:ext cx="266700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Równanie" r:id="rId11" imgW="1231366" imgH="431613" progId="Equation.3">
                  <p:embed/>
                </p:oleObj>
              </mc:Choice>
              <mc:Fallback>
                <p:oleObj name="Równanie" r:id="rId11" imgW="1231366" imgH="431613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243513"/>
                        <a:ext cx="2667000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8541" name="Text Box 13"/>
          <p:cNvSpPr txBox="1">
            <a:spLocks noChangeArrowheads="1"/>
          </p:cNvSpPr>
          <p:nvPr/>
        </p:nvSpPr>
        <p:spPr bwMode="auto">
          <a:xfrm>
            <a:off x="228600" y="6248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Si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ownik hydrauliczny jest wi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cz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ł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onem ca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ł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kuj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ą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cym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.</a:t>
            </a:r>
            <a:endParaRPr lang="pl-PL">
              <a:effectLst/>
              <a:latin typeface="Arial" charset="0"/>
            </a:endParaRPr>
          </a:p>
        </p:txBody>
      </p:sp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7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7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27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1000"/>
                                        <p:tgtEl>
                                          <p:spTgt spid="27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 autoUpdateAnimBg="0"/>
      <p:bldP spid="278532" grpId="0" autoUpdateAnimBg="0"/>
      <p:bldP spid="278533" grpId="0" autoUpdateAnimBg="0"/>
      <p:bldP spid="278535" grpId="0" autoUpdateAnimBg="0"/>
      <p:bldP spid="278537" grpId="0" autoUpdateAnimBg="0"/>
      <p:bldP spid="278539" grpId="0" autoUpdateAnimBg="0"/>
      <p:bldP spid="278541" grpId="0" autoUpdateAnimBg="0"/>
      <p:bldP spid="27854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 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D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ź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wignia dwustronna (4)</a:t>
            </a:r>
            <a:r>
              <a:rPr lang="pl-PL" b="1">
                <a:effectLst/>
                <a:latin typeface="Arial" charset="0"/>
              </a:rPr>
              <a:t> 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2209800" y="2649538"/>
            <a:ext cx="67056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u i Ψ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–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cia ko</a:t>
            </a:r>
            <a:r>
              <a:rPr lang="pl-PL" sz="1800">
                <a:effectLst/>
                <a:latin typeface="Arial" charset="0"/>
              </a:rPr>
              <a:t>ń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ców d</a:t>
            </a:r>
            <a:r>
              <a:rPr lang="pl-PL" sz="1800">
                <a:effectLst/>
                <a:latin typeface="Arial" charset="0"/>
              </a:rPr>
              <a:t>ź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wigni </a:t>
            </a: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 wej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ciowe</a:t>
            </a:r>
            <a:r>
              <a:rPr lang="pl-PL" sz="1800">
                <a:effectLst/>
                <a:latin typeface="Arial" charset="0"/>
              </a:rPr>
              <a:t>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,</a:t>
            </a:r>
          </a:p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x – wypadkowe 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d</a:t>
            </a:r>
            <a:r>
              <a:rPr lang="pl-PL" sz="1800">
                <a:effectLst/>
                <a:latin typeface="Arial" charset="0"/>
              </a:rPr>
              <a:t>ź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wigni</a:t>
            </a:r>
            <a:r>
              <a:rPr lang="pl-PL" sz="1800">
                <a:effectLst/>
                <a:latin typeface="Arial" charset="0"/>
              </a:rPr>
              <a:t> 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  <a:r>
              <a:rPr lang="pl-PL" sz="1800">
                <a:effectLst/>
              </a:rPr>
              <a:t> </a:t>
            </a: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04800" y="3641725"/>
            <a:ext cx="8420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Wykorzystuj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zasad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superpozycji dzia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anie d</a:t>
            </a:r>
            <a:r>
              <a:rPr lang="pl-PL" sz="2000">
                <a:effectLst/>
                <a:latin typeface="Arial" charset="0"/>
              </a:rPr>
              <a:t>ź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wigni mo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emy przedstawi</a:t>
            </a:r>
            <a:r>
              <a:rPr lang="pl-PL" sz="2000">
                <a:effectLst/>
                <a:latin typeface="Arial" charset="0"/>
              </a:rPr>
              <a:t>ć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jako z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enie przesuni</a:t>
            </a:r>
            <a:r>
              <a:rPr lang="pl-PL" sz="2000">
                <a:effectLst/>
                <a:latin typeface="Arial" charset="0"/>
              </a:rPr>
              <a:t>ęć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sk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adowych</a:t>
            </a:r>
            <a:endParaRPr lang="pl-PL" sz="2000">
              <a:effectLst/>
              <a:latin typeface="Arial" charset="0"/>
            </a:endParaRPr>
          </a:p>
        </p:txBody>
      </p:sp>
      <p:pic>
        <p:nvPicPr>
          <p:cNvPr id="279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462463"/>
            <a:ext cx="4953000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00600" y="1562100"/>
            <a:ext cx="3616325" cy="876300"/>
            <a:chOff x="924" y="1128"/>
            <a:chExt cx="2278" cy="552"/>
          </a:xfrm>
        </p:grpSpPr>
        <p:sp>
          <p:nvSpPr>
            <p:cNvPr id="279560" name="Freeform 8"/>
            <p:cNvSpPr>
              <a:spLocks/>
            </p:cNvSpPr>
            <p:nvPr/>
          </p:nvSpPr>
          <p:spPr bwMode="auto">
            <a:xfrm>
              <a:off x="2436" y="1308"/>
              <a:ext cx="38" cy="38"/>
            </a:xfrm>
            <a:custGeom>
              <a:avLst/>
              <a:gdLst/>
              <a:ahLst/>
              <a:cxnLst>
                <a:cxn ang="0">
                  <a:pos x="38" y="38"/>
                </a:cxn>
                <a:cxn ang="0">
                  <a:pos x="38" y="38"/>
                </a:cxn>
                <a:cxn ang="0">
                  <a:pos x="36" y="24"/>
                </a:cxn>
                <a:cxn ang="0">
                  <a:pos x="29" y="12"/>
                </a:cxn>
                <a:cxn ang="0">
                  <a:pos x="17" y="3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7" y="22"/>
                </a:cxn>
                <a:cxn ang="0">
                  <a:pos x="15" y="24"/>
                </a:cxn>
                <a:cxn ang="0">
                  <a:pos x="19" y="31"/>
                </a:cxn>
                <a:cxn ang="0">
                  <a:pos x="19" y="38"/>
                </a:cxn>
                <a:cxn ang="0">
                  <a:pos x="19" y="38"/>
                </a:cxn>
                <a:cxn ang="0">
                  <a:pos x="38" y="38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38" y="38"/>
                  </a:lnTo>
                  <a:lnTo>
                    <a:pt x="36" y="24"/>
                  </a:lnTo>
                  <a:lnTo>
                    <a:pt x="29" y="12"/>
                  </a:lnTo>
                  <a:lnTo>
                    <a:pt x="17" y="3"/>
                  </a:lnTo>
                  <a:lnTo>
                    <a:pt x="0" y="0"/>
                  </a:lnTo>
                  <a:lnTo>
                    <a:pt x="0" y="19"/>
                  </a:lnTo>
                  <a:lnTo>
                    <a:pt x="7" y="22"/>
                  </a:lnTo>
                  <a:lnTo>
                    <a:pt x="15" y="24"/>
                  </a:lnTo>
                  <a:lnTo>
                    <a:pt x="19" y="31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1" name="Freeform 9"/>
            <p:cNvSpPr>
              <a:spLocks/>
            </p:cNvSpPr>
            <p:nvPr/>
          </p:nvSpPr>
          <p:spPr bwMode="auto">
            <a:xfrm>
              <a:off x="2436" y="1346"/>
              <a:ext cx="38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36"/>
                </a:cxn>
                <a:cxn ang="0">
                  <a:pos x="17" y="34"/>
                </a:cxn>
                <a:cxn ang="0">
                  <a:pos x="29" y="27"/>
                </a:cxn>
                <a:cxn ang="0">
                  <a:pos x="36" y="15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19" y="8"/>
                </a:cxn>
                <a:cxn ang="0">
                  <a:pos x="15" y="12"/>
                </a:cxn>
                <a:cxn ang="0">
                  <a:pos x="7" y="17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0" y="36"/>
                </a:cxn>
              </a:cxnLst>
              <a:rect l="0" t="0" r="r" b="b"/>
              <a:pathLst>
                <a:path w="38" h="36">
                  <a:moveTo>
                    <a:pt x="0" y="36"/>
                  </a:moveTo>
                  <a:lnTo>
                    <a:pt x="0" y="36"/>
                  </a:lnTo>
                  <a:lnTo>
                    <a:pt x="17" y="34"/>
                  </a:lnTo>
                  <a:lnTo>
                    <a:pt x="29" y="27"/>
                  </a:lnTo>
                  <a:lnTo>
                    <a:pt x="36" y="15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19" y="8"/>
                  </a:lnTo>
                  <a:lnTo>
                    <a:pt x="15" y="12"/>
                  </a:lnTo>
                  <a:lnTo>
                    <a:pt x="7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2" name="Freeform 10"/>
            <p:cNvSpPr>
              <a:spLocks/>
            </p:cNvSpPr>
            <p:nvPr/>
          </p:nvSpPr>
          <p:spPr bwMode="auto">
            <a:xfrm>
              <a:off x="2400" y="1346"/>
              <a:ext cx="36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" y="15"/>
                </a:cxn>
                <a:cxn ang="0">
                  <a:pos x="10" y="27"/>
                </a:cxn>
                <a:cxn ang="0">
                  <a:pos x="22" y="34"/>
                </a:cxn>
                <a:cxn ang="0">
                  <a:pos x="36" y="36"/>
                </a:cxn>
                <a:cxn ang="0">
                  <a:pos x="36" y="17"/>
                </a:cxn>
                <a:cxn ang="0">
                  <a:pos x="29" y="17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0"/>
                </a:cxn>
              </a:cxnLst>
              <a:rect l="0" t="0" r="r" b="b"/>
              <a:pathLst>
                <a:path w="36" h="36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10" y="27"/>
                  </a:lnTo>
                  <a:lnTo>
                    <a:pt x="22" y="34"/>
                  </a:lnTo>
                  <a:lnTo>
                    <a:pt x="36" y="36"/>
                  </a:lnTo>
                  <a:lnTo>
                    <a:pt x="36" y="17"/>
                  </a:lnTo>
                  <a:lnTo>
                    <a:pt x="29" y="17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3" name="Freeform 11"/>
            <p:cNvSpPr>
              <a:spLocks/>
            </p:cNvSpPr>
            <p:nvPr/>
          </p:nvSpPr>
          <p:spPr bwMode="auto">
            <a:xfrm>
              <a:off x="2400" y="1308"/>
              <a:ext cx="36" cy="38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0"/>
                </a:cxn>
                <a:cxn ang="0">
                  <a:pos x="22" y="3"/>
                </a:cxn>
                <a:cxn ang="0">
                  <a:pos x="10" y="12"/>
                </a:cxn>
                <a:cxn ang="0">
                  <a:pos x="3" y="24"/>
                </a:cxn>
                <a:cxn ang="0">
                  <a:pos x="0" y="38"/>
                </a:cxn>
                <a:cxn ang="0">
                  <a:pos x="20" y="38"/>
                </a:cxn>
                <a:cxn ang="0">
                  <a:pos x="20" y="31"/>
                </a:cxn>
                <a:cxn ang="0">
                  <a:pos x="24" y="24"/>
                </a:cxn>
                <a:cxn ang="0">
                  <a:pos x="29" y="22"/>
                </a:cxn>
                <a:cxn ang="0">
                  <a:pos x="36" y="19"/>
                </a:cxn>
                <a:cxn ang="0">
                  <a:pos x="36" y="19"/>
                </a:cxn>
                <a:cxn ang="0">
                  <a:pos x="36" y="0"/>
                </a:cxn>
              </a:cxnLst>
              <a:rect l="0" t="0" r="r" b="b"/>
              <a:pathLst>
                <a:path w="36" h="38">
                  <a:moveTo>
                    <a:pt x="36" y="0"/>
                  </a:moveTo>
                  <a:lnTo>
                    <a:pt x="36" y="0"/>
                  </a:lnTo>
                  <a:lnTo>
                    <a:pt x="22" y="3"/>
                  </a:lnTo>
                  <a:lnTo>
                    <a:pt x="10" y="12"/>
                  </a:lnTo>
                  <a:lnTo>
                    <a:pt x="3" y="24"/>
                  </a:lnTo>
                  <a:lnTo>
                    <a:pt x="0" y="38"/>
                  </a:lnTo>
                  <a:lnTo>
                    <a:pt x="20" y="38"/>
                  </a:lnTo>
                  <a:lnTo>
                    <a:pt x="20" y="31"/>
                  </a:lnTo>
                  <a:lnTo>
                    <a:pt x="24" y="24"/>
                  </a:lnTo>
                  <a:lnTo>
                    <a:pt x="29" y="22"/>
                  </a:lnTo>
                  <a:lnTo>
                    <a:pt x="36" y="19"/>
                  </a:lnTo>
                  <a:lnTo>
                    <a:pt x="36" y="19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4" name="Rectangle 12"/>
            <p:cNvSpPr>
              <a:spLocks noChangeArrowheads="1"/>
            </p:cNvSpPr>
            <p:nvPr/>
          </p:nvSpPr>
          <p:spPr bwMode="auto">
            <a:xfrm>
              <a:off x="1198" y="1337"/>
              <a:ext cx="1183" cy="1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5" name="Freeform 13"/>
            <p:cNvSpPr>
              <a:spLocks/>
            </p:cNvSpPr>
            <p:nvPr/>
          </p:nvSpPr>
          <p:spPr bwMode="auto">
            <a:xfrm>
              <a:off x="3002" y="1308"/>
              <a:ext cx="38" cy="38"/>
            </a:xfrm>
            <a:custGeom>
              <a:avLst/>
              <a:gdLst/>
              <a:ahLst/>
              <a:cxnLst>
                <a:cxn ang="0">
                  <a:pos x="38" y="38"/>
                </a:cxn>
                <a:cxn ang="0">
                  <a:pos x="38" y="38"/>
                </a:cxn>
                <a:cxn ang="0">
                  <a:pos x="33" y="24"/>
                </a:cxn>
                <a:cxn ang="0">
                  <a:pos x="26" y="12"/>
                </a:cxn>
                <a:cxn ang="0">
                  <a:pos x="14" y="3"/>
                </a:cxn>
                <a:cxn ang="0">
                  <a:pos x="0" y="0"/>
                </a:cxn>
                <a:cxn ang="0">
                  <a:pos x="0" y="19"/>
                </a:cxn>
                <a:cxn ang="0">
                  <a:pos x="7" y="22"/>
                </a:cxn>
                <a:cxn ang="0">
                  <a:pos x="11" y="24"/>
                </a:cxn>
                <a:cxn ang="0">
                  <a:pos x="16" y="31"/>
                </a:cxn>
                <a:cxn ang="0">
                  <a:pos x="19" y="38"/>
                </a:cxn>
                <a:cxn ang="0">
                  <a:pos x="19" y="38"/>
                </a:cxn>
                <a:cxn ang="0">
                  <a:pos x="38" y="38"/>
                </a:cxn>
              </a:cxnLst>
              <a:rect l="0" t="0" r="r" b="b"/>
              <a:pathLst>
                <a:path w="38" h="38">
                  <a:moveTo>
                    <a:pt x="38" y="38"/>
                  </a:moveTo>
                  <a:lnTo>
                    <a:pt x="38" y="38"/>
                  </a:lnTo>
                  <a:lnTo>
                    <a:pt x="33" y="24"/>
                  </a:lnTo>
                  <a:lnTo>
                    <a:pt x="26" y="12"/>
                  </a:lnTo>
                  <a:lnTo>
                    <a:pt x="14" y="3"/>
                  </a:lnTo>
                  <a:lnTo>
                    <a:pt x="0" y="0"/>
                  </a:lnTo>
                  <a:lnTo>
                    <a:pt x="0" y="19"/>
                  </a:lnTo>
                  <a:lnTo>
                    <a:pt x="7" y="22"/>
                  </a:lnTo>
                  <a:lnTo>
                    <a:pt x="11" y="24"/>
                  </a:lnTo>
                  <a:lnTo>
                    <a:pt x="16" y="31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6" name="Freeform 14"/>
            <p:cNvSpPr>
              <a:spLocks/>
            </p:cNvSpPr>
            <p:nvPr/>
          </p:nvSpPr>
          <p:spPr bwMode="auto">
            <a:xfrm>
              <a:off x="3002" y="1346"/>
              <a:ext cx="38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36"/>
                </a:cxn>
                <a:cxn ang="0">
                  <a:pos x="14" y="34"/>
                </a:cxn>
                <a:cxn ang="0">
                  <a:pos x="26" y="27"/>
                </a:cxn>
                <a:cxn ang="0">
                  <a:pos x="33" y="15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16" y="8"/>
                </a:cxn>
                <a:cxn ang="0">
                  <a:pos x="11" y="12"/>
                </a:cxn>
                <a:cxn ang="0">
                  <a:pos x="7" y="17"/>
                </a:cxn>
                <a:cxn ang="0">
                  <a:pos x="0" y="17"/>
                </a:cxn>
                <a:cxn ang="0">
                  <a:pos x="0" y="17"/>
                </a:cxn>
                <a:cxn ang="0">
                  <a:pos x="0" y="36"/>
                </a:cxn>
              </a:cxnLst>
              <a:rect l="0" t="0" r="r" b="b"/>
              <a:pathLst>
                <a:path w="38" h="36">
                  <a:moveTo>
                    <a:pt x="0" y="36"/>
                  </a:moveTo>
                  <a:lnTo>
                    <a:pt x="0" y="36"/>
                  </a:lnTo>
                  <a:lnTo>
                    <a:pt x="14" y="34"/>
                  </a:lnTo>
                  <a:lnTo>
                    <a:pt x="26" y="27"/>
                  </a:lnTo>
                  <a:lnTo>
                    <a:pt x="33" y="15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16" y="8"/>
                  </a:lnTo>
                  <a:lnTo>
                    <a:pt x="11" y="12"/>
                  </a:lnTo>
                  <a:lnTo>
                    <a:pt x="7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7" name="Freeform 15"/>
            <p:cNvSpPr>
              <a:spLocks/>
            </p:cNvSpPr>
            <p:nvPr/>
          </p:nvSpPr>
          <p:spPr bwMode="auto">
            <a:xfrm>
              <a:off x="2963" y="1346"/>
              <a:ext cx="39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" y="15"/>
                </a:cxn>
                <a:cxn ang="0">
                  <a:pos x="12" y="27"/>
                </a:cxn>
                <a:cxn ang="0">
                  <a:pos x="24" y="34"/>
                </a:cxn>
                <a:cxn ang="0">
                  <a:pos x="39" y="36"/>
                </a:cxn>
                <a:cxn ang="0">
                  <a:pos x="39" y="17"/>
                </a:cxn>
                <a:cxn ang="0">
                  <a:pos x="31" y="17"/>
                </a:cxn>
                <a:cxn ang="0">
                  <a:pos x="24" y="12"/>
                </a:cxn>
                <a:cxn ang="0">
                  <a:pos x="22" y="8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0" y="0"/>
                </a:cxn>
              </a:cxnLst>
              <a:rect l="0" t="0" r="r" b="b"/>
              <a:pathLst>
                <a:path w="39" h="36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12" y="27"/>
                  </a:lnTo>
                  <a:lnTo>
                    <a:pt x="24" y="34"/>
                  </a:lnTo>
                  <a:lnTo>
                    <a:pt x="39" y="36"/>
                  </a:lnTo>
                  <a:lnTo>
                    <a:pt x="39" y="17"/>
                  </a:lnTo>
                  <a:lnTo>
                    <a:pt x="31" y="17"/>
                  </a:lnTo>
                  <a:lnTo>
                    <a:pt x="24" y="12"/>
                  </a:lnTo>
                  <a:lnTo>
                    <a:pt x="22" y="8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8" name="Freeform 16"/>
            <p:cNvSpPr>
              <a:spLocks/>
            </p:cNvSpPr>
            <p:nvPr/>
          </p:nvSpPr>
          <p:spPr bwMode="auto">
            <a:xfrm>
              <a:off x="2963" y="1308"/>
              <a:ext cx="39" cy="3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9" y="0"/>
                </a:cxn>
                <a:cxn ang="0">
                  <a:pos x="24" y="3"/>
                </a:cxn>
                <a:cxn ang="0">
                  <a:pos x="12" y="12"/>
                </a:cxn>
                <a:cxn ang="0">
                  <a:pos x="3" y="24"/>
                </a:cxn>
                <a:cxn ang="0">
                  <a:pos x="0" y="38"/>
                </a:cxn>
                <a:cxn ang="0">
                  <a:pos x="19" y="38"/>
                </a:cxn>
                <a:cxn ang="0">
                  <a:pos x="22" y="31"/>
                </a:cxn>
                <a:cxn ang="0">
                  <a:pos x="24" y="24"/>
                </a:cxn>
                <a:cxn ang="0">
                  <a:pos x="31" y="22"/>
                </a:cxn>
                <a:cxn ang="0">
                  <a:pos x="39" y="19"/>
                </a:cxn>
                <a:cxn ang="0">
                  <a:pos x="39" y="19"/>
                </a:cxn>
                <a:cxn ang="0">
                  <a:pos x="39" y="0"/>
                </a:cxn>
              </a:cxnLst>
              <a:rect l="0" t="0" r="r" b="b"/>
              <a:pathLst>
                <a:path w="39" h="38">
                  <a:moveTo>
                    <a:pt x="39" y="0"/>
                  </a:moveTo>
                  <a:lnTo>
                    <a:pt x="39" y="0"/>
                  </a:lnTo>
                  <a:lnTo>
                    <a:pt x="24" y="3"/>
                  </a:lnTo>
                  <a:lnTo>
                    <a:pt x="12" y="12"/>
                  </a:lnTo>
                  <a:lnTo>
                    <a:pt x="3" y="24"/>
                  </a:lnTo>
                  <a:lnTo>
                    <a:pt x="0" y="38"/>
                  </a:lnTo>
                  <a:lnTo>
                    <a:pt x="19" y="38"/>
                  </a:lnTo>
                  <a:lnTo>
                    <a:pt x="22" y="31"/>
                  </a:lnTo>
                  <a:lnTo>
                    <a:pt x="24" y="24"/>
                  </a:lnTo>
                  <a:lnTo>
                    <a:pt x="31" y="22"/>
                  </a:lnTo>
                  <a:lnTo>
                    <a:pt x="39" y="19"/>
                  </a:lnTo>
                  <a:lnTo>
                    <a:pt x="39" y="19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69" name="Rectangle 17"/>
            <p:cNvSpPr>
              <a:spLocks noChangeArrowheads="1"/>
            </p:cNvSpPr>
            <p:nvPr/>
          </p:nvSpPr>
          <p:spPr bwMode="auto">
            <a:xfrm>
              <a:off x="2493" y="1337"/>
              <a:ext cx="480" cy="1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0" name="Freeform 18"/>
            <p:cNvSpPr>
              <a:spLocks/>
            </p:cNvSpPr>
            <p:nvPr/>
          </p:nvSpPr>
          <p:spPr bwMode="auto">
            <a:xfrm>
              <a:off x="2372" y="1318"/>
              <a:ext cx="19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0" y="28"/>
                </a:cxn>
                <a:cxn ang="0">
                  <a:pos x="19" y="26"/>
                </a:cxn>
                <a:cxn ang="0">
                  <a:pos x="19" y="14"/>
                </a:cxn>
                <a:cxn ang="0">
                  <a:pos x="19" y="5"/>
                </a:cxn>
                <a:cxn ang="0">
                  <a:pos x="19" y="5"/>
                </a:cxn>
                <a:cxn ang="0">
                  <a:pos x="0" y="0"/>
                </a:cxn>
              </a:cxnLst>
              <a:rect l="0" t="0" r="r" b="b"/>
              <a:pathLst>
                <a:path w="19" h="28">
                  <a:moveTo>
                    <a:pt x="0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0" y="28"/>
                  </a:lnTo>
                  <a:lnTo>
                    <a:pt x="19" y="26"/>
                  </a:lnTo>
                  <a:lnTo>
                    <a:pt x="19" y="14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1" name="Freeform 19"/>
            <p:cNvSpPr>
              <a:spLocks/>
            </p:cNvSpPr>
            <p:nvPr/>
          </p:nvSpPr>
          <p:spPr bwMode="auto">
            <a:xfrm>
              <a:off x="2372" y="1265"/>
              <a:ext cx="83" cy="58"/>
            </a:xfrm>
            <a:custGeom>
              <a:avLst/>
              <a:gdLst/>
              <a:ahLst/>
              <a:cxnLst>
                <a:cxn ang="0">
                  <a:pos x="83" y="3"/>
                </a:cxn>
                <a:cxn ang="0">
                  <a:pos x="83" y="3"/>
                </a:cxn>
                <a:cxn ang="0">
                  <a:pos x="69" y="0"/>
                </a:cxn>
                <a:cxn ang="0">
                  <a:pos x="55" y="3"/>
                </a:cxn>
                <a:cxn ang="0">
                  <a:pos x="43" y="5"/>
                </a:cxn>
                <a:cxn ang="0">
                  <a:pos x="31" y="10"/>
                </a:cxn>
                <a:cxn ang="0">
                  <a:pos x="21" y="19"/>
                </a:cxn>
                <a:cxn ang="0">
                  <a:pos x="12" y="29"/>
                </a:cxn>
                <a:cxn ang="0">
                  <a:pos x="5" y="41"/>
                </a:cxn>
                <a:cxn ang="0">
                  <a:pos x="0" y="53"/>
                </a:cxn>
                <a:cxn ang="0">
                  <a:pos x="19" y="58"/>
                </a:cxn>
                <a:cxn ang="0">
                  <a:pos x="24" y="48"/>
                </a:cxn>
                <a:cxn ang="0">
                  <a:pos x="28" y="41"/>
                </a:cxn>
                <a:cxn ang="0">
                  <a:pos x="33" y="34"/>
                </a:cxn>
                <a:cxn ang="0">
                  <a:pos x="40" y="27"/>
                </a:cxn>
                <a:cxn ang="0">
                  <a:pos x="50" y="24"/>
                </a:cxn>
                <a:cxn ang="0">
                  <a:pos x="59" y="22"/>
                </a:cxn>
                <a:cxn ang="0">
                  <a:pos x="69" y="19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83" y="3"/>
                </a:cxn>
              </a:cxnLst>
              <a:rect l="0" t="0" r="r" b="b"/>
              <a:pathLst>
                <a:path w="83" h="58">
                  <a:moveTo>
                    <a:pt x="83" y="3"/>
                  </a:moveTo>
                  <a:lnTo>
                    <a:pt x="83" y="3"/>
                  </a:lnTo>
                  <a:lnTo>
                    <a:pt x="69" y="0"/>
                  </a:lnTo>
                  <a:lnTo>
                    <a:pt x="55" y="3"/>
                  </a:lnTo>
                  <a:lnTo>
                    <a:pt x="43" y="5"/>
                  </a:lnTo>
                  <a:lnTo>
                    <a:pt x="31" y="10"/>
                  </a:lnTo>
                  <a:lnTo>
                    <a:pt x="21" y="19"/>
                  </a:lnTo>
                  <a:lnTo>
                    <a:pt x="12" y="29"/>
                  </a:lnTo>
                  <a:lnTo>
                    <a:pt x="5" y="41"/>
                  </a:lnTo>
                  <a:lnTo>
                    <a:pt x="0" y="53"/>
                  </a:lnTo>
                  <a:lnTo>
                    <a:pt x="19" y="58"/>
                  </a:lnTo>
                  <a:lnTo>
                    <a:pt x="24" y="48"/>
                  </a:lnTo>
                  <a:lnTo>
                    <a:pt x="28" y="41"/>
                  </a:lnTo>
                  <a:lnTo>
                    <a:pt x="33" y="34"/>
                  </a:lnTo>
                  <a:lnTo>
                    <a:pt x="40" y="27"/>
                  </a:lnTo>
                  <a:lnTo>
                    <a:pt x="50" y="24"/>
                  </a:lnTo>
                  <a:lnTo>
                    <a:pt x="59" y="22"/>
                  </a:lnTo>
                  <a:lnTo>
                    <a:pt x="69" y="19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83" y="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2" name="Freeform 20"/>
            <p:cNvSpPr>
              <a:spLocks/>
            </p:cNvSpPr>
            <p:nvPr/>
          </p:nvSpPr>
          <p:spPr bwMode="auto">
            <a:xfrm>
              <a:off x="2451" y="1268"/>
              <a:ext cx="54" cy="76"/>
            </a:xfrm>
            <a:custGeom>
              <a:avLst/>
              <a:gdLst/>
              <a:ahLst/>
              <a:cxnLst>
                <a:cxn ang="0">
                  <a:pos x="54" y="76"/>
                </a:cxn>
                <a:cxn ang="0">
                  <a:pos x="54" y="62"/>
                </a:cxn>
                <a:cxn ang="0">
                  <a:pos x="54" y="50"/>
                </a:cxn>
                <a:cxn ang="0">
                  <a:pos x="50" y="38"/>
                </a:cxn>
                <a:cxn ang="0">
                  <a:pos x="45" y="28"/>
                </a:cxn>
                <a:cxn ang="0">
                  <a:pos x="35" y="19"/>
                </a:cxn>
                <a:cxn ang="0">
                  <a:pos x="26" y="9"/>
                </a:cxn>
                <a:cxn ang="0">
                  <a:pos x="16" y="5"/>
                </a:cxn>
                <a:cxn ang="0">
                  <a:pos x="4" y="0"/>
                </a:cxn>
                <a:cxn ang="0">
                  <a:pos x="0" y="19"/>
                </a:cxn>
                <a:cxn ang="0">
                  <a:pos x="7" y="21"/>
                </a:cxn>
                <a:cxn ang="0">
                  <a:pos x="16" y="26"/>
                </a:cxn>
                <a:cxn ang="0">
                  <a:pos x="23" y="31"/>
                </a:cxn>
                <a:cxn ang="0">
                  <a:pos x="28" y="38"/>
                </a:cxn>
                <a:cxn ang="0">
                  <a:pos x="33" y="45"/>
                </a:cxn>
                <a:cxn ang="0">
                  <a:pos x="35" y="55"/>
                </a:cxn>
                <a:cxn ang="0">
                  <a:pos x="35" y="64"/>
                </a:cxn>
                <a:cxn ang="0">
                  <a:pos x="35" y="71"/>
                </a:cxn>
                <a:cxn ang="0">
                  <a:pos x="54" y="76"/>
                </a:cxn>
              </a:cxnLst>
              <a:rect l="0" t="0" r="r" b="b"/>
              <a:pathLst>
                <a:path w="54" h="76">
                  <a:moveTo>
                    <a:pt x="54" y="76"/>
                  </a:moveTo>
                  <a:lnTo>
                    <a:pt x="54" y="62"/>
                  </a:lnTo>
                  <a:lnTo>
                    <a:pt x="54" y="50"/>
                  </a:lnTo>
                  <a:lnTo>
                    <a:pt x="50" y="38"/>
                  </a:lnTo>
                  <a:lnTo>
                    <a:pt x="45" y="28"/>
                  </a:lnTo>
                  <a:lnTo>
                    <a:pt x="35" y="19"/>
                  </a:lnTo>
                  <a:lnTo>
                    <a:pt x="26" y="9"/>
                  </a:lnTo>
                  <a:lnTo>
                    <a:pt x="16" y="5"/>
                  </a:lnTo>
                  <a:lnTo>
                    <a:pt x="4" y="0"/>
                  </a:lnTo>
                  <a:lnTo>
                    <a:pt x="0" y="19"/>
                  </a:lnTo>
                  <a:lnTo>
                    <a:pt x="7" y="21"/>
                  </a:lnTo>
                  <a:lnTo>
                    <a:pt x="16" y="26"/>
                  </a:lnTo>
                  <a:lnTo>
                    <a:pt x="23" y="31"/>
                  </a:lnTo>
                  <a:lnTo>
                    <a:pt x="28" y="38"/>
                  </a:lnTo>
                  <a:lnTo>
                    <a:pt x="33" y="45"/>
                  </a:lnTo>
                  <a:lnTo>
                    <a:pt x="35" y="55"/>
                  </a:lnTo>
                  <a:lnTo>
                    <a:pt x="35" y="64"/>
                  </a:lnTo>
                  <a:lnTo>
                    <a:pt x="35" y="71"/>
                  </a:lnTo>
                  <a:lnTo>
                    <a:pt x="54" y="7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3" name="Rectangle 21"/>
            <p:cNvSpPr>
              <a:spLocks noChangeArrowheads="1"/>
            </p:cNvSpPr>
            <p:nvPr/>
          </p:nvSpPr>
          <p:spPr bwMode="auto">
            <a:xfrm>
              <a:off x="1091" y="1249"/>
              <a:ext cx="19" cy="14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4" name="Freeform 22"/>
            <p:cNvSpPr>
              <a:spLocks/>
            </p:cNvSpPr>
            <p:nvPr/>
          </p:nvSpPr>
          <p:spPr bwMode="auto">
            <a:xfrm>
              <a:off x="1050" y="1163"/>
              <a:ext cx="101" cy="93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50" y="0"/>
                </a:cxn>
                <a:cxn ang="0">
                  <a:pos x="101" y="93"/>
                </a:cxn>
                <a:cxn ang="0">
                  <a:pos x="0" y="93"/>
                </a:cxn>
                <a:cxn ang="0">
                  <a:pos x="50" y="0"/>
                </a:cxn>
                <a:cxn ang="0">
                  <a:pos x="0" y="93"/>
                </a:cxn>
              </a:cxnLst>
              <a:rect l="0" t="0" r="r" b="b"/>
              <a:pathLst>
                <a:path w="101" h="93">
                  <a:moveTo>
                    <a:pt x="0" y="93"/>
                  </a:moveTo>
                  <a:lnTo>
                    <a:pt x="50" y="0"/>
                  </a:lnTo>
                  <a:lnTo>
                    <a:pt x="101" y="93"/>
                  </a:lnTo>
                  <a:lnTo>
                    <a:pt x="0" y="93"/>
                  </a:lnTo>
                  <a:lnTo>
                    <a:pt x="50" y="0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5" name="Rectangle 23"/>
            <p:cNvSpPr>
              <a:spLocks noChangeArrowheads="1"/>
            </p:cNvSpPr>
            <p:nvPr/>
          </p:nvSpPr>
          <p:spPr bwMode="auto">
            <a:xfrm>
              <a:off x="2339" y="1447"/>
              <a:ext cx="19" cy="14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6" name="Freeform 24"/>
            <p:cNvSpPr>
              <a:spLocks/>
            </p:cNvSpPr>
            <p:nvPr/>
          </p:nvSpPr>
          <p:spPr bwMode="auto">
            <a:xfrm>
              <a:off x="2298" y="1587"/>
              <a:ext cx="101" cy="93"/>
            </a:xfrm>
            <a:custGeom>
              <a:avLst/>
              <a:gdLst/>
              <a:ahLst/>
              <a:cxnLst>
                <a:cxn ang="0">
                  <a:pos x="101" y="0"/>
                </a:cxn>
                <a:cxn ang="0">
                  <a:pos x="51" y="93"/>
                </a:cxn>
                <a:cxn ang="0">
                  <a:pos x="0" y="0"/>
                </a:cxn>
                <a:cxn ang="0">
                  <a:pos x="101" y="0"/>
                </a:cxn>
                <a:cxn ang="0">
                  <a:pos x="51" y="93"/>
                </a:cxn>
                <a:cxn ang="0">
                  <a:pos x="101" y="0"/>
                </a:cxn>
              </a:cxnLst>
              <a:rect l="0" t="0" r="r" b="b"/>
              <a:pathLst>
                <a:path w="101" h="93">
                  <a:moveTo>
                    <a:pt x="101" y="0"/>
                  </a:moveTo>
                  <a:lnTo>
                    <a:pt x="51" y="93"/>
                  </a:lnTo>
                  <a:lnTo>
                    <a:pt x="0" y="0"/>
                  </a:lnTo>
                  <a:lnTo>
                    <a:pt x="101" y="0"/>
                  </a:lnTo>
                  <a:lnTo>
                    <a:pt x="51" y="93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7" name="Rectangle 25"/>
            <p:cNvSpPr>
              <a:spLocks noChangeArrowheads="1"/>
            </p:cNvSpPr>
            <p:nvPr/>
          </p:nvSpPr>
          <p:spPr bwMode="auto">
            <a:xfrm>
              <a:off x="3142" y="1294"/>
              <a:ext cx="19" cy="14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8" name="Freeform 26"/>
            <p:cNvSpPr>
              <a:spLocks/>
            </p:cNvSpPr>
            <p:nvPr/>
          </p:nvSpPr>
          <p:spPr bwMode="auto">
            <a:xfrm>
              <a:off x="3102" y="1428"/>
              <a:ext cx="100" cy="90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50" y="90"/>
                </a:cxn>
                <a:cxn ang="0">
                  <a:pos x="0" y="0"/>
                </a:cxn>
                <a:cxn ang="0">
                  <a:pos x="100" y="0"/>
                </a:cxn>
                <a:cxn ang="0">
                  <a:pos x="50" y="90"/>
                </a:cxn>
                <a:cxn ang="0">
                  <a:pos x="100" y="0"/>
                </a:cxn>
              </a:cxnLst>
              <a:rect l="0" t="0" r="r" b="b"/>
              <a:pathLst>
                <a:path w="100" h="90">
                  <a:moveTo>
                    <a:pt x="100" y="0"/>
                  </a:moveTo>
                  <a:lnTo>
                    <a:pt x="50" y="90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50" y="9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79" name="Rectangle 27"/>
            <p:cNvSpPr>
              <a:spLocks noChangeArrowheads="1"/>
            </p:cNvSpPr>
            <p:nvPr/>
          </p:nvSpPr>
          <p:spPr bwMode="auto">
            <a:xfrm>
              <a:off x="2214" y="1409"/>
              <a:ext cx="7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900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endParaRPr lang="pl-PL">
                <a:effectLst/>
              </a:endParaRPr>
            </a:p>
          </p:txBody>
        </p:sp>
        <p:sp>
          <p:nvSpPr>
            <p:cNvPr id="279580" name="Freeform 28"/>
            <p:cNvSpPr>
              <a:spLocks/>
            </p:cNvSpPr>
            <p:nvPr/>
          </p:nvSpPr>
          <p:spPr bwMode="auto">
            <a:xfrm>
              <a:off x="3111" y="1170"/>
              <a:ext cx="89" cy="93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60"/>
                </a:cxn>
                <a:cxn ang="0">
                  <a:pos x="53" y="60"/>
                </a:cxn>
                <a:cxn ang="0">
                  <a:pos x="55" y="57"/>
                </a:cxn>
                <a:cxn ang="0">
                  <a:pos x="60" y="53"/>
                </a:cxn>
                <a:cxn ang="0">
                  <a:pos x="62" y="48"/>
                </a:cxn>
                <a:cxn ang="0">
                  <a:pos x="65" y="38"/>
                </a:cxn>
                <a:cxn ang="0">
                  <a:pos x="65" y="24"/>
                </a:cxn>
                <a:cxn ang="0">
                  <a:pos x="67" y="12"/>
                </a:cxn>
                <a:cxn ang="0">
                  <a:pos x="69" y="5"/>
                </a:cxn>
                <a:cxn ang="0">
                  <a:pos x="74" y="0"/>
                </a:cxn>
                <a:cxn ang="0">
                  <a:pos x="81" y="0"/>
                </a:cxn>
                <a:cxn ang="0">
                  <a:pos x="84" y="0"/>
                </a:cxn>
                <a:cxn ang="0">
                  <a:pos x="89" y="0"/>
                </a:cxn>
                <a:cxn ang="0">
                  <a:pos x="89" y="2"/>
                </a:cxn>
                <a:cxn ang="0">
                  <a:pos x="86" y="2"/>
                </a:cxn>
                <a:cxn ang="0">
                  <a:pos x="84" y="5"/>
                </a:cxn>
                <a:cxn ang="0">
                  <a:pos x="81" y="5"/>
                </a:cxn>
                <a:cxn ang="0">
                  <a:pos x="81" y="10"/>
                </a:cxn>
                <a:cxn ang="0">
                  <a:pos x="79" y="14"/>
                </a:cxn>
                <a:cxn ang="0">
                  <a:pos x="79" y="22"/>
                </a:cxn>
                <a:cxn ang="0">
                  <a:pos x="77" y="36"/>
                </a:cxn>
                <a:cxn ang="0">
                  <a:pos x="74" y="45"/>
                </a:cxn>
                <a:cxn ang="0">
                  <a:pos x="72" y="50"/>
                </a:cxn>
                <a:cxn ang="0">
                  <a:pos x="67" y="55"/>
                </a:cxn>
                <a:cxn ang="0">
                  <a:pos x="62" y="60"/>
                </a:cxn>
                <a:cxn ang="0">
                  <a:pos x="58" y="62"/>
                </a:cxn>
                <a:cxn ang="0">
                  <a:pos x="53" y="64"/>
                </a:cxn>
                <a:cxn ang="0">
                  <a:pos x="48" y="64"/>
                </a:cxn>
                <a:cxn ang="0">
                  <a:pos x="48" y="93"/>
                </a:cxn>
                <a:cxn ang="0">
                  <a:pos x="41" y="93"/>
                </a:cxn>
                <a:cxn ang="0">
                  <a:pos x="41" y="64"/>
                </a:cxn>
                <a:cxn ang="0">
                  <a:pos x="31" y="62"/>
                </a:cxn>
                <a:cxn ang="0">
                  <a:pos x="24" y="57"/>
                </a:cxn>
                <a:cxn ang="0">
                  <a:pos x="19" y="53"/>
                </a:cxn>
                <a:cxn ang="0">
                  <a:pos x="15" y="45"/>
                </a:cxn>
                <a:cxn ang="0">
                  <a:pos x="12" y="36"/>
                </a:cxn>
                <a:cxn ang="0">
                  <a:pos x="10" y="22"/>
                </a:cxn>
                <a:cxn ang="0">
                  <a:pos x="7" y="14"/>
                </a:cxn>
                <a:cxn ang="0">
                  <a:pos x="7" y="7"/>
                </a:cxn>
                <a:cxn ang="0">
                  <a:pos x="5" y="5"/>
                </a:cxn>
                <a:cxn ang="0">
                  <a:pos x="5" y="2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12" y="0"/>
                </a:cxn>
                <a:cxn ang="0">
                  <a:pos x="15" y="2"/>
                </a:cxn>
                <a:cxn ang="0">
                  <a:pos x="17" y="5"/>
                </a:cxn>
                <a:cxn ang="0">
                  <a:pos x="19" y="7"/>
                </a:cxn>
                <a:cxn ang="0">
                  <a:pos x="22" y="14"/>
                </a:cxn>
                <a:cxn ang="0">
                  <a:pos x="22" y="24"/>
                </a:cxn>
                <a:cxn ang="0">
                  <a:pos x="24" y="38"/>
                </a:cxn>
                <a:cxn ang="0">
                  <a:pos x="27" y="48"/>
                </a:cxn>
                <a:cxn ang="0">
                  <a:pos x="29" y="53"/>
                </a:cxn>
                <a:cxn ang="0">
                  <a:pos x="31" y="57"/>
                </a:cxn>
                <a:cxn ang="0">
                  <a:pos x="36" y="60"/>
                </a:cxn>
                <a:cxn ang="0">
                  <a:pos x="41" y="60"/>
                </a:cxn>
                <a:cxn ang="0">
                  <a:pos x="41" y="0"/>
                </a:cxn>
                <a:cxn ang="0">
                  <a:pos x="48" y="0"/>
                </a:cxn>
              </a:cxnLst>
              <a:rect l="0" t="0" r="r" b="b"/>
              <a:pathLst>
                <a:path w="89" h="93">
                  <a:moveTo>
                    <a:pt x="48" y="0"/>
                  </a:moveTo>
                  <a:lnTo>
                    <a:pt x="48" y="60"/>
                  </a:lnTo>
                  <a:lnTo>
                    <a:pt x="53" y="60"/>
                  </a:lnTo>
                  <a:lnTo>
                    <a:pt x="55" y="57"/>
                  </a:lnTo>
                  <a:lnTo>
                    <a:pt x="60" y="53"/>
                  </a:lnTo>
                  <a:lnTo>
                    <a:pt x="62" y="48"/>
                  </a:lnTo>
                  <a:lnTo>
                    <a:pt x="65" y="38"/>
                  </a:lnTo>
                  <a:lnTo>
                    <a:pt x="65" y="24"/>
                  </a:lnTo>
                  <a:lnTo>
                    <a:pt x="67" y="12"/>
                  </a:lnTo>
                  <a:lnTo>
                    <a:pt x="69" y="5"/>
                  </a:lnTo>
                  <a:lnTo>
                    <a:pt x="74" y="0"/>
                  </a:lnTo>
                  <a:lnTo>
                    <a:pt x="81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89" y="2"/>
                  </a:lnTo>
                  <a:lnTo>
                    <a:pt x="86" y="2"/>
                  </a:lnTo>
                  <a:lnTo>
                    <a:pt x="84" y="5"/>
                  </a:lnTo>
                  <a:lnTo>
                    <a:pt x="81" y="5"/>
                  </a:lnTo>
                  <a:lnTo>
                    <a:pt x="81" y="10"/>
                  </a:lnTo>
                  <a:lnTo>
                    <a:pt x="79" y="14"/>
                  </a:lnTo>
                  <a:lnTo>
                    <a:pt x="79" y="22"/>
                  </a:lnTo>
                  <a:lnTo>
                    <a:pt x="77" y="36"/>
                  </a:lnTo>
                  <a:lnTo>
                    <a:pt x="74" y="45"/>
                  </a:lnTo>
                  <a:lnTo>
                    <a:pt x="72" y="50"/>
                  </a:lnTo>
                  <a:lnTo>
                    <a:pt x="67" y="55"/>
                  </a:lnTo>
                  <a:lnTo>
                    <a:pt x="62" y="60"/>
                  </a:lnTo>
                  <a:lnTo>
                    <a:pt x="58" y="62"/>
                  </a:lnTo>
                  <a:lnTo>
                    <a:pt x="53" y="64"/>
                  </a:lnTo>
                  <a:lnTo>
                    <a:pt x="48" y="64"/>
                  </a:lnTo>
                  <a:lnTo>
                    <a:pt x="48" y="93"/>
                  </a:lnTo>
                  <a:lnTo>
                    <a:pt x="41" y="93"/>
                  </a:lnTo>
                  <a:lnTo>
                    <a:pt x="41" y="64"/>
                  </a:lnTo>
                  <a:lnTo>
                    <a:pt x="31" y="62"/>
                  </a:lnTo>
                  <a:lnTo>
                    <a:pt x="24" y="57"/>
                  </a:lnTo>
                  <a:lnTo>
                    <a:pt x="19" y="53"/>
                  </a:lnTo>
                  <a:lnTo>
                    <a:pt x="15" y="45"/>
                  </a:lnTo>
                  <a:lnTo>
                    <a:pt x="12" y="36"/>
                  </a:lnTo>
                  <a:lnTo>
                    <a:pt x="10" y="22"/>
                  </a:lnTo>
                  <a:lnTo>
                    <a:pt x="7" y="14"/>
                  </a:lnTo>
                  <a:lnTo>
                    <a:pt x="7" y="7"/>
                  </a:lnTo>
                  <a:lnTo>
                    <a:pt x="5" y="5"/>
                  </a:lnTo>
                  <a:lnTo>
                    <a:pt x="5" y="2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5" y="2"/>
                  </a:lnTo>
                  <a:lnTo>
                    <a:pt x="17" y="5"/>
                  </a:lnTo>
                  <a:lnTo>
                    <a:pt x="19" y="7"/>
                  </a:lnTo>
                  <a:lnTo>
                    <a:pt x="22" y="14"/>
                  </a:lnTo>
                  <a:lnTo>
                    <a:pt x="22" y="24"/>
                  </a:lnTo>
                  <a:lnTo>
                    <a:pt x="24" y="38"/>
                  </a:lnTo>
                  <a:lnTo>
                    <a:pt x="27" y="48"/>
                  </a:lnTo>
                  <a:lnTo>
                    <a:pt x="29" y="53"/>
                  </a:lnTo>
                  <a:lnTo>
                    <a:pt x="31" y="57"/>
                  </a:lnTo>
                  <a:lnTo>
                    <a:pt x="36" y="60"/>
                  </a:lnTo>
                  <a:lnTo>
                    <a:pt x="41" y="60"/>
                  </a:lnTo>
                  <a:lnTo>
                    <a:pt x="41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13151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79581" name="Rectangle 29"/>
            <p:cNvSpPr>
              <a:spLocks noChangeArrowheads="1"/>
            </p:cNvSpPr>
            <p:nvPr/>
          </p:nvSpPr>
          <p:spPr bwMode="auto">
            <a:xfrm>
              <a:off x="924" y="1246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900">
                  <a:solidFill>
                    <a:srgbClr val="1F1A17"/>
                  </a:solidFill>
                  <a:effectLst/>
                  <a:latin typeface="Arial" charset="0"/>
                </a:rPr>
                <a:t>u</a:t>
              </a:r>
              <a:endParaRPr lang="pl-PL">
                <a:effectLst/>
              </a:endParaRPr>
            </a:p>
          </p:txBody>
        </p:sp>
        <p:sp>
          <p:nvSpPr>
            <p:cNvPr id="279582" name="Line 30"/>
            <p:cNvSpPr>
              <a:spLocks noChangeShapeType="1"/>
            </p:cNvSpPr>
            <p:nvPr/>
          </p:nvSpPr>
          <p:spPr bwMode="auto">
            <a:xfrm>
              <a:off x="2436" y="1368"/>
              <a:ext cx="0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79583" name="Text Box 31"/>
            <p:cNvSpPr txBox="1">
              <a:spLocks noChangeArrowheads="1"/>
            </p:cNvSpPr>
            <p:nvPr/>
          </p:nvSpPr>
          <p:spPr bwMode="auto">
            <a:xfrm>
              <a:off x="1722" y="1128"/>
              <a:ext cx="1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Tx/>
                <a:buFontTx/>
                <a:buNone/>
              </a:pPr>
              <a:r>
                <a:rPr lang="pl-PL" sz="2000">
                  <a:effectLst/>
                </a:rPr>
                <a:t>a</a:t>
              </a:r>
            </a:p>
          </p:txBody>
        </p:sp>
        <p:sp>
          <p:nvSpPr>
            <p:cNvPr id="279584" name="Text Box 32"/>
            <p:cNvSpPr txBox="1">
              <a:spLocks noChangeArrowheads="1"/>
            </p:cNvSpPr>
            <p:nvPr/>
          </p:nvSpPr>
          <p:spPr bwMode="auto">
            <a:xfrm>
              <a:off x="2634" y="112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Tx/>
                <a:buFontTx/>
                <a:buNone/>
              </a:pPr>
              <a:r>
                <a:rPr lang="pl-PL" sz="2000">
                  <a:effectLst/>
                </a:rPr>
                <a:t>b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4" grpId="0" autoUpdateAnimBg="0"/>
      <p:bldP spid="279555" grpId="0" autoUpdateAnimBg="0"/>
      <p:bldP spid="279556" grpId="0" autoUpdateAnimBg="0"/>
      <p:bldP spid="27955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Wypadkowe przesuni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cie d</a:t>
            </a:r>
            <a:r>
              <a:rPr lang="pl-PL" sz="2000">
                <a:effectLst/>
                <a:latin typeface="Arial" charset="0"/>
              </a:rPr>
              <a:t>ź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wigni: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80579" name="Object 3"/>
          <p:cNvGraphicFramePr>
            <a:graphicFrameLocks noChangeAspect="1"/>
          </p:cNvGraphicFramePr>
          <p:nvPr/>
        </p:nvGraphicFramePr>
        <p:xfrm>
          <a:off x="4775200" y="1219200"/>
          <a:ext cx="1676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Równanie" r:id="rId3" imgW="698197" imgH="215806" progId="Equation.3">
                  <p:embed/>
                </p:oleObj>
              </mc:Choice>
              <mc:Fallback>
                <p:oleObj name="Równanie" r:id="rId3" imgW="698197" imgH="21580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1219200"/>
                        <a:ext cx="16764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524000" y="1735138"/>
            <a:ext cx="6858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 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gdzie:	</a:t>
            </a:r>
            <a:r>
              <a:rPr lang="pl-PL" sz="1800">
                <a:effectLst/>
                <a:latin typeface="Arial" charset="0"/>
              </a:rPr>
              <a:t>x</a:t>
            </a:r>
            <a:r>
              <a:rPr lang="pl-PL" sz="1800" baseline="-25000">
                <a:effectLst/>
                <a:latin typeface="Arial" charset="0"/>
              </a:rPr>
              <a:t>1</a:t>
            </a:r>
            <a:r>
              <a:rPr lang="pl-PL" sz="1800" baseline="-30000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- 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d</a:t>
            </a:r>
            <a:r>
              <a:rPr lang="pl-PL" sz="1800">
                <a:effectLst/>
                <a:latin typeface="Arial" charset="0"/>
              </a:rPr>
              <a:t>ź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wigni przy obrocie wokó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punktu </a:t>
            </a: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O</a:t>
            </a:r>
            <a:r>
              <a:rPr lang="pl-PL" sz="1800" i="1" baseline="-30000">
                <a:effectLst/>
                <a:latin typeface="Arial" charset="0"/>
                <a:cs typeface="Times New Roman" pitchFamily="18" charset="0"/>
              </a:rPr>
              <a:t>1</a:t>
            </a:r>
            <a:endParaRPr lang="pl-PL" sz="1800">
              <a:effectLst/>
              <a:latin typeface="Arial" charset="0"/>
              <a:cs typeface="Times New Roman" pitchFamily="18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	</a:t>
            </a:r>
            <a:r>
              <a:rPr lang="pl-PL" sz="1800">
                <a:effectLst/>
                <a:latin typeface="Arial" charset="0"/>
              </a:rPr>
              <a:t>x</a:t>
            </a:r>
            <a:r>
              <a:rPr lang="pl-PL" sz="1800" baseline="-25000">
                <a:effectLst/>
                <a:latin typeface="Arial" charset="0"/>
              </a:rPr>
              <a:t>2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- 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d</a:t>
            </a:r>
            <a:r>
              <a:rPr lang="pl-PL" sz="1800">
                <a:effectLst/>
                <a:latin typeface="Arial" charset="0"/>
              </a:rPr>
              <a:t>ź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wigni przy obrocie wokó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punktu </a:t>
            </a: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O</a:t>
            </a:r>
            <a:r>
              <a:rPr lang="pl-PL" sz="1800" i="1" baseline="-3000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pl-PL" sz="1800">
                <a:effectLst/>
              </a:rPr>
              <a:t> 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9563" y="2520950"/>
            <a:ext cx="8458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Dla ma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ych k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tów wychyle</a:t>
            </a:r>
            <a:r>
              <a:rPr lang="pl-PL" sz="2000">
                <a:effectLst/>
                <a:latin typeface="Arial" charset="0"/>
              </a:rPr>
              <a:t>ń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d</a:t>
            </a:r>
            <a:r>
              <a:rPr lang="pl-PL" sz="2000">
                <a:effectLst/>
                <a:latin typeface="Arial" charset="0"/>
              </a:rPr>
              <a:t>ź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wigni mo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na przyj</a:t>
            </a:r>
            <a:r>
              <a:rPr lang="pl-PL" sz="2000">
                <a:effectLst/>
                <a:latin typeface="Arial" charset="0"/>
              </a:rPr>
              <a:t>ąć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nast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puj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ce wzory</a:t>
            </a:r>
            <a:r>
              <a:rPr lang="pl-PL" sz="2200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80582" name="Object 6"/>
          <p:cNvGraphicFramePr>
            <a:graphicFrameLocks noChangeAspect="1"/>
          </p:cNvGraphicFramePr>
          <p:nvPr/>
        </p:nvGraphicFramePr>
        <p:xfrm>
          <a:off x="2038350" y="2982913"/>
          <a:ext cx="114300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Równanie" r:id="rId5" imgW="698197" imgH="406224" progId="Equation.3">
                  <p:embed/>
                </p:oleObj>
              </mc:Choice>
              <mc:Fallback>
                <p:oleObj name="Równanie" r:id="rId5" imgW="698197" imgH="40622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2982913"/>
                        <a:ext cx="1143000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409950" y="3135313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stąd:</a:t>
            </a:r>
          </a:p>
        </p:txBody>
      </p:sp>
      <p:graphicFrame>
        <p:nvGraphicFramePr>
          <p:cNvPr id="280584" name="Object 8"/>
          <p:cNvGraphicFramePr>
            <a:graphicFrameLocks noChangeAspect="1"/>
          </p:cNvGraphicFramePr>
          <p:nvPr/>
        </p:nvGraphicFramePr>
        <p:xfrm>
          <a:off x="4552950" y="3059113"/>
          <a:ext cx="131445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Równanie" r:id="rId7" imgW="799753" imgH="393529" progId="Equation.3">
                  <p:embed/>
                </p:oleObj>
              </mc:Choice>
              <mc:Fallback>
                <p:oleObj name="Równanie" r:id="rId7" imgW="799753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059113"/>
                        <a:ext cx="1314450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0585" name="Object 9"/>
          <p:cNvGraphicFramePr>
            <a:graphicFrameLocks noChangeAspect="1"/>
          </p:cNvGraphicFramePr>
          <p:nvPr/>
        </p:nvGraphicFramePr>
        <p:xfrm>
          <a:off x="1973263" y="3744913"/>
          <a:ext cx="1219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Równanie" r:id="rId9" imgW="710891" imgH="406224" progId="Equation.3">
                  <p:embed/>
                </p:oleObj>
              </mc:Choice>
              <mc:Fallback>
                <p:oleObj name="Równanie" r:id="rId9" imgW="710891" imgH="4062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744913"/>
                        <a:ext cx="1219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0586" name="Object 10"/>
          <p:cNvGraphicFramePr>
            <a:graphicFrameLocks noChangeAspect="1"/>
          </p:cNvGraphicFramePr>
          <p:nvPr/>
        </p:nvGraphicFramePr>
        <p:xfrm>
          <a:off x="4587875" y="3744913"/>
          <a:ext cx="12192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Równanie" r:id="rId11" imgW="774364" imgH="393529" progId="Equation.3">
                  <p:embed/>
                </p:oleObj>
              </mc:Choice>
              <mc:Fallback>
                <p:oleObj name="Równanie" r:id="rId11" imgW="774364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3744913"/>
                        <a:ext cx="1219200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87" name="Text Box 11"/>
          <p:cNvSpPr txBox="1">
            <a:spLocks noChangeArrowheads="1"/>
          </p:cNvSpPr>
          <p:nvPr/>
        </p:nvSpPr>
        <p:spPr bwMode="auto">
          <a:xfrm>
            <a:off x="3409950" y="3821113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stąd:</a:t>
            </a:r>
          </a:p>
        </p:txBody>
      </p:sp>
      <p:sp>
        <p:nvSpPr>
          <p:cNvPr id="280588" name="Text Box 12"/>
          <p:cNvSpPr txBox="1">
            <a:spLocks noChangeArrowheads="1"/>
          </p:cNvSpPr>
          <p:nvPr/>
        </p:nvSpPr>
        <p:spPr bwMode="auto">
          <a:xfrm>
            <a:off x="298450" y="4649788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Podstawiaj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80589" name="Object 13"/>
          <p:cNvGraphicFramePr>
            <a:graphicFrameLocks noChangeAspect="1"/>
          </p:cNvGraphicFramePr>
          <p:nvPr/>
        </p:nvGraphicFramePr>
        <p:xfrm>
          <a:off x="2743200" y="4556125"/>
          <a:ext cx="21336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Równanie" r:id="rId13" imgW="1333500" imgH="393700" progId="Equation.3">
                  <p:embed/>
                </p:oleObj>
              </mc:Choice>
              <mc:Fallback>
                <p:oleObj name="Równanie" r:id="rId13" imgW="1333500" imgH="3937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56125"/>
                        <a:ext cx="2133600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90" name="Text Box 14"/>
          <p:cNvSpPr txBox="1">
            <a:spLocks noChangeArrowheads="1"/>
          </p:cNvSpPr>
          <p:nvPr/>
        </p:nvSpPr>
        <p:spPr bwMode="auto">
          <a:xfrm>
            <a:off x="280988" y="53943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R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ównanie d</a:t>
            </a:r>
            <a:r>
              <a:rPr lang="pl-PL" sz="2000">
                <a:effectLst/>
                <a:latin typeface="Arial" charset="0"/>
              </a:rPr>
              <a:t>ź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wigni dwustronnej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80591" name="Object 15"/>
          <p:cNvGraphicFramePr>
            <a:graphicFrameLocks noChangeAspect="1"/>
          </p:cNvGraphicFramePr>
          <p:nvPr/>
        </p:nvGraphicFramePr>
        <p:xfrm>
          <a:off x="2667000" y="5792788"/>
          <a:ext cx="41148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Równanie" r:id="rId15" imgW="1968500" imgH="393700" progId="Equation.3">
                  <p:embed/>
                </p:oleObj>
              </mc:Choice>
              <mc:Fallback>
                <p:oleObj name="Równanie" r:id="rId15" imgW="1968500" imgH="393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792788"/>
                        <a:ext cx="4114800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92" name="Text Box 16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28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280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0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28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 autoUpdateAnimBg="0"/>
      <p:bldP spid="280580" grpId="0" autoUpdateAnimBg="0"/>
      <p:bldP spid="280581" grpId="0" autoUpdateAnimBg="0"/>
      <p:bldP spid="280583" grpId="0" autoUpdateAnimBg="0"/>
      <p:bldP spid="280587" grpId="0" autoUpdateAnimBg="0"/>
      <p:bldP spid="280588" grpId="0" autoUpdateAnimBg="0"/>
      <p:bldP spid="280590" grpId="0" autoUpdateAnimBg="0"/>
      <p:bldP spid="28059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363538" y="1219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>
                <a:effectLst/>
                <a:latin typeface="Arial" charset="0"/>
              </a:rPr>
              <a:t> 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Rurka strumieniowa (5)</a:t>
            </a:r>
            <a:r>
              <a:rPr lang="pl-PL" b="1">
                <a:effectLst/>
                <a:latin typeface="Arial" charset="0"/>
              </a:rPr>
              <a:t> 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696913" y="1795463"/>
            <a:ext cx="45608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l">
              <a:spcBef>
                <a:spcPct val="50000"/>
              </a:spcBef>
              <a:buClrTx/>
              <a:buFontTx/>
              <a:buNone/>
            </a:pPr>
            <a:r>
              <a:rPr lang="pl-PL" sz="1800" i="1">
                <a:effectLst/>
                <a:latin typeface="Arial" charset="0"/>
                <a:cs typeface="Times New Roman" pitchFamily="18" charset="0"/>
              </a:rPr>
              <a:t>x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– 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rurki strumieniowej</a:t>
            </a:r>
            <a:r>
              <a:rPr lang="pl-PL" sz="1800">
                <a:effectLst/>
                <a:latin typeface="Arial" charset="0"/>
              </a:rPr>
              <a:t/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wej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,</a:t>
            </a:r>
          </a:p>
          <a:p>
            <a:pPr marL="381000" indent="-381000"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φ</a:t>
            </a:r>
            <a:r>
              <a:rPr lang="pl-PL" sz="1800">
                <a:effectLst/>
                <a:latin typeface="Arial" charset="0"/>
              </a:rPr>
              <a:t> 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– 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 ko</a:t>
            </a:r>
            <a:r>
              <a:rPr lang="pl-PL" sz="1800">
                <a:effectLst/>
                <a:latin typeface="Arial" charset="0"/>
              </a:rPr>
              <a:t>ń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ca rurki strumieniowej </a:t>
            </a:r>
            <a:r>
              <a:rPr lang="pl-PL" sz="1800">
                <a:effectLst/>
                <a:latin typeface="Arial" charset="0"/>
              </a:rPr>
              <a:t>(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wielko</a:t>
            </a:r>
            <a:r>
              <a:rPr lang="pl-PL" sz="1800">
                <a:effectLst/>
                <a:latin typeface="Arial" charset="0"/>
              </a:rPr>
              <a:t>ść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ciowa</a:t>
            </a:r>
            <a:r>
              <a:rPr lang="pl-PL" sz="1800">
                <a:effectLst/>
                <a:latin typeface="Arial" charset="0"/>
              </a:rPr>
              <a:t>)</a:t>
            </a: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339725" y="3184525"/>
            <a:ext cx="7737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Z równania wychylenia rurki strumieniowej mo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emy napisa</a:t>
            </a:r>
            <a:r>
              <a:rPr lang="pl-PL" sz="2000">
                <a:effectLst/>
                <a:latin typeface="Arial" charset="0"/>
              </a:rPr>
              <a:t>ć</a:t>
            </a:r>
            <a:endParaRPr lang="pl-PL">
              <a:effectLst/>
              <a:latin typeface="Arial" charset="0"/>
            </a:endParaRPr>
          </a:p>
        </p:txBody>
      </p:sp>
      <p:graphicFrame>
        <p:nvGraphicFramePr>
          <p:cNvPr id="281605" name="Object 5"/>
          <p:cNvGraphicFramePr>
            <a:graphicFrameLocks noChangeAspect="1"/>
          </p:cNvGraphicFramePr>
          <p:nvPr/>
        </p:nvGraphicFramePr>
        <p:xfrm>
          <a:off x="4191000" y="3695700"/>
          <a:ext cx="838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Równanie" r:id="rId3" imgW="406048" imgH="393359" progId="Equation.3">
                  <p:embed/>
                </p:oleObj>
              </mc:Choice>
              <mc:Fallback>
                <p:oleObj name="Równanie" r:id="rId3" imgW="406048" imgH="39335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695700"/>
                        <a:ext cx="8382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04800" y="4632325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T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ransmitancja operatorowa rurki strumieniowej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81607" name="Object 7"/>
          <p:cNvGraphicFramePr>
            <a:graphicFrameLocks noChangeAspect="1"/>
          </p:cNvGraphicFramePr>
          <p:nvPr/>
        </p:nvGraphicFramePr>
        <p:xfrm>
          <a:off x="3429000" y="5257800"/>
          <a:ext cx="22860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Równanie" r:id="rId5" imgW="1117600" imgH="431800" progId="Equation.3">
                  <p:embed/>
                </p:oleObj>
              </mc:Choice>
              <mc:Fallback>
                <p:oleObj name="Równanie" r:id="rId5" imgW="1117600" imgH="431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257800"/>
                        <a:ext cx="2286000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8" name="Text Box 8"/>
          <p:cNvSpPr txBox="1">
            <a:spLocks noChangeArrowheads="1"/>
          </p:cNvSpPr>
          <p:nvPr/>
        </p:nvSpPr>
        <p:spPr bwMode="auto">
          <a:xfrm>
            <a:off x="381000" y="62325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Rurka strumieniowa jest wi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 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cz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ł</a:t>
            </a:r>
            <a:r>
              <a:rPr lang="pl-PL" sz="2000" b="1">
                <a:solidFill>
                  <a:srgbClr val="0082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onem proporcjonalnym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.</a:t>
            </a:r>
            <a:r>
              <a:rPr lang="pl-PL" sz="2000">
                <a:effectLst/>
                <a:latin typeface="Arial" charset="0"/>
              </a:rPr>
              <a:t> </a:t>
            </a:r>
          </a:p>
        </p:txBody>
      </p:sp>
      <p:sp>
        <p:nvSpPr>
          <p:cNvPr id="281609" name="Text Box 9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70513" y="1327150"/>
            <a:ext cx="3392487" cy="1568450"/>
            <a:chOff x="778" y="528"/>
            <a:chExt cx="2137" cy="988"/>
          </a:xfrm>
        </p:grpSpPr>
        <p:sp>
          <p:nvSpPr>
            <p:cNvPr id="281611" name="Freeform 11"/>
            <p:cNvSpPr>
              <a:spLocks/>
            </p:cNvSpPr>
            <p:nvPr/>
          </p:nvSpPr>
          <p:spPr bwMode="auto">
            <a:xfrm>
              <a:off x="850" y="1239"/>
              <a:ext cx="126" cy="52"/>
            </a:xfrm>
            <a:custGeom>
              <a:avLst/>
              <a:gdLst/>
              <a:ahLst/>
              <a:cxnLst>
                <a:cxn ang="0">
                  <a:pos x="126" y="31"/>
                </a:cxn>
                <a:cxn ang="0">
                  <a:pos x="3" y="0"/>
                </a:cxn>
                <a:cxn ang="0">
                  <a:pos x="0" y="21"/>
                </a:cxn>
                <a:cxn ang="0">
                  <a:pos x="121" y="52"/>
                </a:cxn>
                <a:cxn ang="0">
                  <a:pos x="126" y="31"/>
                </a:cxn>
              </a:cxnLst>
              <a:rect l="0" t="0" r="r" b="b"/>
              <a:pathLst>
                <a:path w="126" h="52">
                  <a:moveTo>
                    <a:pt x="126" y="31"/>
                  </a:moveTo>
                  <a:lnTo>
                    <a:pt x="3" y="0"/>
                  </a:lnTo>
                  <a:lnTo>
                    <a:pt x="0" y="21"/>
                  </a:lnTo>
                  <a:lnTo>
                    <a:pt x="121" y="52"/>
                  </a:lnTo>
                  <a:lnTo>
                    <a:pt x="126" y="3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2" name="Freeform 12"/>
            <p:cNvSpPr>
              <a:spLocks/>
            </p:cNvSpPr>
            <p:nvPr/>
          </p:nvSpPr>
          <p:spPr bwMode="auto">
            <a:xfrm>
              <a:off x="850" y="1149"/>
              <a:ext cx="126" cy="52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1"/>
                </a:cxn>
                <a:cxn ang="0">
                  <a:pos x="3" y="52"/>
                </a:cxn>
                <a:cxn ang="0">
                  <a:pos x="126" y="21"/>
                </a:cxn>
                <a:cxn ang="0">
                  <a:pos x="121" y="0"/>
                </a:cxn>
              </a:cxnLst>
              <a:rect l="0" t="0" r="r" b="b"/>
              <a:pathLst>
                <a:path w="126" h="52">
                  <a:moveTo>
                    <a:pt x="121" y="0"/>
                  </a:moveTo>
                  <a:lnTo>
                    <a:pt x="0" y="31"/>
                  </a:lnTo>
                  <a:lnTo>
                    <a:pt x="3" y="52"/>
                  </a:lnTo>
                  <a:lnTo>
                    <a:pt x="126" y="2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3" name="Line 13"/>
            <p:cNvSpPr>
              <a:spLocks noChangeShapeType="1"/>
            </p:cNvSpPr>
            <p:nvPr/>
          </p:nvSpPr>
          <p:spPr bwMode="auto">
            <a:xfrm flipV="1">
              <a:off x="791" y="1191"/>
              <a:ext cx="1" cy="59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4" name="Line 14"/>
            <p:cNvSpPr>
              <a:spLocks noChangeShapeType="1"/>
            </p:cNvSpPr>
            <p:nvPr/>
          </p:nvSpPr>
          <p:spPr bwMode="auto">
            <a:xfrm flipV="1">
              <a:off x="791" y="977"/>
              <a:ext cx="1" cy="62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5" name="Line 15"/>
            <p:cNvSpPr>
              <a:spLocks noChangeShapeType="1"/>
            </p:cNvSpPr>
            <p:nvPr/>
          </p:nvSpPr>
          <p:spPr bwMode="auto">
            <a:xfrm flipV="1">
              <a:off x="791" y="1039"/>
              <a:ext cx="1" cy="90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6" name="Line 16"/>
            <p:cNvSpPr>
              <a:spLocks noChangeShapeType="1"/>
            </p:cNvSpPr>
            <p:nvPr/>
          </p:nvSpPr>
          <p:spPr bwMode="auto">
            <a:xfrm>
              <a:off x="853" y="1371"/>
              <a:ext cx="1" cy="61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7" name="Line 17"/>
            <p:cNvSpPr>
              <a:spLocks noChangeShapeType="1"/>
            </p:cNvSpPr>
            <p:nvPr/>
          </p:nvSpPr>
          <p:spPr bwMode="auto">
            <a:xfrm>
              <a:off x="853" y="1039"/>
              <a:ext cx="1" cy="332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8" name="Line 18"/>
            <p:cNvSpPr>
              <a:spLocks noChangeShapeType="1"/>
            </p:cNvSpPr>
            <p:nvPr/>
          </p:nvSpPr>
          <p:spPr bwMode="auto">
            <a:xfrm>
              <a:off x="791" y="1311"/>
              <a:ext cx="1" cy="60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19" name="Line 19"/>
            <p:cNvSpPr>
              <a:spLocks noChangeShapeType="1"/>
            </p:cNvSpPr>
            <p:nvPr/>
          </p:nvSpPr>
          <p:spPr bwMode="auto">
            <a:xfrm>
              <a:off x="853" y="977"/>
              <a:ext cx="1" cy="59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0" name="Line 20"/>
            <p:cNvSpPr>
              <a:spLocks noChangeShapeType="1"/>
            </p:cNvSpPr>
            <p:nvPr/>
          </p:nvSpPr>
          <p:spPr bwMode="auto">
            <a:xfrm>
              <a:off x="791" y="977"/>
              <a:ext cx="1" cy="59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1" name="Line 21"/>
            <p:cNvSpPr>
              <a:spLocks noChangeShapeType="1"/>
            </p:cNvSpPr>
            <p:nvPr/>
          </p:nvSpPr>
          <p:spPr bwMode="auto">
            <a:xfrm>
              <a:off x="791" y="977"/>
              <a:ext cx="1" cy="59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2" name="Line 22"/>
            <p:cNvSpPr>
              <a:spLocks noChangeShapeType="1"/>
            </p:cNvSpPr>
            <p:nvPr/>
          </p:nvSpPr>
          <p:spPr bwMode="auto">
            <a:xfrm>
              <a:off x="791" y="977"/>
              <a:ext cx="1" cy="59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3" name="Line 23"/>
            <p:cNvSpPr>
              <a:spLocks noChangeShapeType="1"/>
            </p:cNvSpPr>
            <p:nvPr/>
          </p:nvSpPr>
          <p:spPr bwMode="auto">
            <a:xfrm>
              <a:off x="791" y="977"/>
              <a:ext cx="59" cy="1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4" name="Rectangle 24"/>
            <p:cNvSpPr>
              <a:spLocks noChangeArrowheads="1"/>
            </p:cNvSpPr>
            <p:nvPr/>
          </p:nvSpPr>
          <p:spPr bwMode="auto">
            <a:xfrm>
              <a:off x="778" y="975"/>
              <a:ext cx="23" cy="45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5" name="Line 25"/>
            <p:cNvSpPr>
              <a:spLocks noChangeShapeType="1"/>
            </p:cNvSpPr>
            <p:nvPr/>
          </p:nvSpPr>
          <p:spPr bwMode="auto">
            <a:xfrm flipH="1">
              <a:off x="791" y="1432"/>
              <a:ext cx="62" cy="1"/>
            </a:xfrm>
            <a:prstGeom prst="line">
              <a:avLst/>
            </a:prstGeom>
            <a:noFill/>
            <a:ln w="158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6" name="Freeform 26"/>
            <p:cNvSpPr>
              <a:spLocks/>
            </p:cNvSpPr>
            <p:nvPr/>
          </p:nvSpPr>
          <p:spPr bwMode="auto">
            <a:xfrm>
              <a:off x="783" y="969"/>
              <a:ext cx="47" cy="47"/>
            </a:xfrm>
            <a:custGeom>
              <a:avLst/>
              <a:gdLst/>
              <a:ahLst/>
              <a:cxnLst>
                <a:cxn ang="0">
                  <a:pos x="16" y="47"/>
                </a:cxn>
                <a:cxn ang="0">
                  <a:pos x="47" y="16"/>
                </a:cxn>
                <a:cxn ang="0">
                  <a:pos x="31" y="0"/>
                </a:cxn>
                <a:cxn ang="0">
                  <a:pos x="0" y="31"/>
                </a:cxn>
                <a:cxn ang="0">
                  <a:pos x="16" y="47"/>
                </a:cxn>
              </a:cxnLst>
              <a:rect l="0" t="0" r="r" b="b"/>
              <a:pathLst>
                <a:path w="47" h="47">
                  <a:moveTo>
                    <a:pt x="16" y="47"/>
                  </a:moveTo>
                  <a:lnTo>
                    <a:pt x="47" y="16"/>
                  </a:lnTo>
                  <a:lnTo>
                    <a:pt x="31" y="0"/>
                  </a:lnTo>
                  <a:lnTo>
                    <a:pt x="0" y="31"/>
                  </a:lnTo>
                  <a:lnTo>
                    <a:pt x="16" y="4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7" name="Freeform 27"/>
            <p:cNvSpPr>
              <a:spLocks/>
            </p:cNvSpPr>
            <p:nvPr/>
          </p:nvSpPr>
          <p:spPr bwMode="auto">
            <a:xfrm>
              <a:off x="783" y="1000"/>
              <a:ext cx="75" cy="75"/>
            </a:xfrm>
            <a:custGeom>
              <a:avLst/>
              <a:gdLst/>
              <a:ahLst/>
              <a:cxnLst>
                <a:cxn ang="0">
                  <a:pos x="16" y="75"/>
                </a:cxn>
                <a:cxn ang="0">
                  <a:pos x="75" y="16"/>
                </a:cxn>
                <a:cxn ang="0">
                  <a:pos x="62" y="0"/>
                </a:cxn>
                <a:cxn ang="0">
                  <a:pos x="0" y="59"/>
                </a:cxn>
                <a:cxn ang="0">
                  <a:pos x="16" y="75"/>
                </a:cxn>
              </a:cxnLst>
              <a:rect l="0" t="0" r="r" b="b"/>
              <a:pathLst>
                <a:path w="75" h="75">
                  <a:moveTo>
                    <a:pt x="16" y="75"/>
                  </a:moveTo>
                  <a:lnTo>
                    <a:pt x="75" y="16"/>
                  </a:lnTo>
                  <a:lnTo>
                    <a:pt x="62" y="0"/>
                  </a:lnTo>
                  <a:lnTo>
                    <a:pt x="0" y="59"/>
                  </a:lnTo>
                  <a:lnTo>
                    <a:pt x="16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8" name="Freeform 28"/>
            <p:cNvSpPr>
              <a:spLocks/>
            </p:cNvSpPr>
            <p:nvPr/>
          </p:nvSpPr>
          <p:spPr bwMode="auto">
            <a:xfrm>
              <a:off x="783" y="1062"/>
              <a:ext cx="72" cy="75"/>
            </a:xfrm>
            <a:custGeom>
              <a:avLst/>
              <a:gdLst/>
              <a:ahLst/>
              <a:cxnLst>
                <a:cxn ang="0">
                  <a:pos x="16" y="75"/>
                </a:cxn>
                <a:cxn ang="0">
                  <a:pos x="72" y="15"/>
                </a:cxn>
                <a:cxn ang="0">
                  <a:pos x="57" y="0"/>
                </a:cxn>
                <a:cxn ang="0">
                  <a:pos x="0" y="59"/>
                </a:cxn>
                <a:cxn ang="0">
                  <a:pos x="16" y="75"/>
                </a:cxn>
              </a:cxnLst>
              <a:rect l="0" t="0" r="r" b="b"/>
              <a:pathLst>
                <a:path w="72" h="75">
                  <a:moveTo>
                    <a:pt x="16" y="75"/>
                  </a:moveTo>
                  <a:lnTo>
                    <a:pt x="72" y="15"/>
                  </a:lnTo>
                  <a:lnTo>
                    <a:pt x="57" y="0"/>
                  </a:lnTo>
                  <a:lnTo>
                    <a:pt x="0" y="59"/>
                  </a:lnTo>
                  <a:lnTo>
                    <a:pt x="16" y="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29" name="Freeform 29"/>
            <p:cNvSpPr>
              <a:spLocks/>
            </p:cNvSpPr>
            <p:nvPr/>
          </p:nvSpPr>
          <p:spPr bwMode="auto">
            <a:xfrm>
              <a:off x="814" y="1394"/>
              <a:ext cx="44" cy="46"/>
            </a:xfrm>
            <a:custGeom>
              <a:avLst/>
              <a:gdLst/>
              <a:ahLst/>
              <a:cxnLst>
                <a:cxn ang="0">
                  <a:pos x="16" y="46"/>
                </a:cxn>
                <a:cxn ang="0">
                  <a:pos x="44" y="15"/>
                </a:cxn>
                <a:cxn ang="0">
                  <a:pos x="31" y="0"/>
                </a:cxn>
                <a:cxn ang="0">
                  <a:pos x="0" y="31"/>
                </a:cxn>
                <a:cxn ang="0">
                  <a:pos x="16" y="46"/>
                </a:cxn>
              </a:cxnLst>
              <a:rect l="0" t="0" r="r" b="b"/>
              <a:pathLst>
                <a:path w="44" h="46">
                  <a:moveTo>
                    <a:pt x="16" y="46"/>
                  </a:moveTo>
                  <a:lnTo>
                    <a:pt x="44" y="15"/>
                  </a:lnTo>
                  <a:lnTo>
                    <a:pt x="31" y="0"/>
                  </a:lnTo>
                  <a:lnTo>
                    <a:pt x="0" y="31"/>
                  </a:lnTo>
                  <a:lnTo>
                    <a:pt x="16" y="4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0" name="Freeform 30"/>
            <p:cNvSpPr>
              <a:spLocks/>
            </p:cNvSpPr>
            <p:nvPr/>
          </p:nvSpPr>
          <p:spPr bwMode="auto">
            <a:xfrm>
              <a:off x="783" y="1332"/>
              <a:ext cx="75" cy="77"/>
            </a:xfrm>
            <a:custGeom>
              <a:avLst/>
              <a:gdLst/>
              <a:ahLst/>
              <a:cxnLst>
                <a:cxn ang="0">
                  <a:pos x="16" y="77"/>
                </a:cxn>
                <a:cxn ang="0">
                  <a:pos x="75" y="15"/>
                </a:cxn>
                <a:cxn ang="0">
                  <a:pos x="62" y="0"/>
                </a:cxn>
                <a:cxn ang="0">
                  <a:pos x="0" y="62"/>
                </a:cxn>
                <a:cxn ang="0">
                  <a:pos x="16" y="77"/>
                </a:cxn>
              </a:cxnLst>
              <a:rect l="0" t="0" r="r" b="b"/>
              <a:pathLst>
                <a:path w="75" h="77">
                  <a:moveTo>
                    <a:pt x="16" y="77"/>
                  </a:moveTo>
                  <a:lnTo>
                    <a:pt x="75" y="15"/>
                  </a:lnTo>
                  <a:lnTo>
                    <a:pt x="62" y="0"/>
                  </a:lnTo>
                  <a:lnTo>
                    <a:pt x="0" y="62"/>
                  </a:lnTo>
                  <a:lnTo>
                    <a:pt x="16" y="7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1" name="Freeform 31"/>
            <p:cNvSpPr>
              <a:spLocks/>
            </p:cNvSpPr>
            <p:nvPr/>
          </p:nvSpPr>
          <p:spPr bwMode="auto">
            <a:xfrm>
              <a:off x="783" y="1273"/>
              <a:ext cx="75" cy="74"/>
            </a:xfrm>
            <a:custGeom>
              <a:avLst/>
              <a:gdLst/>
              <a:ahLst/>
              <a:cxnLst>
                <a:cxn ang="0">
                  <a:pos x="16" y="74"/>
                </a:cxn>
                <a:cxn ang="0">
                  <a:pos x="75" y="15"/>
                </a:cxn>
                <a:cxn ang="0">
                  <a:pos x="62" y="0"/>
                </a:cxn>
                <a:cxn ang="0">
                  <a:pos x="0" y="59"/>
                </a:cxn>
                <a:cxn ang="0">
                  <a:pos x="16" y="74"/>
                </a:cxn>
              </a:cxnLst>
              <a:rect l="0" t="0" r="r" b="b"/>
              <a:pathLst>
                <a:path w="75" h="74">
                  <a:moveTo>
                    <a:pt x="16" y="74"/>
                  </a:moveTo>
                  <a:lnTo>
                    <a:pt x="75" y="15"/>
                  </a:lnTo>
                  <a:lnTo>
                    <a:pt x="62" y="0"/>
                  </a:lnTo>
                  <a:lnTo>
                    <a:pt x="0" y="59"/>
                  </a:lnTo>
                  <a:lnTo>
                    <a:pt x="16" y="7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2" name="Freeform 32"/>
            <p:cNvSpPr>
              <a:spLocks/>
            </p:cNvSpPr>
            <p:nvPr/>
          </p:nvSpPr>
          <p:spPr bwMode="auto">
            <a:xfrm>
              <a:off x="2277" y="1149"/>
              <a:ext cx="155" cy="49"/>
            </a:xfrm>
            <a:custGeom>
              <a:avLst/>
              <a:gdLst/>
              <a:ahLst/>
              <a:cxnLst>
                <a:cxn ang="0">
                  <a:pos x="155" y="29"/>
                </a:cxn>
                <a:cxn ang="0">
                  <a:pos x="3" y="0"/>
                </a:cxn>
                <a:cxn ang="0">
                  <a:pos x="0" y="21"/>
                </a:cxn>
                <a:cxn ang="0">
                  <a:pos x="152" y="49"/>
                </a:cxn>
                <a:cxn ang="0">
                  <a:pos x="155" y="29"/>
                </a:cxn>
              </a:cxnLst>
              <a:rect l="0" t="0" r="r" b="b"/>
              <a:pathLst>
                <a:path w="155" h="49">
                  <a:moveTo>
                    <a:pt x="155" y="29"/>
                  </a:moveTo>
                  <a:lnTo>
                    <a:pt x="3" y="0"/>
                  </a:lnTo>
                  <a:lnTo>
                    <a:pt x="0" y="21"/>
                  </a:lnTo>
                  <a:lnTo>
                    <a:pt x="152" y="49"/>
                  </a:lnTo>
                  <a:lnTo>
                    <a:pt x="155" y="2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3" name="Rectangle 33"/>
            <p:cNvSpPr>
              <a:spLocks noChangeArrowheads="1"/>
            </p:cNvSpPr>
            <p:nvPr/>
          </p:nvSpPr>
          <p:spPr bwMode="auto">
            <a:xfrm>
              <a:off x="974" y="1149"/>
              <a:ext cx="1303" cy="2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4" name="Freeform 34"/>
            <p:cNvSpPr>
              <a:spLocks/>
            </p:cNvSpPr>
            <p:nvPr/>
          </p:nvSpPr>
          <p:spPr bwMode="auto">
            <a:xfrm>
              <a:off x="2277" y="1239"/>
              <a:ext cx="155" cy="52"/>
            </a:xfrm>
            <a:custGeom>
              <a:avLst/>
              <a:gdLst/>
              <a:ahLst/>
              <a:cxnLst>
                <a:cxn ang="0">
                  <a:pos x="152" y="0"/>
                </a:cxn>
                <a:cxn ang="0">
                  <a:pos x="0" y="31"/>
                </a:cxn>
                <a:cxn ang="0">
                  <a:pos x="3" y="52"/>
                </a:cxn>
                <a:cxn ang="0">
                  <a:pos x="155" y="21"/>
                </a:cxn>
                <a:cxn ang="0">
                  <a:pos x="152" y="0"/>
                </a:cxn>
              </a:cxnLst>
              <a:rect l="0" t="0" r="r" b="b"/>
              <a:pathLst>
                <a:path w="155" h="52">
                  <a:moveTo>
                    <a:pt x="152" y="0"/>
                  </a:moveTo>
                  <a:lnTo>
                    <a:pt x="0" y="31"/>
                  </a:lnTo>
                  <a:lnTo>
                    <a:pt x="3" y="52"/>
                  </a:lnTo>
                  <a:lnTo>
                    <a:pt x="155" y="21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5" name="Rectangle 35"/>
            <p:cNvSpPr>
              <a:spLocks noChangeArrowheads="1"/>
            </p:cNvSpPr>
            <p:nvPr/>
          </p:nvSpPr>
          <p:spPr bwMode="auto">
            <a:xfrm>
              <a:off x="974" y="1270"/>
              <a:ext cx="1303" cy="2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6" name="Freeform 36"/>
            <p:cNvSpPr>
              <a:spLocks/>
            </p:cNvSpPr>
            <p:nvPr/>
          </p:nvSpPr>
          <p:spPr bwMode="auto">
            <a:xfrm>
              <a:off x="1357" y="1059"/>
              <a:ext cx="41" cy="39"/>
            </a:xfrm>
            <a:custGeom>
              <a:avLst/>
              <a:gdLst/>
              <a:ahLst/>
              <a:cxnLst>
                <a:cxn ang="0">
                  <a:pos x="20" y="39"/>
                </a:cxn>
                <a:cxn ang="0">
                  <a:pos x="20" y="39"/>
                </a:cxn>
                <a:cxn ang="0">
                  <a:pos x="23" y="31"/>
                </a:cxn>
                <a:cxn ang="0">
                  <a:pos x="26" y="26"/>
                </a:cxn>
                <a:cxn ang="0">
                  <a:pos x="33" y="21"/>
                </a:cxn>
                <a:cxn ang="0">
                  <a:pos x="41" y="21"/>
                </a:cxn>
                <a:cxn ang="0">
                  <a:pos x="41" y="0"/>
                </a:cxn>
                <a:cxn ang="0">
                  <a:pos x="26" y="3"/>
                </a:cxn>
                <a:cxn ang="0">
                  <a:pos x="10" y="11"/>
                </a:cxn>
                <a:cxn ang="0">
                  <a:pos x="2" y="24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20" y="39"/>
                </a:cxn>
              </a:cxnLst>
              <a:rect l="0" t="0" r="r" b="b"/>
              <a:pathLst>
                <a:path w="41" h="39">
                  <a:moveTo>
                    <a:pt x="20" y="39"/>
                  </a:moveTo>
                  <a:lnTo>
                    <a:pt x="20" y="39"/>
                  </a:lnTo>
                  <a:lnTo>
                    <a:pt x="23" y="31"/>
                  </a:lnTo>
                  <a:lnTo>
                    <a:pt x="26" y="26"/>
                  </a:lnTo>
                  <a:lnTo>
                    <a:pt x="33" y="21"/>
                  </a:lnTo>
                  <a:lnTo>
                    <a:pt x="41" y="21"/>
                  </a:lnTo>
                  <a:lnTo>
                    <a:pt x="41" y="0"/>
                  </a:lnTo>
                  <a:lnTo>
                    <a:pt x="26" y="3"/>
                  </a:lnTo>
                  <a:lnTo>
                    <a:pt x="10" y="11"/>
                  </a:lnTo>
                  <a:lnTo>
                    <a:pt x="2" y="24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20" y="3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7" name="Freeform 37"/>
            <p:cNvSpPr>
              <a:spLocks/>
            </p:cNvSpPr>
            <p:nvPr/>
          </p:nvSpPr>
          <p:spPr bwMode="auto">
            <a:xfrm>
              <a:off x="1357" y="1098"/>
              <a:ext cx="41" cy="41"/>
            </a:xfrm>
            <a:custGeom>
              <a:avLst/>
              <a:gdLst/>
              <a:ahLst/>
              <a:cxnLst>
                <a:cxn ang="0">
                  <a:pos x="41" y="21"/>
                </a:cxn>
                <a:cxn ang="0">
                  <a:pos x="41" y="21"/>
                </a:cxn>
                <a:cxn ang="0">
                  <a:pos x="33" y="18"/>
                </a:cxn>
                <a:cxn ang="0">
                  <a:pos x="26" y="15"/>
                </a:cxn>
                <a:cxn ang="0">
                  <a:pos x="23" y="8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2" y="15"/>
                </a:cxn>
                <a:cxn ang="0">
                  <a:pos x="10" y="28"/>
                </a:cxn>
                <a:cxn ang="0">
                  <a:pos x="26" y="39"/>
                </a:cxn>
                <a:cxn ang="0">
                  <a:pos x="41" y="41"/>
                </a:cxn>
                <a:cxn ang="0">
                  <a:pos x="41" y="41"/>
                </a:cxn>
                <a:cxn ang="0">
                  <a:pos x="41" y="21"/>
                </a:cxn>
              </a:cxnLst>
              <a:rect l="0" t="0" r="r" b="b"/>
              <a:pathLst>
                <a:path w="41" h="41">
                  <a:moveTo>
                    <a:pt x="41" y="21"/>
                  </a:moveTo>
                  <a:lnTo>
                    <a:pt x="41" y="21"/>
                  </a:lnTo>
                  <a:lnTo>
                    <a:pt x="33" y="18"/>
                  </a:lnTo>
                  <a:lnTo>
                    <a:pt x="26" y="15"/>
                  </a:lnTo>
                  <a:lnTo>
                    <a:pt x="23" y="8"/>
                  </a:lnTo>
                  <a:lnTo>
                    <a:pt x="20" y="0"/>
                  </a:lnTo>
                  <a:lnTo>
                    <a:pt x="0" y="0"/>
                  </a:lnTo>
                  <a:lnTo>
                    <a:pt x="2" y="15"/>
                  </a:lnTo>
                  <a:lnTo>
                    <a:pt x="10" y="28"/>
                  </a:lnTo>
                  <a:lnTo>
                    <a:pt x="26" y="39"/>
                  </a:lnTo>
                  <a:lnTo>
                    <a:pt x="41" y="41"/>
                  </a:lnTo>
                  <a:lnTo>
                    <a:pt x="41" y="41"/>
                  </a:lnTo>
                  <a:lnTo>
                    <a:pt x="41" y="2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8" name="Freeform 38"/>
            <p:cNvSpPr>
              <a:spLocks/>
            </p:cNvSpPr>
            <p:nvPr/>
          </p:nvSpPr>
          <p:spPr bwMode="auto">
            <a:xfrm>
              <a:off x="1398" y="1098"/>
              <a:ext cx="39" cy="4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8" y="8"/>
                </a:cxn>
                <a:cxn ang="0">
                  <a:pos x="13" y="15"/>
                </a:cxn>
                <a:cxn ang="0">
                  <a:pos x="8" y="18"/>
                </a:cxn>
                <a:cxn ang="0">
                  <a:pos x="0" y="21"/>
                </a:cxn>
                <a:cxn ang="0">
                  <a:pos x="0" y="41"/>
                </a:cxn>
                <a:cxn ang="0">
                  <a:pos x="15" y="39"/>
                </a:cxn>
                <a:cxn ang="0">
                  <a:pos x="28" y="28"/>
                </a:cxn>
                <a:cxn ang="0">
                  <a:pos x="36" y="15"/>
                </a:cxn>
                <a:cxn ang="0">
                  <a:pos x="39" y="0"/>
                </a:cxn>
                <a:cxn ang="0">
                  <a:pos x="39" y="0"/>
                </a:cxn>
                <a:cxn ang="0">
                  <a:pos x="18" y="0"/>
                </a:cxn>
              </a:cxnLst>
              <a:rect l="0" t="0" r="r" b="b"/>
              <a:pathLst>
                <a:path w="39" h="41">
                  <a:moveTo>
                    <a:pt x="18" y="0"/>
                  </a:moveTo>
                  <a:lnTo>
                    <a:pt x="18" y="0"/>
                  </a:lnTo>
                  <a:lnTo>
                    <a:pt x="18" y="8"/>
                  </a:lnTo>
                  <a:lnTo>
                    <a:pt x="13" y="15"/>
                  </a:lnTo>
                  <a:lnTo>
                    <a:pt x="8" y="18"/>
                  </a:lnTo>
                  <a:lnTo>
                    <a:pt x="0" y="21"/>
                  </a:lnTo>
                  <a:lnTo>
                    <a:pt x="0" y="41"/>
                  </a:lnTo>
                  <a:lnTo>
                    <a:pt x="15" y="39"/>
                  </a:lnTo>
                  <a:lnTo>
                    <a:pt x="28" y="28"/>
                  </a:lnTo>
                  <a:lnTo>
                    <a:pt x="36" y="15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39" name="Freeform 39"/>
            <p:cNvSpPr>
              <a:spLocks/>
            </p:cNvSpPr>
            <p:nvPr/>
          </p:nvSpPr>
          <p:spPr bwMode="auto">
            <a:xfrm>
              <a:off x="1398" y="1059"/>
              <a:ext cx="39" cy="39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0" y="21"/>
                </a:cxn>
                <a:cxn ang="0">
                  <a:pos x="8" y="21"/>
                </a:cxn>
                <a:cxn ang="0">
                  <a:pos x="13" y="26"/>
                </a:cxn>
                <a:cxn ang="0">
                  <a:pos x="18" y="31"/>
                </a:cxn>
                <a:cxn ang="0">
                  <a:pos x="18" y="39"/>
                </a:cxn>
                <a:cxn ang="0">
                  <a:pos x="39" y="39"/>
                </a:cxn>
                <a:cxn ang="0">
                  <a:pos x="36" y="24"/>
                </a:cxn>
                <a:cxn ang="0">
                  <a:pos x="28" y="11"/>
                </a:cxn>
                <a:cxn ang="0">
                  <a:pos x="15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1"/>
                </a:cxn>
              </a:cxnLst>
              <a:rect l="0" t="0" r="r" b="b"/>
              <a:pathLst>
                <a:path w="39" h="39">
                  <a:moveTo>
                    <a:pt x="0" y="21"/>
                  </a:moveTo>
                  <a:lnTo>
                    <a:pt x="0" y="21"/>
                  </a:lnTo>
                  <a:lnTo>
                    <a:pt x="8" y="21"/>
                  </a:lnTo>
                  <a:lnTo>
                    <a:pt x="13" y="26"/>
                  </a:lnTo>
                  <a:lnTo>
                    <a:pt x="18" y="31"/>
                  </a:lnTo>
                  <a:lnTo>
                    <a:pt x="18" y="39"/>
                  </a:lnTo>
                  <a:lnTo>
                    <a:pt x="39" y="39"/>
                  </a:lnTo>
                  <a:lnTo>
                    <a:pt x="36" y="24"/>
                  </a:lnTo>
                  <a:lnTo>
                    <a:pt x="28" y="11"/>
                  </a:lnTo>
                  <a:lnTo>
                    <a:pt x="1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0" name="Freeform 40"/>
            <p:cNvSpPr>
              <a:spLocks/>
            </p:cNvSpPr>
            <p:nvPr/>
          </p:nvSpPr>
          <p:spPr bwMode="auto">
            <a:xfrm>
              <a:off x="1334" y="1095"/>
              <a:ext cx="43" cy="6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60"/>
                </a:cxn>
                <a:cxn ang="0">
                  <a:pos x="18" y="67"/>
                </a:cxn>
                <a:cxn ang="0">
                  <a:pos x="43" y="8"/>
                </a:cxn>
                <a:cxn ang="0">
                  <a:pos x="23" y="0"/>
                </a:cxn>
              </a:cxnLst>
              <a:rect l="0" t="0" r="r" b="b"/>
              <a:pathLst>
                <a:path w="43" h="67">
                  <a:moveTo>
                    <a:pt x="23" y="0"/>
                  </a:moveTo>
                  <a:lnTo>
                    <a:pt x="0" y="60"/>
                  </a:lnTo>
                  <a:lnTo>
                    <a:pt x="18" y="67"/>
                  </a:lnTo>
                  <a:lnTo>
                    <a:pt x="43" y="8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1" name="Freeform 41"/>
            <p:cNvSpPr>
              <a:spLocks/>
            </p:cNvSpPr>
            <p:nvPr/>
          </p:nvSpPr>
          <p:spPr bwMode="auto">
            <a:xfrm>
              <a:off x="1419" y="1095"/>
              <a:ext cx="46" cy="6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8" y="67"/>
                </a:cxn>
                <a:cxn ang="0">
                  <a:pos x="46" y="60"/>
                </a:cxn>
                <a:cxn ang="0">
                  <a:pos x="20" y="0"/>
                </a:cxn>
                <a:cxn ang="0">
                  <a:pos x="0" y="8"/>
                </a:cxn>
              </a:cxnLst>
              <a:rect l="0" t="0" r="r" b="b"/>
              <a:pathLst>
                <a:path w="46" h="67">
                  <a:moveTo>
                    <a:pt x="0" y="8"/>
                  </a:moveTo>
                  <a:lnTo>
                    <a:pt x="28" y="67"/>
                  </a:lnTo>
                  <a:lnTo>
                    <a:pt x="46" y="60"/>
                  </a:lnTo>
                  <a:lnTo>
                    <a:pt x="2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2" name="Freeform 42"/>
            <p:cNvSpPr>
              <a:spLocks/>
            </p:cNvSpPr>
            <p:nvPr/>
          </p:nvSpPr>
          <p:spPr bwMode="auto">
            <a:xfrm>
              <a:off x="2427" y="1252"/>
              <a:ext cx="41" cy="44"/>
            </a:xfrm>
            <a:custGeom>
              <a:avLst/>
              <a:gdLst/>
              <a:ahLst/>
              <a:cxnLst>
                <a:cxn ang="0">
                  <a:pos x="41" y="26"/>
                </a:cxn>
                <a:cxn ang="0">
                  <a:pos x="41" y="26"/>
                </a:cxn>
                <a:cxn ang="0">
                  <a:pos x="33" y="21"/>
                </a:cxn>
                <a:cxn ang="0">
                  <a:pos x="28" y="16"/>
                </a:cxn>
                <a:cxn ang="0">
                  <a:pos x="20" y="8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5" y="21"/>
                </a:cxn>
                <a:cxn ang="0">
                  <a:pos x="12" y="31"/>
                </a:cxn>
                <a:cxn ang="0">
                  <a:pos x="20" y="39"/>
                </a:cxn>
                <a:cxn ang="0">
                  <a:pos x="30" y="44"/>
                </a:cxn>
                <a:cxn ang="0">
                  <a:pos x="30" y="44"/>
                </a:cxn>
                <a:cxn ang="0">
                  <a:pos x="41" y="26"/>
                </a:cxn>
              </a:cxnLst>
              <a:rect l="0" t="0" r="r" b="b"/>
              <a:pathLst>
                <a:path w="41" h="44">
                  <a:moveTo>
                    <a:pt x="41" y="26"/>
                  </a:moveTo>
                  <a:lnTo>
                    <a:pt x="41" y="26"/>
                  </a:lnTo>
                  <a:lnTo>
                    <a:pt x="33" y="21"/>
                  </a:lnTo>
                  <a:lnTo>
                    <a:pt x="28" y="16"/>
                  </a:lnTo>
                  <a:lnTo>
                    <a:pt x="20" y="8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5" y="21"/>
                  </a:lnTo>
                  <a:lnTo>
                    <a:pt x="12" y="31"/>
                  </a:lnTo>
                  <a:lnTo>
                    <a:pt x="20" y="39"/>
                  </a:lnTo>
                  <a:lnTo>
                    <a:pt x="30" y="44"/>
                  </a:lnTo>
                  <a:lnTo>
                    <a:pt x="30" y="44"/>
                  </a:lnTo>
                  <a:lnTo>
                    <a:pt x="41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3" name="Freeform 43"/>
            <p:cNvSpPr>
              <a:spLocks/>
            </p:cNvSpPr>
            <p:nvPr/>
          </p:nvSpPr>
          <p:spPr bwMode="auto">
            <a:xfrm>
              <a:off x="2457" y="1252"/>
              <a:ext cx="119" cy="54"/>
            </a:xfrm>
            <a:custGeom>
              <a:avLst/>
              <a:gdLst/>
              <a:ahLst/>
              <a:cxnLst>
                <a:cxn ang="0">
                  <a:pos x="101" y="0"/>
                </a:cxn>
                <a:cxn ang="0">
                  <a:pos x="101" y="0"/>
                </a:cxn>
                <a:cxn ang="0">
                  <a:pos x="93" y="11"/>
                </a:cxn>
                <a:cxn ang="0">
                  <a:pos x="83" y="21"/>
                </a:cxn>
                <a:cxn ang="0">
                  <a:pos x="72" y="29"/>
                </a:cxn>
                <a:cxn ang="0">
                  <a:pos x="60" y="31"/>
                </a:cxn>
                <a:cxn ang="0">
                  <a:pos x="49" y="34"/>
                </a:cxn>
                <a:cxn ang="0">
                  <a:pos x="36" y="34"/>
                </a:cxn>
                <a:cxn ang="0">
                  <a:pos x="24" y="31"/>
                </a:cxn>
                <a:cxn ang="0">
                  <a:pos x="11" y="26"/>
                </a:cxn>
                <a:cxn ang="0">
                  <a:pos x="0" y="44"/>
                </a:cxn>
                <a:cxn ang="0">
                  <a:pos x="16" y="52"/>
                </a:cxn>
                <a:cxn ang="0">
                  <a:pos x="34" y="54"/>
                </a:cxn>
                <a:cxn ang="0">
                  <a:pos x="49" y="54"/>
                </a:cxn>
                <a:cxn ang="0">
                  <a:pos x="67" y="52"/>
                </a:cxn>
                <a:cxn ang="0">
                  <a:pos x="83" y="47"/>
                </a:cxn>
                <a:cxn ang="0">
                  <a:pos x="96" y="36"/>
                </a:cxn>
                <a:cxn ang="0">
                  <a:pos x="108" y="26"/>
                </a:cxn>
                <a:cxn ang="0">
                  <a:pos x="119" y="11"/>
                </a:cxn>
                <a:cxn ang="0">
                  <a:pos x="119" y="11"/>
                </a:cxn>
                <a:cxn ang="0">
                  <a:pos x="101" y="0"/>
                </a:cxn>
              </a:cxnLst>
              <a:rect l="0" t="0" r="r" b="b"/>
              <a:pathLst>
                <a:path w="119" h="54">
                  <a:moveTo>
                    <a:pt x="101" y="0"/>
                  </a:moveTo>
                  <a:lnTo>
                    <a:pt x="101" y="0"/>
                  </a:lnTo>
                  <a:lnTo>
                    <a:pt x="93" y="11"/>
                  </a:lnTo>
                  <a:lnTo>
                    <a:pt x="83" y="21"/>
                  </a:lnTo>
                  <a:lnTo>
                    <a:pt x="72" y="29"/>
                  </a:lnTo>
                  <a:lnTo>
                    <a:pt x="60" y="31"/>
                  </a:lnTo>
                  <a:lnTo>
                    <a:pt x="49" y="34"/>
                  </a:lnTo>
                  <a:lnTo>
                    <a:pt x="36" y="34"/>
                  </a:lnTo>
                  <a:lnTo>
                    <a:pt x="24" y="31"/>
                  </a:lnTo>
                  <a:lnTo>
                    <a:pt x="11" y="26"/>
                  </a:lnTo>
                  <a:lnTo>
                    <a:pt x="0" y="44"/>
                  </a:lnTo>
                  <a:lnTo>
                    <a:pt x="16" y="52"/>
                  </a:lnTo>
                  <a:lnTo>
                    <a:pt x="34" y="54"/>
                  </a:lnTo>
                  <a:lnTo>
                    <a:pt x="49" y="54"/>
                  </a:lnTo>
                  <a:lnTo>
                    <a:pt x="67" y="52"/>
                  </a:lnTo>
                  <a:lnTo>
                    <a:pt x="83" y="47"/>
                  </a:lnTo>
                  <a:lnTo>
                    <a:pt x="96" y="36"/>
                  </a:lnTo>
                  <a:lnTo>
                    <a:pt x="108" y="26"/>
                  </a:lnTo>
                  <a:lnTo>
                    <a:pt x="119" y="11"/>
                  </a:lnTo>
                  <a:lnTo>
                    <a:pt x="119" y="1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4" name="Freeform 44"/>
            <p:cNvSpPr>
              <a:spLocks/>
            </p:cNvSpPr>
            <p:nvPr/>
          </p:nvSpPr>
          <p:spPr bwMode="auto">
            <a:xfrm>
              <a:off x="2532" y="1147"/>
              <a:ext cx="54" cy="11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10" y="26"/>
                </a:cxn>
                <a:cxn ang="0">
                  <a:pos x="18" y="33"/>
                </a:cxn>
                <a:cxn ang="0">
                  <a:pos x="26" y="44"/>
                </a:cxn>
                <a:cxn ang="0">
                  <a:pos x="31" y="56"/>
                </a:cxn>
                <a:cxn ang="0">
                  <a:pos x="33" y="69"/>
                </a:cxn>
                <a:cxn ang="0">
                  <a:pos x="33" y="82"/>
                </a:cxn>
                <a:cxn ang="0">
                  <a:pos x="31" y="95"/>
                </a:cxn>
                <a:cxn ang="0">
                  <a:pos x="26" y="105"/>
                </a:cxn>
                <a:cxn ang="0">
                  <a:pos x="44" y="116"/>
                </a:cxn>
                <a:cxn ang="0">
                  <a:pos x="49" y="100"/>
                </a:cxn>
                <a:cxn ang="0">
                  <a:pos x="54" y="85"/>
                </a:cxn>
                <a:cxn ang="0">
                  <a:pos x="54" y="67"/>
                </a:cxn>
                <a:cxn ang="0">
                  <a:pos x="51" y="51"/>
                </a:cxn>
                <a:cxn ang="0">
                  <a:pos x="44" y="36"/>
                </a:cxn>
                <a:cxn ang="0">
                  <a:pos x="36" y="20"/>
                </a:cxn>
                <a:cxn ang="0">
                  <a:pos x="23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18"/>
                </a:cxn>
              </a:cxnLst>
              <a:rect l="0" t="0" r="r" b="b"/>
              <a:pathLst>
                <a:path w="54" h="116">
                  <a:moveTo>
                    <a:pt x="0" y="18"/>
                  </a:moveTo>
                  <a:lnTo>
                    <a:pt x="0" y="18"/>
                  </a:lnTo>
                  <a:lnTo>
                    <a:pt x="10" y="26"/>
                  </a:lnTo>
                  <a:lnTo>
                    <a:pt x="18" y="33"/>
                  </a:lnTo>
                  <a:lnTo>
                    <a:pt x="26" y="44"/>
                  </a:lnTo>
                  <a:lnTo>
                    <a:pt x="31" y="56"/>
                  </a:lnTo>
                  <a:lnTo>
                    <a:pt x="33" y="69"/>
                  </a:lnTo>
                  <a:lnTo>
                    <a:pt x="33" y="82"/>
                  </a:lnTo>
                  <a:lnTo>
                    <a:pt x="31" y="95"/>
                  </a:lnTo>
                  <a:lnTo>
                    <a:pt x="26" y="105"/>
                  </a:lnTo>
                  <a:lnTo>
                    <a:pt x="44" y="116"/>
                  </a:lnTo>
                  <a:lnTo>
                    <a:pt x="49" y="100"/>
                  </a:lnTo>
                  <a:lnTo>
                    <a:pt x="54" y="85"/>
                  </a:lnTo>
                  <a:lnTo>
                    <a:pt x="54" y="67"/>
                  </a:lnTo>
                  <a:lnTo>
                    <a:pt x="51" y="51"/>
                  </a:lnTo>
                  <a:lnTo>
                    <a:pt x="44" y="36"/>
                  </a:lnTo>
                  <a:lnTo>
                    <a:pt x="36" y="20"/>
                  </a:lnTo>
                  <a:lnTo>
                    <a:pt x="23" y="1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5" name="Freeform 45"/>
            <p:cNvSpPr>
              <a:spLocks/>
            </p:cNvSpPr>
            <p:nvPr/>
          </p:nvSpPr>
          <p:spPr bwMode="auto">
            <a:xfrm>
              <a:off x="2424" y="1137"/>
              <a:ext cx="118" cy="54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26" y="41"/>
                </a:cxn>
                <a:cxn ang="0">
                  <a:pos x="36" y="33"/>
                </a:cxn>
                <a:cxn ang="0">
                  <a:pos x="46" y="25"/>
                </a:cxn>
                <a:cxn ang="0">
                  <a:pos x="59" y="23"/>
                </a:cxn>
                <a:cxn ang="0">
                  <a:pos x="69" y="20"/>
                </a:cxn>
                <a:cxn ang="0">
                  <a:pos x="82" y="20"/>
                </a:cxn>
                <a:cxn ang="0">
                  <a:pos x="95" y="23"/>
                </a:cxn>
                <a:cxn ang="0">
                  <a:pos x="108" y="28"/>
                </a:cxn>
                <a:cxn ang="0">
                  <a:pos x="118" y="10"/>
                </a:cxn>
                <a:cxn ang="0">
                  <a:pos x="103" y="2"/>
                </a:cxn>
                <a:cxn ang="0">
                  <a:pos x="85" y="0"/>
                </a:cxn>
                <a:cxn ang="0">
                  <a:pos x="69" y="0"/>
                </a:cxn>
                <a:cxn ang="0">
                  <a:pos x="51" y="2"/>
                </a:cxn>
                <a:cxn ang="0">
                  <a:pos x="36" y="7"/>
                </a:cxn>
                <a:cxn ang="0">
                  <a:pos x="23" y="18"/>
                </a:cxn>
                <a:cxn ang="0">
                  <a:pos x="10" y="28"/>
                </a:cxn>
                <a:cxn ang="0">
                  <a:pos x="0" y="43"/>
                </a:cxn>
                <a:cxn ang="0">
                  <a:pos x="18" y="54"/>
                </a:cxn>
              </a:cxnLst>
              <a:rect l="0" t="0" r="r" b="b"/>
              <a:pathLst>
                <a:path w="118" h="54">
                  <a:moveTo>
                    <a:pt x="18" y="54"/>
                  </a:moveTo>
                  <a:lnTo>
                    <a:pt x="26" y="41"/>
                  </a:lnTo>
                  <a:lnTo>
                    <a:pt x="36" y="33"/>
                  </a:lnTo>
                  <a:lnTo>
                    <a:pt x="46" y="25"/>
                  </a:lnTo>
                  <a:lnTo>
                    <a:pt x="59" y="23"/>
                  </a:lnTo>
                  <a:lnTo>
                    <a:pt x="69" y="20"/>
                  </a:lnTo>
                  <a:lnTo>
                    <a:pt x="82" y="20"/>
                  </a:lnTo>
                  <a:lnTo>
                    <a:pt x="95" y="23"/>
                  </a:lnTo>
                  <a:lnTo>
                    <a:pt x="108" y="28"/>
                  </a:lnTo>
                  <a:lnTo>
                    <a:pt x="118" y="10"/>
                  </a:lnTo>
                  <a:lnTo>
                    <a:pt x="103" y="2"/>
                  </a:lnTo>
                  <a:lnTo>
                    <a:pt x="85" y="0"/>
                  </a:lnTo>
                  <a:lnTo>
                    <a:pt x="69" y="0"/>
                  </a:lnTo>
                  <a:lnTo>
                    <a:pt x="51" y="2"/>
                  </a:lnTo>
                  <a:lnTo>
                    <a:pt x="36" y="7"/>
                  </a:lnTo>
                  <a:lnTo>
                    <a:pt x="23" y="18"/>
                  </a:lnTo>
                  <a:lnTo>
                    <a:pt x="10" y="28"/>
                  </a:lnTo>
                  <a:lnTo>
                    <a:pt x="0" y="43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6" name="Line 46"/>
            <p:cNvSpPr>
              <a:spLocks noChangeShapeType="1"/>
            </p:cNvSpPr>
            <p:nvPr/>
          </p:nvSpPr>
          <p:spPr bwMode="auto">
            <a:xfrm flipH="1" flipV="1">
              <a:off x="2432" y="1250"/>
              <a:ext cx="2" cy="13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7" name="Rectangle 47"/>
            <p:cNvSpPr>
              <a:spLocks noChangeArrowheads="1"/>
            </p:cNvSpPr>
            <p:nvPr/>
          </p:nvSpPr>
          <p:spPr bwMode="auto">
            <a:xfrm>
              <a:off x="2612" y="1270"/>
              <a:ext cx="303" cy="2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8" name="Rectangle 48"/>
            <p:cNvSpPr>
              <a:spLocks noChangeArrowheads="1"/>
            </p:cNvSpPr>
            <p:nvPr/>
          </p:nvSpPr>
          <p:spPr bwMode="auto">
            <a:xfrm>
              <a:off x="2612" y="1149"/>
              <a:ext cx="303" cy="2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49" name="Freeform 49"/>
            <p:cNvSpPr>
              <a:spLocks/>
            </p:cNvSpPr>
            <p:nvPr/>
          </p:nvSpPr>
          <p:spPr bwMode="auto">
            <a:xfrm>
              <a:off x="2522" y="1057"/>
              <a:ext cx="100" cy="103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15" y="23"/>
                </a:cxn>
                <a:cxn ang="0">
                  <a:pos x="31" y="28"/>
                </a:cxn>
                <a:cxn ang="0">
                  <a:pos x="43" y="36"/>
                </a:cxn>
                <a:cxn ang="0">
                  <a:pos x="56" y="46"/>
                </a:cxn>
                <a:cxn ang="0">
                  <a:pos x="67" y="56"/>
                </a:cxn>
                <a:cxn ang="0">
                  <a:pos x="74" y="69"/>
                </a:cxn>
                <a:cxn ang="0">
                  <a:pos x="77" y="85"/>
                </a:cxn>
                <a:cxn ang="0">
                  <a:pos x="79" y="103"/>
                </a:cxn>
                <a:cxn ang="0">
                  <a:pos x="100" y="103"/>
                </a:cxn>
                <a:cxn ang="0">
                  <a:pos x="97" y="82"/>
                </a:cxn>
                <a:cxn ang="0">
                  <a:pos x="92" y="62"/>
                </a:cxn>
                <a:cxn ang="0">
                  <a:pos x="82" y="46"/>
                </a:cxn>
                <a:cxn ang="0">
                  <a:pos x="72" y="31"/>
                </a:cxn>
                <a:cxn ang="0">
                  <a:pos x="56" y="18"/>
                </a:cxn>
                <a:cxn ang="0">
                  <a:pos x="38" y="8"/>
                </a:cxn>
                <a:cxn ang="0">
                  <a:pos x="2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100" h="103">
                  <a:moveTo>
                    <a:pt x="0" y="20"/>
                  </a:moveTo>
                  <a:lnTo>
                    <a:pt x="0" y="20"/>
                  </a:lnTo>
                  <a:lnTo>
                    <a:pt x="15" y="23"/>
                  </a:lnTo>
                  <a:lnTo>
                    <a:pt x="31" y="28"/>
                  </a:lnTo>
                  <a:lnTo>
                    <a:pt x="43" y="36"/>
                  </a:lnTo>
                  <a:lnTo>
                    <a:pt x="56" y="46"/>
                  </a:lnTo>
                  <a:lnTo>
                    <a:pt x="67" y="56"/>
                  </a:lnTo>
                  <a:lnTo>
                    <a:pt x="74" y="69"/>
                  </a:lnTo>
                  <a:lnTo>
                    <a:pt x="77" y="85"/>
                  </a:lnTo>
                  <a:lnTo>
                    <a:pt x="79" y="103"/>
                  </a:lnTo>
                  <a:lnTo>
                    <a:pt x="100" y="103"/>
                  </a:lnTo>
                  <a:lnTo>
                    <a:pt x="97" y="82"/>
                  </a:lnTo>
                  <a:lnTo>
                    <a:pt x="92" y="62"/>
                  </a:lnTo>
                  <a:lnTo>
                    <a:pt x="82" y="46"/>
                  </a:lnTo>
                  <a:lnTo>
                    <a:pt x="72" y="31"/>
                  </a:lnTo>
                  <a:lnTo>
                    <a:pt x="56" y="18"/>
                  </a:lnTo>
                  <a:lnTo>
                    <a:pt x="38" y="8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0" name="Freeform 50"/>
            <p:cNvSpPr>
              <a:spLocks/>
            </p:cNvSpPr>
            <p:nvPr/>
          </p:nvSpPr>
          <p:spPr bwMode="auto">
            <a:xfrm>
              <a:off x="2488" y="1057"/>
              <a:ext cx="34" cy="26"/>
            </a:xfrm>
            <a:custGeom>
              <a:avLst/>
              <a:gdLst/>
              <a:ahLst/>
              <a:cxnLst>
                <a:cxn ang="0">
                  <a:pos x="8" y="26"/>
                </a:cxn>
                <a:cxn ang="0">
                  <a:pos x="21" y="23"/>
                </a:cxn>
                <a:cxn ang="0">
                  <a:pos x="34" y="20"/>
                </a:cxn>
                <a:cxn ang="0">
                  <a:pos x="34" y="0"/>
                </a:cxn>
                <a:cxn ang="0">
                  <a:pos x="16" y="2"/>
                </a:cxn>
                <a:cxn ang="0">
                  <a:pos x="0" y="5"/>
                </a:cxn>
                <a:cxn ang="0">
                  <a:pos x="8" y="26"/>
                </a:cxn>
              </a:cxnLst>
              <a:rect l="0" t="0" r="r" b="b"/>
              <a:pathLst>
                <a:path w="34" h="26">
                  <a:moveTo>
                    <a:pt x="8" y="26"/>
                  </a:moveTo>
                  <a:lnTo>
                    <a:pt x="21" y="23"/>
                  </a:lnTo>
                  <a:lnTo>
                    <a:pt x="34" y="20"/>
                  </a:lnTo>
                  <a:lnTo>
                    <a:pt x="34" y="0"/>
                  </a:lnTo>
                  <a:lnTo>
                    <a:pt x="16" y="2"/>
                  </a:lnTo>
                  <a:lnTo>
                    <a:pt x="0" y="5"/>
                  </a:lnTo>
                  <a:lnTo>
                    <a:pt x="8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1" name="Freeform 51"/>
            <p:cNvSpPr>
              <a:spLocks/>
            </p:cNvSpPr>
            <p:nvPr/>
          </p:nvSpPr>
          <p:spPr bwMode="auto">
            <a:xfrm>
              <a:off x="2496" y="1301"/>
              <a:ext cx="123" cy="80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03" y="0"/>
                </a:cxn>
                <a:cxn ang="0">
                  <a:pos x="98" y="16"/>
                </a:cxn>
                <a:cxn ang="0">
                  <a:pos x="90" y="28"/>
                </a:cxn>
                <a:cxn ang="0">
                  <a:pos x="80" y="41"/>
                </a:cxn>
                <a:cxn ang="0">
                  <a:pos x="67" y="49"/>
                </a:cxn>
                <a:cxn ang="0">
                  <a:pos x="51" y="54"/>
                </a:cxn>
                <a:cxn ang="0">
                  <a:pos x="36" y="59"/>
                </a:cxn>
                <a:cxn ang="0">
                  <a:pos x="21" y="59"/>
                </a:cxn>
                <a:cxn ang="0">
                  <a:pos x="5" y="57"/>
                </a:cxn>
                <a:cxn ang="0">
                  <a:pos x="0" y="77"/>
                </a:cxn>
                <a:cxn ang="0">
                  <a:pos x="21" y="80"/>
                </a:cxn>
                <a:cxn ang="0">
                  <a:pos x="39" y="80"/>
                </a:cxn>
                <a:cxn ang="0">
                  <a:pos x="59" y="75"/>
                </a:cxn>
                <a:cxn ang="0">
                  <a:pos x="77" y="67"/>
                </a:cxn>
                <a:cxn ang="0">
                  <a:pos x="93" y="57"/>
                </a:cxn>
                <a:cxn ang="0">
                  <a:pos x="105" y="41"/>
                </a:cxn>
                <a:cxn ang="0">
                  <a:pos x="116" y="26"/>
                </a:cxn>
                <a:cxn ang="0">
                  <a:pos x="123" y="5"/>
                </a:cxn>
                <a:cxn ang="0">
                  <a:pos x="123" y="5"/>
                </a:cxn>
                <a:cxn ang="0">
                  <a:pos x="103" y="0"/>
                </a:cxn>
              </a:cxnLst>
              <a:rect l="0" t="0" r="r" b="b"/>
              <a:pathLst>
                <a:path w="123" h="80">
                  <a:moveTo>
                    <a:pt x="103" y="0"/>
                  </a:moveTo>
                  <a:lnTo>
                    <a:pt x="103" y="0"/>
                  </a:lnTo>
                  <a:lnTo>
                    <a:pt x="98" y="16"/>
                  </a:lnTo>
                  <a:lnTo>
                    <a:pt x="90" y="28"/>
                  </a:lnTo>
                  <a:lnTo>
                    <a:pt x="80" y="41"/>
                  </a:lnTo>
                  <a:lnTo>
                    <a:pt x="67" y="49"/>
                  </a:lnTo>
                  <a:lnTo>
                    <a:pt x="51" y="54"/>
                  </a:lnTo>
                  <a:lnTo>
                    <a:pt x="36" y="59"/>
                  </a:lnTo>
                  <a:lnTo>
                    <a:pt x="21" y="59"/>
                  </a:lnTo>
                  <a:lnTo>
                    <a:pt x="5" y="57"/>
                  </a:lnTo>
                  <a:lnTo>
                    <a:pt x="0" y="77"/>
                  </a:lnTo>
                  <a:lnTo>
                    <a:pt x="21" y="80"/>
                  </a:lnTo>
                  <a:lnTo>
                    <a:pt x="39" y="80"/>
                  </a:lnTo>
                  <a:lnTo>
                    <a:pt x="59" y="75"/>
                  </a:lnTo>
                  <a:lnTo>
                    <a:pt x="77" y="67"/>
                  </a:lnTo>
                  <a:lnTo>
                    <a:pt x="93" y="57"/>
                  </a:lnTo>
                  <a:lnTo>
                    <a:pt x="105" y="41"/>
                  </a:lnTo>
                  <a:lnTo>
                    <a:pt x="116" y="26"/>
                  </a:lnTo>
                  <a:lnTo>
                    <a:pt x="123" y="5"/>
                  </a:lnTo>
                  <a:lnTo>
                    <a:pt x="123" y="5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2" name="Freeform 52"/>
            <p:cNvSpPr>
              <a:spLocks/>
            </p:cNvSpPr>
            <p:nvPr/>
          </p:nvSpPr>
          <p:spPr bwMode="auto">
            <a:xfrm>
              <a:off x="2599" y="1275"/>
              <a:ext cx="23" cy="3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13"/>
                </a:cxn>
                <a:cxn ang="0">
                  <a:pos x="0" y="26"/>
                </a:cxn>
                <a:cxn ang="0">
                  <a:pos x="20" y="31"/>
                </a:cxn>
                <a:cxn ang="0">
                  <a:pos x="23" y="16"/>
                </a:cxn>
                <a:cxn ang="0">
                  <a:pos x="23" y="0"/>
                </a:cxn>
                <a:cxn ang="0">
                  <a:pos x="2" y="0"/>
                </a:cxn>
              </a:cxnLst>
              <a:rect l="0" t="0" r="r" b="b"/>
              <a:pathLst>
                <a:path w="23" h="31">
                  <a:moveTo>
                    <a:pt x="2" y="0"/>
                  </a:moveTo>
                  <a:lnTo>
                    <a:pt x="2" y="13"/>
                  </a:lnTo>
                  <a:lnTo>
                    <a:pt x="0" y="26"/>
                  </a:lnTo>
                  <a:lnTo>
                    <a:pt x="20" y="31"/>
                  </a:lnTo>
                  <a:lnTo>
                    <a:pt x="23" y="16"/>
                  </a:lnTo>
                  <a:lnTo>
                    <a:pt x="2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3" name="Rectangle 53"/>
            <p:cNvSpPr>
              <a:spLocks noChangeArrowheads="1"/>
            </p:cNvSpPr>
            <p:nvPr/>
          </p:nvSpPr>
          <p:spPr bwMode="auto">
            <a:xfrm>
              <a:off x="930" y="818"/>
              <a:ext cx="21" cy="15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4" name="Freeform 54"/>
            <p:cNvSpPr>
              <a:spLocks/>
            </p:cNvSpPr>
            <p:nvPr/>
          </p:nvSpPr>
          <p:spPr bwMode="auto">
            <a:xfrm>
              <a:off x="886" y="962"/>
              <a:ext cx="108" cy="100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54" y="100"/>
                </a:cxn>
                <a:cxn ang="0">
                  <a:pos x="0" y="0"/>
                </a:cxn>
                <a:cxn ang="0">
                  <a:pos x="108" y="0"/>
                </a:cxn>
                <a:cxn ang="0">
                  <a:pos x="54" y="100"/>
                </a:cxn>
                <a:cxn ang="0">
                  <a:pos x="108" y="0"/>
                </a:cxn>
              </a:cxnLst>
              <a:rect l="0" t="0" r="r" b="b"/>
              <a:pathLst>
                <a:path w="108" h="100">
                  <a:moveTo>
                    <a:pt x="108" y="0"/>
                  </a:moveTo>
                  <a:lnTo>
                    <a:pt x="54" y="100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54" y="10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5" name="Rectangle 55"/>
            <p:cNvSpPr>
              <a:spLocks noChangeArrowheads="1"/>
            </p:cNvSpPr>
            <p:nvPr/>
          </p:nvSpPr>
          <p:spPr bwMode="auto">
            <a:xfrm>
              <a:off x="1532" y="1029"/>
              <a:ext cx="267" cy="2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6" name="Freeform 56"/>
            <p:cNvSpPr>
              <a:spLocks/>
            </p:cNvSpPr>
            <p:nvPr/>
          </p:nvSpPr>
          <p:spPr bwMode="auto">
            <a:xfrm>
              <a:off x="1439" y="982"/>
              <a:ext cx="100" cy="111"/>
            </a:xfrm>
            <a:custGeom>
              <a:avLst/>
              <a:gdLst/>
              <a:ahLst/>
              <a:cxnLst>
                <a:cxn ang="0">
                  <a:pos x="100" y="111"/>
                </a:cxn>
                <a:cxn ang="0">
                  <a:pos x="0" y="57"/>
                </a:cxn>
                <a:cxn ang="0">
                  <a:pos x="100" y="0"/>
                </a:cxn>
                <a:cxn ang="0">
                  <a:pos x="100" y="111"/>
                </a:cxn>
                <a:cxn ang="0">
                  <a:pos x="0" y="57"/>
                </a:cxn>
                <a:cxn ang="0">
                  <a:pos x="100" y="111"/>
                </a:cxn>
              </a:cxnLst>
              <a:rect l="0" t="0" r="r" b="b"/>
              <a:pathLst>
                <a:path w="100" h="111">
                  <a:moveTo>
                    <a:pt x="100" y="111"/>
                  </a:moveTo>
                  <a:lnTo>
                    <a:pt x="0" y="57"/>
                  </a:lnTo>
                  <a:lnTo>
                    <a:pt x="100" y="0"/>
                  </a:lnTo>
                  <a:lnTo>
                    <a:pt x="100" y="111"/>
                  </a:lnTo>
                  <a:lnTo>
                    <a:pt x="0" y="57"/>
                  </a:lnTo>
                  <a:lnTo>
                    <a:pt x="100" y="1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7" name="Rectangle 57"/>
            <p:cNvSpPr>
              <a:spLocks noChangeArrowheads="1"/>
            </p:cNvSpPr>
            <p:nvPr/>
          </p:nvSpPr>
          <p:spPr bwMode="auto">
            <a:xfrm>
              <a:off x="2015" y="1029"/>
              <a:ext cx="283" cy="2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8" name="Freeform 58"/>
            <p:cNvSpPr>
              <a:spLocks/>
            </p:cNvSpPr>
            <p:nvPr/>
          </p:nvSpPr>
          <p:spPr bwMode="auto">
            <a:xfrm>
              <a:off x="2290" y="982"/>
              <a:ext cx="98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8" y="57"/>
                </a:cxn>
                <a:cxn ang="0">
                  <a:pos x="0" y="111"/>
                </a:cxn>
                <a:cxn ang="0">
                  <a:pos x="0" y="0"/>
                </a:cxn>
                <a:cxn ang="0">
                  <a:pos x="98" y="57"/>
                </a:cxn>
                <a:cxn ang="0">
                  <a:pos x="0" y="0"/>
                </a:cxn>
              </a:cxnLst>
              <a:rect l="0" t="0" r="r" b="b"/>
              <a:pathLst>
                <a:path w="98" h="111">
                  <a:moveTo>
                    <a:pt x="0" y="0"/>
                  </a:moveTo>
                  <a:lnTo>
                    <a:pt x="98" y="57"/>
                  </a:lnTo>
                  <a:lnTo>
                    <a:pt x="0" y="111"/>
                  </a:lnTo>
                  <a:lnTo>
                    <a:pt x="0" y="0"/>
                  </a:lnTo>
                  <a:lnTo>
                    <a:pt x="9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59" name="Freeform 59"/>
            <p:cNvSpPr>
              <a:spLocks/>
            </p:cNvSpPr>
            <p:nvPr/>
          </p:nvSpPr>
          <p:spPr bwMode="auto">
            <a:xfrm>
              <a:off x="969" y="1378"/>
              <a:ext cx="529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29" y="21"/>
                </a:cxn>
                <a:cxn ang="0">
                  <a:pos x="529" y="0"/>
                </a:cxn>
                <a:cxn ang="0">
                  <a:pos x="0" y="0"/>
                </a:cxn>
                <a:cxn ang="0">
                  <a:pos x="0" y="23"/>
                </a:cxn>
              </a:cxnLst>
              <a:rect l="0" t="0" r="r" b="b"/>
              <a:pathLst>
                <a:path w="529" h="23">
                  <a:moveTo>
                    <a:pt x="0" y="23"/>
                  </a:moveTo>
                  <a:lnTo>
                    <a:pt x="529" y="21"/>
                  </a:lnTo>
                  <a:lnTo>
                    <a:pt x="529" y="0"/>
                  </a:ln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60" name="Freeform 60"/>
            <p:cNvSpPr>
              <a:spLocks/>
            </p:cNvSpPr>
            <p:nvPr/>
          </p:nvSpPr>
          <p:spPr bwMode="auto">
            <a:xfrm>
              <a:off x="879" y="1335"/>
              <a:ext cx="100" cy="110"/>
            </a:xfrm>
            <a:custGeom>
              <a:avLst/>
              <a:gdLst/>
              <a:ahLst/>
              <a:cxnLst>
                <a:cxn ang="0">
                  <a:pos x="100" y="110"/>
                </a:cxn>
                <a:cxn ang="0">
                  <a:pos x="0" y="56"/>
                </a:cxn>
                <a:cxn ang="0">
                  <a:pos x="100" y="0"/>
                </a:cxn>
                <a:cxn ang="0">
                  <a:pos x="100" y="110"/>
                </a:cxn>
                <a:cxn ang="0">
                  <a:pos x="0" y="56"/>
                </a:cxn>
                <a:cxn ang="0">
                  <a:pos x="100" y="110"/>
                </a:cxn>
              </a:cxnLst>
              <a:rect l="0" t="0" r="r" b="b"/>
              <a:pathLst>
                <a:path w="100" h="110">
                  <a:moveTo>
                    <a:pt x="100" y="110"/>
                  </a:moveTo>
                  <a:lnTo>
                    <a:pt x="0" y="56"/>
                  </a:lnTo>
                  <a:lnTo>
                    <a:pt x="100" y="0"/>
                  </a:lnTo>
                  <a:lnTo>
                    <a:pt x="100" y="110"/>
                  </a:lnTo>
                  <a:lnTo>
                    <a:pt x="0" y="56"/>
                  </a:lnTo>
                  <a:lnTo>
                    <a:pt x="100" y="1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61" name="Rectangle 61"/>
            <p:cNvSpPr>
              <a:spLocks noChangeArrowheads="1"/>
            </p:cNvSpPr>
            <p:nvPr/>
          </p:nvSpPr>
          <p:spPr bwMode="auto">
            <a:xfrm>
              <a:off x="1709" y="1386"/>
              <a:ext cx="589" cy="2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62" name="Freeform 62"/>
            <p:cNvSpPr>
              <a:spLocks/>
            </p:cNvSpPr>
            <p:nvPr/>
          </p:nvSpPr>
          <p:spPr bwMode="auto">
            <a:xfrm>
              <a:off x="2290" y="1342"/>
              <a:ext cx="98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8" y="54"/>
                </a:cxn>
                <a:cxn ang="0">
                  <a:pos x="0" y="108"/>
                </a:cxn>
                <a:cxn ang="0">
                  <a:pos x="0" y="0"/>
                </a:cxn>
                <a:cxn ang="0">
                  <a:pos x="98" y="54"/>
                </a:cxn>
                <a:cxn ang="0">
                  <a:pos x="0" y="0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98" y="54"/>
                  </a:lnTo>
                  <a:lnTo>
                    <a:pt x="0" y="108"/>
                  </a:lnTo>
                  <a:lnTo>
                    <a:pt x="0" y="0"/>
                  </a:lnTo>
                  <a:lnTo>
                    <a:pt x="98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63" name="Rectangle 63"/>
            <p:cNvSpPr>
              <a:spLocks noChangeArrowheads="1"/>
            </p:cNvSpPr>
            <p:nvPr/>
          </p:nvSpPr>
          <p:spPr bwMode="auto">
            <a:xfrm>
              <a:off x="1845" y="949"/>
              <a:ext cx="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2000">
                  <a:solidFill>
                    <a:srgbClr val="1F1A17"/>
                  </a:solidFill>
                  <a:effectLst/>
                  <a:latin typeface="Arial" charset="0"/>
                </a:rPr>
                <a:t>e</a:t>
              </a:r>
              <a:endParaRPr lang="pl-PL">
                <a:effectLst/>
              </a:endParaRPr>
            </a:p>
          </p:txBody>
        </p:sp>
        <p:sp>
          <p:nvSpPr>
            <p:cNvPr id="281664" name="Rectangle 64"/>
            <p:cNvSpPr>
              <a:spLocks noChangeArrowheads="1"/>
            </p:cNvSpPr>
            <p:nvPr/>
          </p:nvSpPr>
          <p:spPr bwMode="auto">
            <a:xfrm>
              <a:off x="1578" y="1324"/>
              <a:ext cx="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2000">
                  <a:solidFill>
                    <a:srgbClr val="1F1A17"/>
                  </a:solidFill>
                  <a:effectLst/>
                  <a:latin typeface="Arial" charset="0"/>
                </a:rPr>
                <a:t>l</a:t>
              </a:r>
              <a:endParaRPr lang="pl-PL">
                <a:effectLst/>
              </a:endParaRPr>
            </a:p>
          </p:txBody>
        </p:sp>
        <p:sp>
          <p:nvSpPr>
            <p:cNvPr id="281665" name="Rectangle 65"/>
            <p:cNvSpPr>
              <a:spLocks noChangeArrowheads="1"/>
            </p:cNvSpPr>
            <p:nvPr/>
          </p:nvSpPr>
          <p:spPr bwMode="auto">
            <a:xfrm>
              <a:off x="995" y="786"/>
              <a:ext cx="6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500">
                  <a:solidFill>
                    <a:srgbClr val="131516"/>
                  </a:solidFill>
                  <a:effectLst/>
                  <a:latin typeface="Symbol" pitchFamily="18" charset="2"/>
                </a:rPr>
                <a:t>f</a:t>
              </a:r>
              <a:endParaRPr lang="pl-PL">
                <a:effectLst/>
              </a:endParaRPr>
            </a:p>
          </p:txBody>
        </p:sp>
        <p:sp>
          <p:nvSpPr>
            <p:cNvPr id="281666" name="Line 66"/>
            <p:cNvSpPr>
              <a:spLocks noChangeShapeType="1"/>
            </p:cNvSpPr>
            <p:nvPr/>
          </p:nvSpPr>
          <p:spPr bwMode="auto">
            <a:xfrm flipV="1">
              <a:off x="1392" y="636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81667" name="Rectangle 67"/>
            <p:cNvSpPr>
              <a:spLocks noChangeArrowheads="1"/>
            </p:cNvSpPr>
            <p:nvPr/>
          </p:nvSpPr>
          <p:spPr bwMode="auto">
            <a:xfrm>
              <a:off x="1480" y="560"/>
              <a:ext cx="21" cy="15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68" name="Freeform 68"/>
            <p:cNvSpPr>
              <a:spLocks/>
            </p:cNvSpPr>
            <p:nvPr/>
          </p:nvSpPr>
          <p:spPr bwMode="auto">
            <a:xfrm>
              <a:off x="1436" y="704"/>
              <a:ext cx="108" cy="100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54" y="100"/>
                </a:cxn>
                <a:cxn ang="0">
                  <a:pos x="0" y="0"/>
                </a:cxn>
                <a:cxn ang="0">
                  <a:pos x="108" y="0"/>
                </a:cxn>
                <a:cxn ang="0">
                  <a:pos x="54" y="100"/>
                </a:cxn>
                <a:cxn ang="0">
                  <a:pos x="108" y="0"/>
                </a:cxn>
              </a:cxnLst>
              <a:rect l="0" t="0" r="r" b="b"/>
              <a:pathLst>
                <a:path w="108" h="100">
                  <a:moveTo>
                    <a:pt x="108" y="0"/>
                  </a:moveTo>
                  <a:lnTo>
                    <a:pt x="54" y="100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54" y="10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81669" name="Rectangle 69"/>
            <p:cNvSpPr>
              <a:spLocks noChangeArrowheads="1"/>
            </p:cNvSpPr>
            <p:nvPr/>
          </p:nvSpPr>
          <p:spPr bwMode="auto">
            <a:xfrm>
              <a:off x="1545" y="528"/>
              <a:ext cx="5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>
                <a:buClrTx/>
                <a:buFontTx/>
                <a:buNone/>
              </a:pPr>
              <a:r>
                <a:rPr lang="pl-PL" sz="1500">
                  <a:solidFill>
                    <a:srgbClr val="131516"/>
                  </a:solidFill>
                  <a:effectLst/>
                  <a:latin typeface="Arial" charset="0"/>
                </a:rPr>
                <a:t>x</a:t>
              </a:r>
              <a:endParaRPr lang="pl-PL"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 autoUpdateAnimBg="0"/>
      <p:bldP spid="281603" grpId="0" autoUpdateAnimBg="0"/>
      <p:bldP spid="281604" grpId="0" autoUpdateAnimBg="0"/>
      <p:bldP spid="281606" grpId="0" autoUpdateAnimBg="0"/>
      <p:bldP spid="281608" grpId="0" autoUpdateAnimBg="0"/>
      <p:bldP spid="28160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95450" y="1162050"/>
            <a:ext cx="5638800" cy="5621338"/>
            <a:chOff x="67" y="1189"/>
            <a:chExt cx="2915" cy="3120"/>
          </a:xfrm>
        </p:grpSpPr>
        <p:pic>
          <p:nvPicPr>
            <p:cNvPr id="2826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" y="1189"/>
              <a:ext cx="2915" cy="3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2628" name="Text Box 4"/>
            <p:cNvSpPr txBox="1">
              <a:spLocks noChangeArrowheads="1"/>
            </p:cNvSpPr>
            <p:nvPr/>
          </p:nvSpPr>
          <p:spPr bwMode="auto">
            <a:xfrm>
              <a:off x="1920" y="1824"/>
              <a:ext cx="19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Tx/>
                <a:buFontTx/>
                <a:buNone/>
              </a:pPr>
              <a:r>
                <a:rPr lang="pl-PL" sz="1400" b="1">
                  <a:effectLst/>
                  <a:latin typeface="Arial" charset="0"/>
                </a:rPr>
                <a:t>k</a:t>
              </a:r>
            </a:p>
          </p:txBody>
        </p:sp>
      </p:grpSp>
      <p:sp>
        <p:nvSpPr>
          <p:cNvPr id="282629" name="Text Box 5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314325" y="1279525"/>
            <a:ext cx="8396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Po z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</a:t>
            </a:r>
            <a:r>
              <a:rPr lang="pl-PL" sz="2000">
                <a:effectLst/>
                <a:latin typeface="Arial" charset="0"/>
              </a:rPr>
              <a:t>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eniu wszystkich cz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onów otrzymamy schemat blokowy ca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ego uk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adu sterowania si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ownika hydraulicznego</a:t>
            </a:r>
            <a:endParaRPr lang="pl-PL" sz="2000">
              <a:effectLst/>
              <a:latin typeface="Arial" charset="0"/>
            </a:endParaRPr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304800" y="3870325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Transmitancja zast</a:t>
            </a:r>
            <a:r>
              <a:rPr lang="pl-PL" sz="2000">
                <a:effectLst/>
                <a:latin typeface="Arial" charset="0"/>
              </a:rPr>
              <a:t>ę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pcza ca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ego uk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adu wynosi</a:t>
            </a:r>
            <a:r>
              <a:rPr lang="pl-PL" sz="2000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83652" name="Object 4"/>
          <p:cNvGraphicFramePr>
            <a:graphicFrameLocks noChangeAspect="1"/>
          </p:cNvGraphicFramePr>
          <p:nvPr/>
        </p:nvGraphicFramePr>
        <p:xfrm>
          <a:off x="1981200" y="4286250"/>
          <a:ext cx="5181600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Równanie" r:id="rId3" imgW="3251200" imgH="863600" progId="Equation.3">
                  <p:embed/>
                </p:oleObj>
              </mc:Choice>
              <mc:Fallback>
                <p:oleObj name="Równanie" r:id="rId3" imgW="3251200" imgH="863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286250"/>
                        <a:ext cx="5181600" cy="138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328613" y="6011863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Podstawiaj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r>
              <a:rPr lang="pl-PL" sz="2000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83654" name="Object 6"/>
          <p:cNvGraphicFramePr>
            <a:graphicFrameLocks noChangeAspect="1"/>
          </p:cNvGraphicFramePr>
          <p:nvPr/>
        </p:nvGraphicFramePr>
        <p:xfrm>
          <a:off x="2438400" y="5865813"/>
          <a:ext cx="2057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Równanie" r:id="rId5" imgW="1205977" imgH="406224" progId="Equation.3">
                  <p:embed/>
                </p:oleObj>
              </mc:Choice>
              <mc:Fallback>
                <p:oleObj name="Równanie" r:id="rId5" imgW="1205977" imgH="406224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865813"/>
                        <a:ext cx="2057400" cy="696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55" name="Text Box 7"/>
          <p:cNvSpPr txBox="1">
            <a:spLocks noChangeArrowheads="1"/>
          </p:cNvSpPr>
          <p:nvPr/>
        </p:nvSpPr>
        <p:spPr bwMode="auto">
          <a:xfrm>
            <a:off x="4724400" y="6018213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oraz </a:t>
            </a:r>
          </a:p>
        </p:txBody>
      </p:sp>
      <p:graphicFrame>
        <p:nvGraphicFramePr>
          <p:cNvPr id="283656" name="Object 8"/>
          <p:cNvGraphicFramePr>
            <a:graphicFrameLocks noChangeAspect="1"/>
          </p:cNvGraphicFramePr>
          <p:nvPr/>
        </p:nvGraphicFramePr>
        <p:xfrm>
          <a:off x="5638800" y="5848350"/>
          <a:ext cx="2057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Równanie" r:id="rId7" imgW="1180588" imgH="444307" progId="Equation.3">
                  <p:embed/>
                </p:oleObj>
              </mc:Choice>
              <mc:Fallback>
                <p:oleObj name="Równanie" r:id="rId7" imgW="1180588" imgH="44430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848350"/>
                        <a:ext cx="205740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3657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5800" y="2185988"/>
            <a:ext cx="7731125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3658" name="Text Box 10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28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 autoUpdateAnimBg="0"/>
      <p:bldP spid="283651" grpId="0" autoUpdateAnimBg="0"/>
      <p:bldP spid="283653" grpId="0" autoUpdateAnimBg="0"/>
      <p:bldP spid="283655" grpId="0" autoUpdateAnimBg="0"/>
      <p:bldP spid="283658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4674" name="Object 2"/>
          <p:cNvGraphicFramePr>
            <a:graphicFrameLocks noChangeAspect="1"/>
          </p:cNvGraphicFramePr>
          <p:nvPr/>
        </p:nvGraphicFramePr>
        <p:xfrm>
          <a:off x="1600200" y="1233488"/>
          <a:ext cx="6100763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Równanie" r:id="rId3" imgW="3288960" imgH="838080" progId="Equation.3">
                  <p:embed/>
                </p:oleObj>
              </mc:Choice>
              <mc:Fallback>
                <p:oleObj name="Równanie" r:id="rId3" imgW="328896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33488"/>
                        <a:ext cx="6100763" cy="156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5" name="Object 3"/>
          <p:cNvGraphicFramePr>
            <a:graphicFrameLocks noChangeAspect="1"/>
          </p:cNvGraphicFramePr>
          <p:nvPr/>
        </p:nvGraphicFramePr>
        <p:xfrm>
          <a:off x="1752600" y="2994025"/>
          <a:ext cx="56388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Równanie" r:id="rId5" imgW="3098520" imgH="660240" progId="Equation.3">
                  <p:embed/>
                </p:oleObj>
              </mc:Choice>
              <mc:Fallback>
                <p:oleObj name="Równanie" r:id="rId5" imgW="3098520" imgH="660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994025"/>
                        <a:ext cx="5638800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46075" y="4478338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</a:rPr>
              <a:t>p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odstawiaj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/>
        </p:nvGraphicFramePr>
        <p:xfrm>
          <a:off x="2362200" y="4437063"/>
          <a:ext cx="152400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Równanie" r:id="rId7" imgW="965200" imgH="444500" progId="Equation.3">
                  <p:embed/>
                </p:oleObj>
              </mc:Choice>
              <mc:Fallback>
                <p:oleObj name="Równanie" r:id="rId7" imgW="965200" imgH="444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37063"/>
                        <a:ext cx="1524000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4191000" y="4519613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oraz </a:t>
            </a:r>
          </a:p>
        </p:txBody>
      </p:sp>
      <p:graphicFrame>
        <p:nvGraphicFramePr>
          <p:cNvPr id="284679" name="Object 7"/>
          <p:cNvGraphicFramePr>
            <a:graphicFrameLocks noChangeAspect="1"/>
          </p:cNvGraphicFramePr>
          <p:nvPr/>
        </p:nvGraphicFramePr>
        <p:xfrm>
          <a:off x="5257800" y="4419600"/>
          <a:ext cx="11430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Równanie" r:id="rId9" imgW="710891" imgH="444307" progId="Equation.3">
                  <p:embed/>
                </p:oleObj>
              </mc:Choice>
              <mc:Fallback>
                <p:oleObj name="Równanie" r:id="rId9" imgW="710891" imgH="444307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419600"/>
                        <a:ext cx="1143000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80" name="Text Box 8"/>
          <p:cNvSpPr txBox="1">
            <a:spLocks noChangeArrowheads="1"/>
          </p:cNvSpPr>
          <p:nvPr/>
        </p:nvSpPr>
        <p:spPr bwMode="auto">
          <a:xfrm>
            <a:off x="304800" y="54102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otrzymamy</a:t>
            </a:r>
            <a:endParaRPr lang="pl-PL" sz="2000">
              <a:effectLst/>
              <a:latin typeface="Arial" charset="0"/>
            </a:endParaRPr>
          </a:p>
        </p:txBody>
      </p:sp>
      <p:graphicFrame>
        <p:nvGraphicFramePr>
          <p:cNvPr id="284681" name="Object 9"/>
          <p:cNvGraphicFramePr>
            <a:graphicFrameLocks noChangeAspect="1"/>
          </p:cNvGraphicFramePr>
          <p:nvPr/>
        </p:nvGraphicFramePr>
        <p:xfrm>
          <a:off x="3198813" y="5348288"/>
          <a:ext cx="2670175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Równanie" r:id="rId11" imgW="1091880" imgH="419040" progId="Equation.3">
                  <p:embed/>
                </p:oleObj>
              </mc:Choice>
              <mc:Fallback>
                <p:oleObj name="Równanie" r:id="rId11" imgW="109188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8813" y="5348288"/>
                        <a:ext cx="2670175" cy="1017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82" name="Text Box 10"/>
          <p:cNvSpPr txBox="1">
            <a:spLocks noChangeArrowheads="1"/>
          </p:cNvSpPr>
          <p:nvPr/>
        </p:nvSpPr>
        <p:spPr bwMode="auto">
          <a:xfrm>
            <a:off x="211138" y="762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</a:rPr>
              <a:t>U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k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ad sterowania si</a:t>
            </a:r>
            <a:r>
              <a:rPr lang="pl-PL" b="1">
                <a:effectLst/>
                <a:latin typeface="Arial" charset="0"/>
              </a:rPr>
              <a:t>ł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ownika hydraulicznego</a:t>
            </a:r>
          </a:p>
        </p:txBody>
      </p:sp>
      <p:sp>
        <p:nvSpPr>
          <p:cNvPr id="284683" name="Text Box 11"/>
          <p:cNvSpPr txBox="1">
            <a:spLocks noChangeArrowheads="1"/>
          </p:cNvSpPr>
          <p:nvPr/>
        </p:nvSpPr>
        <p:spPr bwMode="auto">
          <a:xfrm>
            <a:off x="328613" y="6202363"/>
            <a:ext cx="274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2200" u="sng">
                <a:effectLst/>
                <a:latin typeface="Arial" charset="0"/>
              </a:rPr>
              <a:t>Koniec przykładu 7</a:t>
            </a:r>
            <a:endParaRPr lang="pl-PL" sz="2200" u="sng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28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3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1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1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1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1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28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1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8" grpId="0" autoUpdateAnimBg="0"/>
      <p:bldP spid="284680" grpId="0" autoUpdateAnimBg="0"/>
      <p:bldP spid="284682" grpId="0" autoUpdateAnimBg="0"/>
      <p:bldP spid="28468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769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Podstawowe elementy schematów blokowych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5105400" y="4416425"/>
            <a:ext cx="36576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62000" indent="-762000"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X(s) – 	transformata sygnału</a:t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wejściowego</a:t>
            </a:r>
          </a:p>
          <a:p>
            <a:pPr marL="762000" indent="-762000" algn="l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Y(s) – 	transformata sygnału</a:t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wyjściowego</a:t>
            </a:r>
          </a:p>
          <a:p>
            <a:pPr marL="762000" indent="-762000" algn="l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G(s) –	transmitancja operatorowa</a:t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elementu dynamicznego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395288" y="1536700"/>
            <a:ext cx="83597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 algn="just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Elementarne blok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i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 dynamiczne</a:t>
            </a:r>
            <a:r>
              <a:rPr lang="pl-PL" i="1">
                <a:effectLst/>
                <a:latin typeface="Arial" charset="0"/>
                <a:cs typeface="Times New Roman" pitchFamily="18" charset="0"/>
              </a:rPr>
              <a:t> –</a:t>
            </a:r>
            <a:r>
              <a:rPr lang="pl-PL" i="1">
                <a:effectLst/>
                <a:latin typeface="Arial" charset="0"/>
              </a:rPr>
              <a:t> </a:t>
            </a:r>
            <a:r>
              <a:rPr lang="pl-PL">
                <a:effectLst/>
                <a:latin typeface="Arial" charset="0"/>
              </a:rPr>
              <a:t>są symbolami operacji matematycznych wykonywanych na sygnałach wejściowych i wytwarzających odpowiednie sygnały wyjściowe. Przedstawiane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s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 postaci</a:t>
            </a:r>
            <a:r>
              <a:rPr lang="pl-PL">
                <a:effectLst/>
                <a:latin typeface="Arial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prostok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t</a:t>
            </a:r>
            <a:r>
              <a:rPr lang="pl-PL">
                <a:effectLst/>
                <a:latin typeface="Arial" charset="0"/>
              </a:rPr>
              <a:t>ó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w</a:t>
            </a:r>
            <a:r>
              <a:rPr lang="pl-PL">
                <a:effectLst/>
                <a:latin typeface="Arial" charset="0"/>
              </a:rPr>
              <a:t>,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z</a:t>
            </a:r>
            <a:r>
              <a:rPr lang="pl-PL">
                <a:effectLst/>
                <a:latin typeface="Arial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umieszczonymi</a:t>
            </a:r>
            <a:r>
              <a:rPr lang="pl-PL">
                <a:effectLst/>
                <a:latin typeface="Arial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wewn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trz informacjam</a:t>
            </a:r>
            <a:r>
              <a:rPr lang="pl-PL">
                <a:effectLst/>
                <a:latin typeface="Arial" charset="0"/>
              </a:rPr>
              <a:t>i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dotycz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cymi</a:t>
            </a:r>
            <a:r>
              <a:rPr lang="pl-PL">
                <a:effectLst/>
                <a:latin typeface="Arial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ich w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a</a:t>
            </a:r>
            <a:r>
              <a:rPr lang="pl-PL">
                <a:effectLst/>
                <a:latin typeface="Arial" charset="0"/>
              </a:rPr>
              <a:t>śc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iwo</a:t>
            </a:r>
            <a:r>
              <a:rPr lang="pl-PL">
                <a:effectLst/>
                <a:latin typeface="Arial" charset="0"/>
              </a:rPr>
              <a:t>ś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ci – w</a:t>
            </a:r>
            <a:r>
              <a:rPr lang="pl-PL">
                <a:effectLst/>
                <a:latin typeface="Arial" charset="0"/>
              </a:rPr>
              <a:t> 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uk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adach liniowych zwykle podaje si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b="1">
                <a:effectLst/>
                <a:latin typeface="Arial" charset="0"/>
                <a:cs typeface="Times New Roman" pitchFamily="18" charset="0"/>
              </a:rPr>
              <a:t>transmitancj</a:t>
            </a:r>
            <a:r>
              <a:rPr lang="pl-PL" b="1">
                <a:effectLst/>
                <a:latin typeface="Arial" charset="0"/>
              </a:rPr>
              <a:t>ę operatorową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.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1295400" y="5745163"/>
            <a:ext cx="297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3200">
                <a:effectLst/>
                <a:latin typeface="Arial" charset="0"/>
              </a:rPr>
              <a:t>Y(s) = G(s)X(s)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38200" y="4495800"/>
            <a:ext cx="3810000" cy="990600"/>
            <a:chOff x="1968" y="2902"/>
            <a:chExt cx="2544" cy="794"/>
          </a:xfrm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968" y="2902"/>
              <a:ext cx="2544" cy="794"/>
              <a:chOff x="555" y="2352"/>
              <a:chExt cx="1833" cy="554"/>
            </a:xfrm>
          </p:grpSpPr>
          <p:sp>
            <p:nvSpPr>
              <p:cNvPr id="206872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1008" y="2352"/>
                <a:ext cx="960" cy="554"/>
              </a:xfrm>
              <a:prstGeom prst="rect">
                <a:avLst/>
              </a:prstGeom>
              <a:solidFill>
                <a:srgbClr val="DBD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808080"/>
                </a:outerShdw>
              </a:effectLst>
            </p:spPr>
            <p:txBody>
              <a:bodyPr lIns="36000" tIns="36000" rIns="36000" bIns="36000" anchor="ctr" anchorCtr="1"/>
              <a:lstStyle/>
              <a:p>
                <a:pPr algn="ctr" eaLnBrk="0" hangingPunct="0">
                  <a:spcBef>
                    <a:spcPts val="200"/>
                  </a:spcBef>
                  <a:buClrTx/>
                  <a:buFontTx/>
                  <a:buNone/>
                </a:pPr>
                <a:r>
                  <a:rPr lang="pl-PL" sz="3200" b="1">
                    <a:solidFill>
                      <a:srgbClr val="FF0000"/>
                    </a:solidFill>
                    <a:effectLst/>
                    <a:latin typeface="Arial" charset="0"/>
                  </a:rPr>
                  <a:t>G(s)</a:t>
                </a:r>
              </a:p>
            </p:txBody>
          </p:sp>
          <p:sp>
            <p:nvSpPr>
              <p:cNvPr id="206873" name="Line 25"/>
              <p:cNvSpPr>
                <a:spLocks noChangeAspect="1" noChangeShapeType="1"/>
              </p:cNvSpPr>
              <p:nvPr/>
            </p:nvSpPr>
            <p:spPr bwMode="auto">
              <a:xfrm>
                <a:off x="555" y="2628"/>
                <a:ext cx="45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anchor="ctr" anchorCtr="1">
                <a:spAutoFit/>
              </a:bodyPr>
              <a:lstStyle/>
              <a:p>
                <a:endParaRPr lang="pl-PL"/>
              </a:p>
            </p:txBody>
          </p:sp>
          <p:sp>
            <p:nvSpPr>
              <p:cNvPr id="206874" name="Line 26"/>
              <p:cNvSpPr>
                <a:spLocks noChangeAspect="1" noChangeShapeType="1"/>
              </p:cNvSpPr>
              <p:nvPr/>
            </p:nvSpPr>
            <p:spPr bwMode="auto">
              <a:xfrm>
                <a:off x="1971" y="2628"/>
                <a:ext cx="41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anchor="ctr" anchorCtr="1">
                <a:spAutoFit/>
              </a:bodyPr>
              <a:lstStyle/>
              <a:p>
                <a:endParaRPr lang="pl-PL"/>
              </a:p>
            </p:txBody>
          </p:sp>
        </p:grpSp>
        <p:sp>
          <p:nvSpPr>
            <p:cNvPr id="206875" name="Text Box 27"/>
            <p:cNvSpPr txBox="1">
              <a:spLocks noChangeAspect="1" noChangeArrowheads="1"/>
            </p:cNvSpPr>
            <p:nvPr/>
          </p:nvSpPr>
          <p:spPr bwMode="auto">
            <a:xfrm>
              <a:off x="2019" y="2953"/>
              <a:ext cx="43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>
              <a:spAutoFit/>
            </a:bodyPr>
            <a:lstStyle/>
            <a:p>
              <a:pPr algn="ctr" eaLnBrk="0" hangingPunct="0">
                <a:buClrTx/>
                <a:buFontTx/>
                <a:buNone/>
              </a:pPr>
              <a:r>
                <a:rPr lang="pl-PL" b="1">
                  <a:solidFill>
                    <a:srgbClr val="DC3400"/>
                  </a:solidFill>
                  <a:effectLst/>
                  <a:latin typeface="Arial" charset="0"/>
                </a:rPr>
                <a:t>X(s)</a:t>
              </a:r>
            </a:p>
          </p:txBody>
        </p:sp>
        <p:sp>
          <p:nvSpPr>
            <p:cNvPr id="206876" name="Text Box 28"/>
            <p:cNvSpPr txBox="1">
              <a:spLocks noChangeAspect="1" noChangeArrowheads="1"/>
            </p:cNvSpPr>
            <p:nvPr/>
          </p:nvSpPr>
          <p:spPr bwMode="auto">
            <a:xfrm>
              <a:off x="4010" y="2945"/>
              <a:ext cx="43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1">
              <a:spAutoFit/>
            </a:bodyPr>
            <a:lstStyle/>
            <a:p>
              <a:pPr algn="ctr" eaLnBrk="0" hangingPunct="0">
                <a:buClrTx/>
                <a:buFontTx/>
                <a:buNone/>
              </a:pPr>
              <a:r>
                <a:rPr lang="pl-PL" b="1">
                  <a:solidFill>
                    <a:srgbClr val="DC3400"/>
                  </a:solidFill>
                  <a:effectLst/>
                  <a:latin typeface="Arial" charset="0"/>
                </a:rPr>
                <a:t>Y(s)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 autoUpdateAnimBg="0"/>
      <p:bldP spid="206851" grpId="0" autoUpdateAnimBg="0"/>
      <p:bldP spid="206852" grpId="0" autoUpdateAnimBg="0"/>
      <p:bldP spid="20685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ext Box 2"/>
          <p:cNvSpPr txBox="1">
            <a:spLocks noChangeArrowheads="1"/>
          </p:cNvSpPr>
          <p:nvPr/>
        </p:nvSpPr>
        <p:spPr bwMode="auto">
          <a:xfrm>
            <a:off x="5257800" y="3657600"/>
            <a:ext cx="264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pl-PL">
                <a:effectLst/>
                <a:latin typeface="Arial" charset="0"/>
              </a:rPr>
              <a:t>X(s) = X(s) = X(s)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4876800" y="4419600"/>
            <a:ext cx="34290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Sygnał doprowadzony do węzła i sygnały odchodzące od węzła są takie same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616075" y="3668713"/>
            <a:ext cx="2492375" cy="1497012"/>
            <a:chOff x="1018" y="2311"/>
            <a:chExt cx="1570" cy="943"/>
          </a:xfrm>
        </p:grpSpPr>
        <p:sp>
          <p:nvSpPr>
            <p:cNvPr id="207879" name="Rectangle 7"/>
            <p:cNvSpPr>
              <a:spLocks noChangeArrowheads="1"/>
            </p:cNvSpPr>
            <p:nvPr/>
          </p:nvSpPr>
          <p:spPr bwMode="auto">
            <a:xfrm>
              <a:off x="1792" y="2677"/>
              <a:ext cx="20" cy="49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0" name="Freeform 8"/>
            <p:cNvSpPr>
              <a:spLocks/>
            </p:cNvSpPr>
            <p:nvPr/>
          </p:nvSpPr>
          <p:spPr bwMode="auto">
            <a:xfrm>
              <a:off x="1751" y="3159"/>
              <a:ext cx="104" cy="95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51" y="95"/>
                </a:cxn>
                <a:cxn ang="0">
                  <a:pos x="0" y="0"/>
                </a:cxn>
                <a:cxn ang="0">
                  <a:pos x="104" y="0"/>
                </a:cxn>
                <a:cxn ang="0">
                  <a:pos x="51" y="95"/>
                </a:cxn>
                <a:cxn ang="0">
                  <a:pos x="104" y="0"/>
                </a:cxn>
              </a:cxnLst>
              <a:rect l="0" t="0" r="r" b="b"/>
              <a:pathLst>
                <a:path w="104" h="95">
                  <a:moveTo>
                    <a:pt x="104" y="0"/>
                  </a:moveTo>
                  <a:lnTo>
                    <a:pt x="51" y="95"/>
                  </a:lnTo>
                  <a:lnTo>
                    <a:pt x="0" y="0"/>
                  </a:lnTo>
                  <a:lnTo>
                    <a:pt x="104" y="0"/>
                  </a:lnTo>
                  <a:lnTo>
                    <a:pt x="51" y="95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1" name="Rectangle 9"/>
            <p:cNvSpPr>
              <a:spLocks noChangeArrowheads="1"/>
            </p:cNvSpPr>
            <p:nvPr/>
          </p:nvSpPr>
          <p:spPr bwMode="auto">
            <a:xfrm>
              <a:off x="1841" y="2633"/>
              <a:ext cx="660" cy="1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2" name="Freeform 10"/>
            <p:cNvSpPr>
              <a:spLocks/>
            </p:cNvSpPr>
            <p:nvPr/>
          </p:nvSpPr>
          <p:spPr bwMode="auto">
            <a:xfrm>
              <a:off x="2493" y="2591"/>
              <a:ext cx="95" cy="1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52"/>
                </a:cxn>
                <a:cxn ang="0">
                  <a:pos x="0" y="103"/>
                </a:cxn>
                <a:cxn ang="0">
                  <a:pos x="0" y="0"/>
                </a:cxn>
                <a:cxn ang="0">
                  <a:pos x="95" y="52"/>
                </a:cxn>
                <a:cxn ang="0">
                  <a:pos x="0" y="0"/>
                </a:cxn>
              </a:cxnLst>
              <a:rect l="0" t="0" r="r" b="b"/>
              <a:pathLst>
                <a:path w="95" h="103">
                  <a:moveTo>
                    <a:pt x="0" y="0"/>
                  </a:moveTo>
                  <a:lnTo>
                    <a:pt x="95" y="52"/>
                  </a:lnTo>
                  <a:lnTo>
                    <a:pt x="0" y="103"/>
                  </a:lnTo>
                  <a:lnTo>
                    <a:pt x="0" y="0"/>
                  </a:lnTo>
                  <a:lnTo>
                    <a:pt x="95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3" name="Rectangle 11"/>
            <p:cNvSpPr>
              <a:spLocks noChangeArrowheads="1"/>
            </p:cNvSpPr>
            <p:nvPr/>
          </p:nvSpPr>
          <p:spPr bwMode="auto">
            <a:xfrm>
              <a:off x="1018" y="2626"/>
              <a:ext cx="662" cy="19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4" name="Freeform 12"/>
            <p:cNvSpPr>
              <a:spLocks/>
            </p:cNvSpPr>
            <p:nvPr/>
          </p:nvSpPr>
          <p:spPr bwMode="auto">
            <a:xfrm>
              <a:off x="1670" y="2584"/>
              <a:ext cx="95" cy="1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51"/>
                </a:cxn>
                <a:cxn ang="0">
                  <a:pos x="0" y="102"/>
                </a:cxn>
                <a:cxn ang="0">
                  <a:pos x="0" y="0"/>
                </a:cxn>
                <a:cxn ang="0">
                  <a:pos x="95" y="51"/>
                </a:cxn>
                <a:cxn ang="0">
                  <a:pos x="0" y="0"/>
                </a:cxn>
              </a:cxnLst>
              <a:rect l="0" t="0" r="r" b="b"/>
              <a:pathLst>
                <a:path w="95" h="102">
                  <a:moveTo>
                    <a:pt x="0" y="0"/>
                  </a:moveTo>
                  <a:lnTo>
                    <a:pt x="95" y="51"/>
                  </a:lnTo>
                  <a:lnTo>
                    <a:pt x="0" y="102"/>
                  </a:lnTo>
                  <a:lnTo>
                    <a:pt x="0" y="0"/>
                  </a:lnTo>
                  <a:lnTo>
                    <a:pt x="95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5" name="Rectangle 13"/>
            <p:cNvSpPr>
              <a:spLocks noChangeArrowheads="1"/>
            </p:cNvSpPr>
            <p:nvPr/>
          </p:nvSpPr>
          <p:spPr bwMode="auto">
            <a:xfrm>
              <a:off x="1185" y="2311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300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7886" name="Rectangle 14"/>
            <p:cNvSpPr>
              <a:spLocks noChangeArrowheads="1"/>
            </p:cNvSpPr>
            <p:nvPr/>
          </p:nvSpPr>
          <p:spPr bwMode="auto">
            <a:xfrm>
              <a:off x="2120" y="2326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300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7887" name="Rectangle 15"/>
            <p:cNvSpPr>
              <a:spLocks noChangeArrowheads="1"/>
            </p:cNvSpPr>
            <p:nvPr/>
          </p:nvSpPr>
          <p:spPr bwMode="auto">
            <a:xfrm>
              <a:off x="1977" y="2889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300">
                  <a:solidFill>
                    <a:srgbClr val="1F1A17"/>
                  </a:solidFill>
                  <a:effectLst/>
                  <a:latin typeface="Arial" charset="0"/>
                </a:rPr>
                <a:t>X(s)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7888" name="Freeform 16"/>
            <p:cNvSpPr>
              <a:spLocks/>
            </p:cNvSpPr>
            <p:nvPr/>
          </p:nvSpPr>
          <p:spPr bwMode="auto">
            <a:xfrm>
              <a:off x="1804" y="2635"/>
              <a:ext cx="46" cy="51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0"/>
                </a:cxn>
                <a:cxn ang="0">
                  <a:pos x="27" y="8"/>
                </a:cxn>
                <a:cxn ang="0">
                  <a:pos x="25" y="12"/>
                </a:cxn>
                <a:cxn ang="0">
                  <a:pos x="22" y="17"/>
                </a:cxn>
                <a:cxn ang="0">
                  <a:pos x="17" y="22"/>
                </a:cxn>
                <a:cxn ang="0">
                  <a:pos x="15" y="27"/>
                </a:cxn>
                <a:cxn ang="0">
                  <a:pos x="10" y="30"/>
                </a:cxn>
                <a:cxn ang="0">
                  <a:pos x="5" y="30"/>
                </a:cxn>
                <a:cxn ang="0">
                  <a:pos x="0" y="32"/>
                </a:cxn>
                <a:cxn ang="0">
                  <a:pos x="0" y="51"/>
                </a:cxn>
                <a:cxn ang="0">
                  <a:pos x="10" y="49"/>
                </a:cxn>
                <a:cxn ang="0">
                  <a:pos x="17" y="47"/>
                </a:cxn>
                <a:cxn ang="0">
                  <a:pos x="27" y="42"/>
                </a:cxn>
                <a:cxn ang="0">
                  <a:pos x="32" y="37"/>
                </a:cxn>
                <a:cxn ang="0">
                  <a:pos x="39" y="27"/>
                </a:cxn>
                <a:cxn ang="0">
                  <a:pos x="44" y="20"/>
                </a:cxn>
                <a:cxn ang="0">
                  <a:pos x="46" y="1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27" y="0"/>
                </a:cxn>
              </a:cxnLst>
              <a:rect l="0" t="0" r="r" b="b"/>
              <a:pathLst>
                <a:path w="46" h="51">
                  <a:moveTo>
                    <a:pt x="27" y="0"/>
                  </a:moveTo>
                  <a:lnTo>
                    <a:pt x="27" y="0"/>
                  </a:lnTo>
                  <a:lnTo>
                    <a:pt x="27" y="8"/>
                  </a:lnTo>
                  <a:lnTo>
                    <a:pt x="25" y="12"/>
                  </a:lnTo>
                  <a:lnTo>
                    <a:pt x="22" y="17"/>
                  </a:lnTo>
                  <a:lnTo>
                    <a:pt x="17" y="22"/>
                  </a:lnTo>
                  <a:lnTo>
                    <a:pt x="15" y="27"/>
                  </a:lnTo>
                  <a:lnTo>
                    <a:pt x="10" y="30"/>
                  </a:lnTo>
                  <a:lnTo>
                    <a:pt x="5" y="30"/>
                  </a:lnTo>
                  <a:lnTo>
                    <a:pt x="0" y="32"/>
                  </a:lnTo>
                  <a:lnTo>
                    <a:pt x="0" y="51"/>
                  </a:lnTo>
                  <a:lnTo>
                    <a:pt x="10" y="49"/>
                  </a:lnTo>
                  <a:lnTo>
                    <a:pt x="17" y="47"/>
                  </a:lnTo>
                  <a:lnTo>
                    <a:pt x="27" y="42"/>
                  </a:lnTo>
                  <a:lnTo>
                    <a:pt x="32" y="37"/>
                  </a:lnTo>
                  <a:lnTo>
                    <a:pt x="39" y="27"/>
                  </a:lnTo>
                  <a:lnTo>
                    <a:pt x="44" y="20"/>
                  </a:lnTo>
                  <a:lnTo>
                    <a:pt x="46" y="1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89" name="Freeform 17"/>
            <p:cNvSpPr>
              <a:spLocks/>
            </p:cNvSpPr>
            <p:nvPr/>
          </p:nvSpPr>
          <p:spPr bwMode="auto">
            <a:xfrm>
              <a:off x="1804" y="2584"/>
              <a:ext cx="46" cy="51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5" y="22"/>
                </a:cxn>
                <a:cxn ang="0">
                  <a:pos x="10" y="22"/>
                </a:cxn>
                <a:cxn ang="0">
                  <a:pos x="15" y="27"/>
                </a:cxn>
                <a:cxn ang="0">
                  <a:pos x="17" y="29"/>
                </a:cxn>
                <a:cxn ang="0">
                  <a:pos x="22" y="34"/>
                </a:cxn>
                <a:cxn ang="0">
                  <a:pos x="25" y="39"/>
                </a:cxn>
                <a:cxn ang="0">
                  <a:pos x="27" y="44"/>
                </a:cxn>
                <a:cxn ang="0">
                  <a:pos x="27" y="51"/>
                </a:cxn>
                <a:cxn ang="0">
                  <a:pos x="46" y="51"/>
                </a:cxn>
                <a:cxn ang="0">
                  <a:pos x="46" y="42"/>
                </a:cxn>
                <a:cxn ang="0">
                  <a:pos x="44" y="32"/>
                </a:cxn>
                <a:cxn ang="0">
                  <a:pos x="39" y="24"/>
                </a:cxn>
                <a:cxn ang="0">
                  <a:pos x="32" y="17"/>
                </a:cxn>
                <a:cxn ang="0">
                  <a:pos x="27" y="10"/>
                </a:cxn>
                <a:cxn ang="0">
                  <a:pos x="17" y="5"/>
                </a:cxn>
                <a:cxn ang="0">
                  <a:pos x="10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0"/>
                </a:cxn>
              </a:cxnLst>
              <a:rect l="0" t="0" r="r" b="b"/>
              <a:pathLst>
                <a:path w="46" h="51">
                  <a:moveTo>
                    <a:pt x="0" y="20"/>
                  </a:moveTo>
                  <a:lnTo>
                    <a:pt x="0" y="20"/>
                  </a:lnTo>
                  <a:lnTo>
                    <a:pt x="5" y="22"/>
                  </a:lnTo>
                  <a:lnTo>
                    <a:pt x="10" y="22"/>
                  </a:lnTo>
                  <a:lnTo>
                    <a:pt x="15" y="27"/>
                  </a:lnTo>
                  <a:lnTo>
                    <a:pt x="17" y="29"/>
                  </a:lnTo>
                  <a:lnTo>
                    <a:pt x="22" y="34"/>
                  </a:lnTo>
                  <a:lnTo>
                    <a:pt x="25" y="39"/>
                  </a:lnTo>
                  <a:lnTo>
                    <a:pt x="27" y="44"/>
                  </a:lnTo>
                  <a:lnTo>
                    <a:pt x="27" y="51"/>
                  </a:lnTo>
                  <a:lnTo>
                    <a:pt x="46" y="51"/>
                  </a:lnTo>
                  <a:lnTo>
                    <a:pt x="46" y="42"/>
                  </a:lnTo>
                  <a:lnTo>
                    <a:pt x="44" y="32"/>
                  </a:lnTo>
                  <a:lnTo>
                    <a:pt x="39" y="24"/>
                  </a:lnTo>
                  <a:lnTo>
                    <a:pt x="32" y="17"/>
                  </a:lnTo>
                  <a:lnTo>
                    <a:pt x="27" y="10"/>
                  </a:lnTo>
                  <a:lnTo>
                    <a:pt x="17" y="5"/>
                  </a:lnTo>
                  <a:lnTo>
                    <a:pt x="1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90" name="Freeform 18"/>
            <p:cNvSpPr>
              <a:spLocks/>
            </p:cNvSpPr>
            <p:nvPr/>
          </p:nvSpPr>
          <p:spPr bwMode="auto">
            <a:xfrm>
              <a:off x="1756" y="2584"/>
              <a:ext cx="48" cy="51"/>
            </a:xfrm>
            <a:custGeom>
              <a:avLst/>
              <a:gdLst/>
              <a:ahLst/>
              <a:cxnLst>
                <a:cxn ang="0">
                  <a:pos x="19" y="51"/>
                </a:cxn>
                <a:cxn ang="0">
                  <a:pos x="19" y="51"/>
                </a:cxn>
                <a:cxn ang="0">
                  <a:pos x="21" y="44"/>
                </a:cxn>
                <a:cxn ang="0">
                  <a:pos x="21" y="39"/>
                </a:cxn>
                <a:cxn ang="0">
                  <a:pos x="24" y="34"/>
                </a:cxn>
                <a:cxn ang="0">
                  <a:pos x="29" y="29"/>
                </a:cxn>
                <a:cxn ang="0">
                  <a:pos x="31" y="27"/>
                </a:cxn>
                <a:cxn ang="0">
                  <a:pos x="36" y="22"/>
                </a:cxn>
                <a:cxn ang="0">
                  <a:pos x="41" y="22"/>
                </a:cxn>
                <a:cxn ang="0">
                  <a:pos x="48" y="20"/>
                </a:cxn>
                <a:cxn ang="0">
                  <a:pos x="48" y="0"/>
                </a:cxn>
                <a:cxn ang="0">
                  <a:pos x="38" y="3"/>
                </a:cxn>
                <a:cxn ang="0">
                  <a:pos x="29" y="5"/>
                </a:cxn>
                <a:cxn ang="0">
                  <a:pos x="21" y="10"/>
                </a:cxn>
                <a:cxn ang="0">
                  <a:pos x="14" y="17"/>
                </a:cxn>
                <a:cxn ang="0">
                  <a:pos x="9" y="24"/>
                </a:cxn>
                <a:cxn ang="0">
                  <a:pos x="4" y="32"/>
                </a:cxn>
                <a:cxn ang="0">
                  <a:pos x="2" y="42"/>
                </a:cxn>
                <a:cxn ang="0">
                  <a:pos x="0" y="51"/>
                </a:cxn>
                <a:cxn ang="0">
                  <a:pos x="0" y="51"/>
                </a:cxn>
                <a:cxn ang="0">
                  <a:pos x="19" y="51"/>
                </a:cxn>
              </a:cxnLst>
              <a:rect l="0" t="0" r="r" b="b"/>
              <a:pathLst>
                <a:path w="48" h="51">
                  <a:moveTo>
                    <a:pt x="19" y="51"/>
                  </a:moveTo>
                  <a:lnTo>
                    <a:pt x="19" y="51"/>
                  </a:lnTo>
                  <a:lnTo>
                    <a:pt x="21" y="44"/>
                  </a:lnTo>
                  <a:lnTo>
                    <a:pt x="21" y="39"/>
                  </a:lnTo>
                  <a:lnTo>
                    <a:pt x="24" y="34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6" y="22"/>
                  </a:lnTo>
                  <a:lnTo>
                    <a:pt x="41" y="22"/>
                  </a:lnTo>
                  <a:lnTo>
                    <a:pt x="48" y="20"/>
                  </a:lnTo>
                  <a:lnTo>
                    <a:pt x="48" y="0"/>
                  </a:lnTo>
                  <a:lnTo>
                    <a:pt x="38" y="3"/>
                  </a:lnTo>
                  <a:lnTo>
                    <a:pt x="29" y="5"/>
                  </a:lnTo>
                  <a:lnTo>
                    <a:pt x="21" y="10"/>
                  </a:lnTo>
                  <a:lnTo>
                    <a:pt x="14" y="17"/>
                  </a:lnTo>
                  <a:lnTo>
                    <a:pt x="9" y="24"/>
                  </a:lnTo>
                  <a:lnTo>
                    <a:pt x="4" y="32"/>
                  </a:lnTo>
                  <a:lnTo>
                    <a:pt x="2" y="42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19" y="5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7891" name="Freeform 19"/>
            <p:cNvSpPr>
              <a:spLocks/>
            </p:cNvSpPr>
            <p:nvPr/>
          </p:nvSpPr>
          <p:spPr bwMode="auto">
            <a:xfrm>
              <a:off x="1756" y="2635"/>
              <a:ext cx="48" cy="51"/>
            </a:xfrm>
            <a:custGeom>
              <a:avLst/>
              <a:gdLst/>
              <a:ahLst/>
              <a:cxnLst>
                <a:cxn ang="0">
                  <a:pos x="48" y="32"/>
                </a:cxn>
                <a:cxn ang="0">
                  <a:pos x="48" y="32"/>
                </a:cxn>
                <a:cxn ang="0">
                  <a:pos x="41" y="30"/>
                </a:cxn>
                <a:cxn ang="0">
                  <a:pos x="36" y="30"/>
                </a:cxn>
                <a:cxn ang="0">
                  <a:pos x="31" y="27"/>
                </a:cxn>
                <a:cxn ang="0">
                  <a:pos x="29" y="22"/>
                </a:cxn>
                <a:cxn ang="0">
                  <a:pos x="24" y="17"/>
                </a:cxn>
                <a:cxn ang="0">
                  <a:pos x="21" y="12"/>
                </a:cxn>
                <a:cxn ang="0">
                  <a:pos x="21" y="8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2" y="10"/>
                </a:cxn>
                <a:cxn ang="0">
                  <a:pos x="4" y="20"/>
                </a:cxn>
                <a:cxn ang="0">
                  <a:pos x="9" y="27"/>
                </a:cxn>
                <a:cxn ang="0">
                  <a:pos x="14" y="37"/>
                </a:cxn>
                <a:cxn ang="0">
                  <a:pos x="21" y="42"/>
                </a:cxn>
                <a:cxn ang="0">
                  <a:pos x="29" y="47"/>
                </a:cxn>
                <a:cxn ang="0">
                  <a:pos x="38" y="49"/>
                </a:cxn>
                <a:cxn ang="0">
                  <a:pos x="48" y="51"/>
                </a:cxn>
                <a:cxn ang="0">
                  <a:pos x="48" y="51"/>
                </a:cxn>
                <a:cxn ang="0">
                  <a:pos x="48" y="32"/>
                </a:cxn>
              </a:cxnLst>
              <a:rect l="0" t="0" r="r" b="b"/>
              <a:pathLst>
                <a:path w="48" h="51">
                  <a:moveTo>
                    <a:pt x="48" y="32"/>
                  </a:moveTo>
                  <a:lnTo>
                    <a:pt x="48" y="32"/>
                  </a:lnTo>
                  <a:lnTo>
                    <a:pt x="41" y="30"/>
                  </a:lnTo>
                  <a:lnTo>
                    <a:pt x="36" y="30"/>
                  </a:lnTo>
                  <a:lnTo>
                    <a:pt x="31" y="27"/>
                  </a:lnTo>
                  <a:lnTo>
                    <a:pt x="29" y="22"/>
                  </a:lnTo>
                  <a:lnTo>
                    <a:pt x="24" y="17"/>
                  </a:lnTo>
                  <a:lnTo>
                    <a:pt x="21" y="12"/>
                  </a:lnTo>
                  <a:lnTo>
                    <a:pt x="21" y="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2" y="10"/>
                  </a:lnTo>
                  <a:lnTo>
                    <a:pt x="4" y="20"/>
                  </a:lnTo>
                  <a:lnTo>
                    <a:pt x="9" y="27"/>
                  </a:lnTo>
                  <a:lnTo>
                    <a:pt x="14" y="37"/>
                  </a:lnTo>
                  <a:lnTo>
                    <a:pt x="21" y="42"/>
                  </a:lnTo>
                  <a:lnTo>
                    <a:pt x="29" y="47"/>
                  </a:lnTo>
                  <a:lnTo>
                    <a:pt x="38" y="49"/>
                  </a:lnTo>
                  <a:lnTo>
                    <a:pt x="48" y="51"/>
                  </a:lnTo>
                  <a:lnTo>
                    <a:pt x="48" y="51"/>
                  </a:lnTo>
                  <a:lnTo>
                    <a:pt x="48" y="3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395288" y="1524000"/>
            <a:ext cx="8359775" cy="982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 algn="just">
              <a:lnSpc>
                <a:spcPct val="11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b="1" dirty="0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W</a:t>
            </a:r>
            <a:r>
              <a:rPr lang="pl-PL" b="1" dirty="0">
                <a:solidFill>
                  <a:srgbClr val="DC3400"/>
                </a:solidFill>
                <a:effectLst/>
                <a:latin typeface="Arial" charset="0"/>
              </a:rPr>
              <a:t>ę</a:t>
            </a:r>
            <a:r>
              <a:rPr lang="pl-PL" b="1" dirty="0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z</a:t>
            </a:r>
            <a:r>
              <a:rPr lang="pl-PL" b="1" dirty="0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 dirty="0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y zaczepowe (informacyjne)</a:t>
            </a:r>
            <a:r>
              <a:rPr lang="pl-PL" i="1" dirty="0">
                <a:effectLst/>
                <a:latin typeface="Arial" charset="0"/>
                <a:cs typeface="Times New Roman" pitchFamily="18" charset="0"/>
              </a:rPr>
              <a:t> – 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umo</a:t>
            </a:r>
            <a:r>
              <a:rPr lang="pl-PL" dirty="0">
                <a:effectLst/>
                <a:latin typeface="Arial" charset="0"/>
              </a:rPr>
              <a:t>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liwiaj</a:t>
            </a:r>
            <a:r>
              <a:rPr lang="pl-PL" dirty="0">
                <a:effectLst/>
                <a:latin typeface="Arial" charset="0"/>
              </a:rPr>
              <a:t>ą 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przekazanie tej samej informacji</a:t>
            </a:r>
            <a:r>
              <a:rPr lang="pl-PL" dirty="0">
                <a:effectLst/>
                <a:latin typeface="Arial" charset="0"/>
              </a:rPr>
              <a:t> 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do kilku ró</a:t>
            </a:r>
            <a:r>
              <a:rPr lang="pl-PL" dirty="0">
                <a:effectLst/>
                <a:latin typeface="Arial" charset="0"/>
              </a:rPr>
              <a:t>ż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nych punktów  schematu blokowego  (jedno wej</a:t>
            </a:r>
            <a:r>
              <a:rPr lang="pl-PL" dirty="0">
                <a:effectLst/>
                <a:latin typeface="Arial" charset="0"/>
              </a:rPr>
              <a:t>ś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cie i co najmniej dwa wyj</a:t>
            </a:r>
            <a:r>
              <a:rPr lang="pl-PL" dirty="0">
                <a:effectLst/>
                <a:latin typeface="Arial" charset="0"/>
              </a:rPr>
              <a:t>ś</a:t>
            </a:r>
            <a:r>
              <a:rPr lang="pl-PL" dirty="0">
                <a:effectLst/>
                <a:latin typeface="Arial" charset="0"/>
                <a:cs typeface="Times New Roman" pitchFamily="18" charset="0"/>
              </a:rPr>
              <a:t>cia)</a:t>
            </a:r>
            <a:endParaRPr lang="pl-PL" dirty="0">
              <a:effectLst/>
              <a:latin typeface="Arial" charset="0"/>
            </a:endParaRPr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381000" y="914400"/>
            <a:ext cx="822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Podstawowe elementy schematów blokowych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 autoUpdateAnimBg="0"/>
      <p:bldP spid="207875" grpId="0" autoUpdateAnimBg="0"/>
      <p:bldP spid="207877" grpId="0" autoUpdateAnimBg="0"/>
      <p:bldP spid="20787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Text Box 2"/>
          <p:cNvSpPr txBox="1">
            <a:spLocks noChangeArrowheads="1"/>
          </p:cNvSpPr>
          <p:nvPr/>
        </p:nvSpPr>
        <p:spPr bwMode="auto">
          <a:xfrm>
            <a:off x="228600" y="9144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 u="sng">
                <a:effectLst/>
                <a:latin typeface="Arial" charset="0"/>
                <a:cs typeface="Times New Roman" pitchFamily="18" charset="0"/>
              </a:rPr>
              <a:t>Przyk</a:t>
            </a:r>
            <a:r>
              <a:rPr lang="pl-PL" b="1" u="sng">
                <a:effectLst/>
                <a:latin typeface="Arial" charset="0"/>
              </a:rPr>
              <a:t>ł</a:t>
            </a:r>
            <a:r>
              <a:rPr lang="pl-PL" b="1" u="sng">
                <a:effectLst/>
                <a:latin typeface="Arial" charset="0"/>
                <a:cs typeface="Times New Roman" pitchFamily="18" charset="0"/>
              </a:rPr>
              <a:t>ad</a:t>
            </a:r>
            <a:r>
              <a:rPr lang="pl-PL" b="1" u="sng">
                <a:effectLst/>
                <a:latin typeface="Arial" charset="0"/>
              </a:rPr>
              <a:t> 1</a:t>
            </a:r>
            <a:r>
              <a:rPr lang="pl-PL" b="1">
                <a:effectLst/>
                <a:latin typeface="Arial" charset="0"/>
              </a:rPr>
              <a:t>.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>
                <a:effectLst/>
                <a:latin typeface="Arial" charset="0"/>
              </a:rPr>
              <a:t>E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lement</a:t>
            </a:r>
            <a:r>
              <a:rPr lang="pl-PL">
                <a:effectLst/>
                <a:latin typeface="Arial" charset="0"/>
              </a:rPr>
              <a:t>y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spe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niaj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</a:t>
            </a:r>
            <a:r>
              <a:rPr lang="pl-PL">
                <a:effectLst/>
                <a:latin typeface="Arial" charset="0"/>
              </a:rPr>
              <a:t>e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rol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z</a:t>
            </a:r>
            <a:r>
              <a:rPr lang="pl-PL">
                <a:effectLst/>
                <a:latin typeface="Arial" charset="0"/>
              </a:rPr>
              <a:t>łó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w zacz</a:t>
            </a:r>
            <a:r>
              <a:rPr lang="pl-PL">
                <a:effectLst/>
                <a:latin typeface="Arial" charset="0"/>
              </a:rPr>
              <a:t>e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powych</a:t>
            </a:r>
          </a:p>
        </p:txBody>
      </p:sp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3922713" y="6019800"/>
            <a:ext cx="5145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b) t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oczysko si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ownika hydraulicznego z krzywk</a:t>
            </a:r>
            <a:r>
              <a:rPr lang="pl-PL" sz="1800">
                <a:effectLst/>
                <a:latin typeface="Arial" charset="0"/>
              </a:rPr>
              <a:t>ą     </a:t>
            </a:r>
          </a:p>
        </p:txBody>
      </p:sp>
      <p:pic>
        <p:nvPicPr>
          <p:cNvPr id="2099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81200"/>
            <a:ext cx="19383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524000"/>
            <a:ext cx="31019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825750"/>
            <a:ext cx="1985963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3533775"/>
            <a:ext cx="11588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685800" y="60198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  <a:cs typeface="Times New Roman" pitchFamily="18" charset="0"/>
              </a:rPr>
              <a:t>a) zbiornik ci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nieniowy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utoUpdateAnimBg="0"/>
      <p:bldP spid="209923" grpId="0" autoUpdateAnimBg="0"/>
      <p:bldP spid="2099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ext Box 2"/>
          <p:cNvSpPr txBox="1">
            <a:spLocks noChangeArrowheads="1"/>
          </p:cNvSpPr>
          <p:nvPr/>
        </p:nvSpPr>
        <p:spPr bwMode="auto">
          <a:xfrm>
            <a:off x="5181600" y="3657600"/>
            <a:ext cx="279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>
                <a:effectLst/>
                <a:latin typeface="Arial" charset="0"/>
              </a:rPr>
              <a:t>Y(s) = X</a:t>
            </a:r>
            <a:r>
              <a:rPr lang="pl-PL" baseline="-25000">
                <a:effectLst/>
                <a:latin typeface="Arial" charset="0"/>
              </a:rPr>
              <a:t>1</a:t>
            </a:r>
            <a:r>
              <a:rPr lang="pl-PL">
                <a:effectLst/>
                <a:latin typeface="Arial" charset="0"/>
              </a:rPr>
              <a:t>(s) – X</a:t>
            </a:r>
            <a:r>
              <a:rPr lang="pl-PL" baseline="-25000">
                <a:effectLst/>
                <a:latin typeface="Arial" charset="0"/>
              </a:rPr>
              <a:t>2</a:t>
            </a:r>
            <a:r>
              <a:rPr lang="pl-PL">
                <a:effectLst/>
                <a:latin typeface="Arial" charset="0"/>
              </a:rPr>
              <a:t>(s)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308100" y="3679825"/>
            <a:ext cx="2863850" cy="1630363"/>
            <a:chOff x="824" y="2318"/>
            <a:chExt cx="1804" cy="1027"/>
          </a:xfrm>
        </p:grpSpPr>
        <p:sp>
          <p:nvSpPr>
            <p:cNvPr id="208903" name="Rectangle 7"/>
            <p:cNvSpPr>
              <a:spLocks noChangeArrowheads="1"/>
            </p:cNvSpPr>
            <p:nvPr/>
          </p:nvSpPr>
          <p:spPr bwMode="auto">
            <a:xfrm>
              <a:off x="1756" y="2882"/>
              <a:ext cx="24" cy="463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04" name="Freeform 8"/>
            <p:cNvSpPr>
              <a:spLocks/>
            </p:cNvSpPr>
            <p:nvPr/>
          </p:nvSpPr>
          <p:spPr bwMode="auto">
            <a:xfrm>
              <a:off x="1705" y="2778"/>
              <a:ext cx="125" cy="113"/>
            </a:xfrm>
            <a:custGeom>
              <a:avLst/>
              <a:gdLst/>
              <a:ahLst/>
              <a:cxnLst>
                <a:cxn ang="0">
                  <a:pos x="0" y="113"/>
                </a:cxn>
                <a:cxn ang="0">
                  <a:pos x="63" y="0"/>
                </a:cxn>
                <a:cxn ang="0">
                  <a:pos x="125" y="113"/>
                </a:cxn>
                <a:cxn ang="0">
                  <a:pos x="0" y="113"/>
                </a:cxn>
                <a:cxn ang="0">
                  <a:pos x="63" y="0"/>
                </a:cxn>
                <a:cxn ang="0">
                  <a:pos x="0" y="113"/>
                </a:cxn>
              </a:cxnLst>
              <a:rect l="0" t="0" r="r" b="b"/>
              <a:pathLst>
                <a:path w="125" h="113">
                  <a:moveTo>
                    <a:pt x="0" y="113"/>
                  </a:moveTo>
                  <a:lnTo>
                    <a:pt x="63" y="0"/>
                  </a:lnTo>
                  <a:lnTo>
                    <a:pt x="125" y="113"/>
                  </a:lnTo>
                  <a:lnTo>
                    <a:pt x="0" y="113"/>
                  </a:lnTo>
                  <a:lnTo>
                    <a:pt x="63" y="0"/>
                  </a:lnTo>
                  <a:lnTo>
                    <a:pt x="0" y="1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05" name="Rectangle 9"/>
            <p:cNvSpPr>
              <a:spLocks noChangeArrowheads="1"/>
            </p:cNvSpPr>
            <p:nvPr/>
          </p:nvSpPr>
          <p:spPr bwMode="auto">
            <a:xfrm>
              <a:off x="1883" y="2665"/>
              <a:ext cx="638" cy="2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06" name="Freeform 10"/>
            <p:cNvSpPr>
              <a:spLocks/>
            </p:cNvSpPr>
            <p:nvPr/>
          </p:nvSpPr>
          <p:spPr bwMode="auto">
            <a:xfrm>
              <a:off x="2512" y="2615"/>
              <a:ext cx="116" cy="1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62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16" y="62"/>
                </a:cxn>
                <a:cxn ang="0">
                  <a:pos x="0" y="0"/>
                </a:cxn>
              </a:cxnLst>
              <a:rect l="0" t="0" r="r" b="b"/>
              <a:pathLst>
                <a:path w="116" h="124">
                  <a:moveTo>
                    <a:pt x="0" y="0"/>
                  </a:moveTo>
                  <a:lnTo>
                    <a:pt x="116" y="62"/>
                  </a:lnTo>
                  <a:lnTo>
                    <a:pt x="0" y="124"/>
                  </a:lnTo>
                  <a:lnTo>
                    <a:pt x="0" y="0"/>
                  </a:lnTo>
                  <a:lnTo>
                    <a:pt x="116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07" name="Rectangle 11"/>
            <p:cNvSpPr>
              <a:spLocks noChangeArrowheads="1"/>
            </p:cNvSpPr>
            <p:nvPr/>
          </p:nvSpPr>
          <p:spPr bwMode="auto">
            <a:xfrm>
              <a:off x="833" y="2665"/>
              <a:ext cx="724" cy="24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08" name="Freeform 12"/>
            <p:cNvSpPr>
              <a:spLocks/>
            </p:cNvSpPr>
            <p:nvPr/>
          </p:nvSpPr>
          <p:spPr bwMode="auto">
            <a:xfrm>
              <a:off x="1545" y="2615"/>
              <a:ext cx="116" cy="1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62"/>
                </a:cxn>
                <a:cxn ang="0">
                  <a:pos x="0" y="124"/>
                </a:cxn>
                <a:cxn ang="0">
                  <a:pos x="0" y="0"/>
                </a:cxn>
                <a:cxn ang="0">
                  <a:pos x="116" y="62"/>
                </a:cxn>
                <a:cxn ang="0">
                  <a:pos x="0" y="0"/>
                </a:cxn>
              </a:cxnLst>
              <a:rect l="0" t="0" r="r" b="b"/>
              <a:pathLst>
                <a:path w="116" h="124">
                  <a:moveTo>
                    <a:pt x="0" y="0"/>
                  </a:moveTo>
                  <a:lnTo>
                    <a:pt x="116" y="62"/>
                  </a:lnTo>
                  <a:lnTo>
                    <a:pt x="0" y="124"/>
                  </a:lnTo>
                  <a:lnTo>
                    <a:pt x="0" y="0"/>
                  </a:lnTo>
                  <a:lnTo>
                    <a:pt x="116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09" name="Rectangle 13"/>
            <p:cNvSpPr>
              <a:spLocks noChangeArrowheads="1"/>
            </p:cNvSpPr>
            <p:nvPr/>
          </p:nvSpPr>
          <p:spPr bwMode="auto">
            <a:xfrm>
              <a:off x="824" y="2339"/>
              <a:ext cx="49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800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2800" baseline="-25000">
                  <a:solidFill>
                    <a:srgbClr val="1F1A17"/>
                  </a:solidFill>
                  <a:effectLst/>
                  <a:latin typeface="Arial" charset="0"/>
                </a:rPr>
                <a:t>1</a:t>
              </a:r>
              <a:r>
                <a:rPr lang="pl-PL" sz="2800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8911" name="Rectangle 15"/>
            <p:cNvSpPr>
              <a:spLocks noChangeArrowheads="1"/>
            </p:cNvSpPr>
            <p:nvPr/>
          </p:nvSpPr>
          <p:spPr bwMode="auto">
            <a:xfrm>
              <a:off x="2104" y="2318"/>
              <a:ext cx="41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800">
                  <a:solidFill>
                    <a:srgbClr val="1F1A17"/>
                  </a:solidFill>
                  <a:effectLst/>
                  <a:latin typeface="Arial" charset="0"/>
                </a:rPr>
                <a:t>Y(s)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8912" name="Rectangle 16"/>
            <p:cNvSpPr>
              <a:spLocks noChangeArrowheads="1"/>
            </p:cNvSpPr>
            <p:nvPr/>
          </p:nvSpPr>
          <p:spPr bwMode="auto">
            <a:xfrm>
              <a:off x="1936" y="2962"/>
              <a:ext cx="49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800">
                  <a:solidFill>
                    <a:srgbClr val="1F1A17"/>
                  </a:solidFill>
                  <a:effectLst/>
                  <a:latin typeface="Arial" charset="0"/>
                </a:rPr>
                <a:t>X</a:t>
              </a:r>
              <a:r>
                <a:rPr lang="pl-PL" sz="2800" baseline="-25000">
                  <a:solidFill>
                    <a:srgbClr val="1F1A17"/>
                  </a:solidFill>
                  <a:effectLst/>
                  <a:latin typeface="Arial" charset="0"/>
                </a:rPr>
                <a:t>2</a:t>
              </a:r>
              <a:r>
                <a:rPr lang="pl-PL" sz="2800">
                  <a:solidFill>
                    <a:srgbClr val="1F1A17"/>
                  </a:solidFill>
                  <a:effectLst/>
                  <a:latin typeface="Arial" charset="0"/>
                </a:rPr>
                <a:t>(s)</a:t>
              </a:r>
              <a:endParaRPr lang="pl-PL" sz="2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8914" name="Freeform 18"/>
            <p:cNvSpPr>
              <a:spLocks/>
            </p:cNvSpPr>
            <p:nvPr/>
          </p:nvSpPr>
          <p:spPr bwMode="auto">
            <a:xfrm>
              <a:off x="1771" y="2549"/>
              <a:ext cx="124" cy="119"/>
            </a:xfrm>
            <a:custGeom>
              <a:avLst/>
              <a:gdLst/>
              <a:ahLst/>
              <a:cxnLst>
                <a:cxn ang="0">
                  <a:pos x="124" y="119"/>
                </a:cxn>
                <a:cxn ang="0">
                  <a:pos x="124" y="119"/>
                </a:cxn>
                <a:cxn ang="0">
                  <a:pos x="121" y="95"/>
                </a:cxn>
                <a:cxn ang="0">
                  <a:pos x="115" y="75"/>
                </a:cxn>
                <a:cxn ang="0">
                  <a:pos x="104" y="54"/>
                </a:cxn>
                <a:cxn ang="0">
                  <a:pos x="89" y="36"/>
                </a:cxn>
                <a:cxn ang="0">
                  <a:pos x="68" y="21"/>
                </a:cxn>
                <a:cxn ang="0">
                  <a:pos x="47" y="9"/>
                </a:cxn>
                <a:cxn ang="0">
                  <a:pos x="26" y="3"/>
                </a:cxn>
                <a:cxn ang="0">
                  <a:pos x="0" y="0"/>
                </a:cxn>
                <a:cxn ang="0">
                  <a:pos x="0" y="24"/>
                </a:cxn>
                <a:cxn ang="0">
                  <a:pos x="21" y="27"/>
                </a:cxn>
                <a:cxn ang="0">
                  <a:pos x="38" y="33"/>
                </a:cxn>
                <a:cxn ang="0">
                  <a:pos x="56" y="42"/>
                </a:cxn>
                <a:cxn ang="0">
                  <a:pos x="71" y="54"/>
                </a:cxn>
                <a:cxn ang="0">
                  <a:pos x="83" y="66"/>
                </a:cxn>
                <a:cxn ang="0">
                  <a:pos x="92" y="84"/>
                </a:cxn>
                <a:cxn ang="0">
                  <a:pos x="98" y="101"/>
                </a:cxn>
                <a:cxn ang="0">
                  <a:pos x="101" y="119"/>
                </a:cxn>
                <a:cxn ang="0">
                  <a:pos x="101" y="119"/>
                </a:cxn>
                <a:cxn ang="0">
                  <a:pos x="124" y="119"/>
                </a:cxn>
              </a:cxnLst>
              <a:rect l="0" t="0" r="r" b="b"/>
              <a:pathLst>
                <a:path w="124" h="119">
                  <a:moveTo>
                    <a:pt x="124" y="119"/>
                  </a:moveTo>
                  <a:lnTo>
                    <a:pt x="124" y="119"/>
                  </a:lnTo>
                  <a:lnTo>
                    <a:pt x="121" y="95"/>
                  </a:lnTo>
                  <a:lnTo>
                    <a:pt x="115" y="75"/>
                  </a:lnTo>
                  <a:lnTo>
                    <a:pt x="104" y="54"/>
                  </a:lnTo>
                  <a:lnTo>
                    <a:pt x="89" y="36"/>
                  </a:lnTo>
                  <a:lnTo>
                    <a:pt x="68" y="21"/>
                  </a:lnTo>
                  <a:lnTo>
                    <a:pt x="47" y="9"/>
                  </a:lnTo>
                  <a:lnTo>
                    <a:pt x="26" y="3"/>
                  </a:lnTo>
                  <a:lnTo>
                    <a:pt x="0" y="0"/>
                  </a:lnTo>
                  <a:lnTo>
                    <a:pt x="0" y="24"/>
                  </a:lnTo>
                  <a:lnTo>
                    <a:pt x="21" y="27"/>
                  </a:lnTo>
                  <a:lnTo>
                    <a:pt x="38" y="33"/>
                  </a:lnTo>
                  <a:lnTo>
                    <a:pt x="56" y="42"/>
                  </a:lnTo>
                  <a:lnTo>
                    <a:pt x="71" y="54"/>
                  </a:lnTo>
                  <a:lnTo>
                    <a:pt x="83" y="66"/>
                  </a:lnTo>
                  <a:lnTo>
                    <a:pt x="92" y="84"/>
                  </a:lnTo>
                  <a:lnTo>
                    <a:pt x="98" y="101"/>
                  </a:lnTo>
                  <a:lnTo>
                    <a:pt x="101" y="119"/>
                  </a:lnTo>
                  <a:lnTo>
                    <a:pt x="101" y="119"/>
                  </a:lnTo>
                  <a:lnTo>
                    <a:pt x="124" y="11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15" name="Freeform 19"/>
            <p:cNvSpPr>
              <a:spLocks/>
            </p:cNvSpPr>
            <p:nvPr/>
          </p:nvSpPr>
          <p:spPr bwMode="auto">
            <a:xfrm>
              <a:off x="1771" y="2668"/>
              <a:ext cx="124" cy="119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0" y="119"/>
                </a:cxn>
                <a:cxn ang="0">
                  <a:pos x="26" y="119"/>
                </a:cxn>
                <a:cxn ang="0">
                  <a:pos x="47" y="110"/>
                </a:cxn>
                <a:cxn ang="0">
                  <a:pos x="68" y="101"/>
                </a:cxn>
                <a:cxn ang="0">
                  <a:pos x="89" y="86"/>
                </a:cxn>
                <a:cxn ang="0">
                  <a:pos x="104" y="68"/>
                </a:cxn>
                <a:cxn ang="0">
                  <a:pos x="115" y="48"/>
                </a:cxn>
                <a:cxn ang="0">
                  <a:pos x="121" y="24"/>
                </a:cxn>
                <a:cxn ang="0">
                  <a:pos x="124" y="0"/>
                </a:cxn>
                <a:cxn ang="0">
                  <a:pos x="101" y="0"/>
                </a:cxn>
                <a:cxn ang="0">
                  <a:pos x="98" y="21"/>
                </a:cxn>
                <a:cxn ang="0">
                  <a:pos x="92" y="39"/>
                </a:cxn>
                <a:cxn ang="0">
                  <a:pos x="83" y="54"/>
                </a:cxn>
                <a:cxn ang="0">
                  <a:pos x="71" y="68"/>
                </a:cxn>
                <a:cxn ang="0">
                  <a:pos x="56" y="80"/>
                </a:cxn>
                <a:cxn ang="0">
                  <a:pos x="38" y="89"/>
                </a:cxn>
                <a:cxn ang="0">
                  <a:pos x="21" y="95"/>
                </a:cxn>
                <a:cxn ang="0">
                  <a:pos x="0" y="95"/>
                </a:cxn>
                <a:cxn ang="0">
                  <a:pos x="0" y="95"/>
                </a:cxn>
                <a:cxn ang="0">
                  <a:pos x="0" y="119"/>
                </a:cxn>
              </a:cxnLst>
              <a:rect l="0" t="0" r="r" b="b"/>
              <a:pathLst>
                <a:path w="124" h="119">
                  <a:moveTo>
                    <a:pt x="0" y="119"/>
                  </a:moveTo>
                  <a:lnTo>
                    <a:pt x="0" y="119"/>
                  </a:lnTo>
                  <a:lnTo>
                    <a:pt x="26" y="119"/>
                  </a:lnTo>
                  <a:lnTo>
                    <a:pt x="47" y="110"/>
                  </a:lnTo>
                  <a:lnTo>
                    <a:pt x="68" y="101"/>
                  </a:lnTo>
                  <a:lnTo>
                    <a:pt x="89" y="86"/>
                  </a:lnTo>
                  <a:lnTo>
                    <a:pt x="104" y="68"/>
                  </a:lnTo>
                  <a:lnTo>
                    <a:pt x="115" y="48"/>
                  </a:lnTo>
                  <a:lnTo>
                    <a:pt x="121" y="24"/>
                  </a:lnTo>
                  <a:lnTo>
                    <a:pt x="124" y="0"/>
                  </a:lnTo>
                  <a:lnTo>
                    <a:pt x="101" y="0"/>
                  </a:lnTo>
                  <a:lnTo>
                    <a:pt x="98" y="21"/>
                  </a:lnTo>
                  <a:lnTo>
                    <a:pt x="92" y="39"/>
                  </a:lnTo>
                  <a:lnTo>
                    <a:pt x="83" y="54"/>
                  </a:lnTo>
                  <a:lnTo>
                    <a:pt x="71" y="68"/>
                  </a:lnTo>
                  <a:lnTo>
                    <a:pt x="56" y="80"/>
                  </a:lnTo>
                  <a:lnTo>
                    <a:pt x="38" y="89"/>
                  </a:lnTo>
                  <a:lnTo>
                    <a:pt x="21" y="95"/>
                  </a:lnTo>
                  <a:lnTo>
                    <a:pt x="0" y="95"/>
                  </a:lnTo>
                  <a:lnTo>
                    <a:pt x="0" y="95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16" name="Freeform 20"/>
            <p:cNvSpPr>
              <a:spLocks/>
            </p:cNvSpPr>
            <p:nvPr/>
          </p:nvSpPr>
          <p:spPr bwMode="auto">
            <a:xfrm>
              <a:off x="1649" y="2668"/>
              <a:ext cx="122" cy="1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" y="24"/>
                </a:cxn>
                <a:cxn ang="0">
                  <a:pos x="9" y="48"/>
                </a:cxn>
                <a:cxn ang="0">
                  <a:pos x="21" y="68"/>
                </a:cxn>
                <a:cxn ang="0">
                  <a:pos x="36" y="86"/>
                </a:cxn>
                <a:cxn ang="0">
                  <a:pos x="54" y="101"/>
                </a:cxn>
                <a:cxn ang="0">
                  <a:pos x="74" y="110"/>
                </a:cxn>
                <a:cxn ang="0">
                  <a:pos x="98" y="119"/>
                </a:cxn>
                <a:cxn ang="0">
                  <a:pos x="122" y="119"/>
                </a:cxn>
                <a:cxn ang="0">
                  <a:pos x="122" y="95"/>
                </a:cxn>
                <a:cxn ang="0">
                  <a:pos x="104" y="95"/>
                </a:cxn>
                <a:cxn ang="0">
                  <a:pos x="83" y="89"/>
                </a:cxn>
                <a:cxn ang="0">
                  <a:pos x="68" y="80"/>
                </a:cxn>
                <a:cxn ang="0">
                  <a:pos x="54" y="68"/>
                </a:cxn>
                <a:cxn ang="0">
                  <a:pos x="42" y="54"/>
                </a:cxn>
                <a:cxn ang="0">
                  <a:pos x="30" y="39"/>
                </a:cxn>
                <a:cxn ang="0">
                  <a:pos x="27" y="21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122" h="119">
                  <a:moveTo>
                    <a:pt x="0" y="0"/>
                  </a:moveTo>
                  <a:lnTo>
                    <a:pt x="0" y="0"/>
                  </a:lnTo>
                  <a:lnTo>
                    <a:pt x="3" y="24"/>
                  </a:lnTo>
                  <a:lnTo>
                    <a:pt x="9" y="48"/>
                  </a:lnTo>
                  <a:lnTo>
                    <a:pt x="21" y="68"/>
                  </a:lnTo>
                  <a:lnTo>
                    <a:pt x="36" y="86"/>
                  </a:lnTo>
                  <a:lnTo>
                    <a:pt x="54" y="101"/>
                  </a:lnTo>
                  <a:lnTo>
                    <a:pt x="74" y="110"/>
                  </a:lnTo>
                  <a:lnTo>
                    <a:pt x="98" y="119"/>
                  </a:lnTo>
                  <a:lnTo>
                    <a:pt x="122" y="119"/>
                  </a:lnTo>
                  <a:lnTo>
                    <a:pt x="122" y="95"/>
                  </a:lnTo>
                  <a:lnTo>
                    <a:pt x="104" y="95"/>
                  </a:lnTo>
                  <a:lnTo>
                    <a:pt x="83" y="89"/>
                  </a:lnTo>
                  <a:lnTo>
                    <a:pt x="68" y="80"/>
                  </a:lnTo>
                  <a:lnTo>
                    <a:pt x="54" y="68"/>
                  </a:lnTo>
                  <a:lnTo>
                    <a:pt x="42" y="54"/>
                  </a:lnTo>
                  <a:lnTo>
                    <a:pt x="30" y="39"/>
                  </a:lnTo>
                  <a:lnTo>
                    <a:pt x="27" y="21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17" name="Freeform 21"/>
            <p:cNvSpPr>
              <a:spLocks/>
            </p:cNvSpPr>
            <p:nvPr/>
          </p:nvSpPr>
          <p:spPr bwMode="auto">
            <a:xfrm>
              <a:off x="1649" y="2549"/>
              <a:ext cx="122" cy="119"/>
            </a:xfrm>
            <a:custGeom>
              <a:avLst/>
              <a:gdLst/>
              <a:ahLst/>
              <a:cxnLst>
                <a:cxn ang="0">
                  <a:pos x="122" y="0"/>
                </a:cxn>
                <a:cxn ang="0">
                  <a:pos x="122" y="0"/>
                </a:cxn>
                <a:cxn ang="0">
                  <a:pos x="98" y="3"/>
                </a:cxn>
                <a:cxn ang="0">
                  <a:pos x="74" y="9"/>
                </a:cxn>
                <a:cxn ang="0">
                  <a:pos x="54" y="21"/>
                </a:cxn>
                <a:cxn ang="0">
                  <a:pos x="36" y="36"/>
                </a:cxn>
                <a:cxn ang="0">
                  <a:pos x="21" y="54"/>
                </a:cxn>
                <a:cxn ang="0">
                  <a:pos x="9" y="75"/>
                </a:cxn>
                <a:cxn ang="0">
                  <a:pos x="3" y="95"/>
                </a:cxn>
                <a:cxn ang="0">
                  <a:pos x="0" y="119"/>
                </a:cxn>
                <a:cxn ang="0">
                  <a:pos x="24" y="119"/>
                </a:cxn>
                <a:cxn ang="0">
                  <a:pos x="27" y="101"/>
                </a:cxn>
                <a:cxn ang="0">
                  <a:pos x="30" y="84"/>
                </a:cxn>
                <a:cxn ang="0">
                  <a:pos x="42" y="66"/>
                </a:cxn>
                <a:cxn ang="0">
                  <a:pos x="54" y="54"/>
                </a:cxn>
                <a:cxn ang="0">
                  <a:pos x="68" y="42"/>
                </a:cxn>
                <a:cxn ang="0">
                  <a:pos x="83" y="33"/>
                </a:cxn>
                <a:cxn ang="0">
                  <a:pos x="104" y="27"/>
                </a:cxn>
                <a:cxn ang="0">
                  <a:pos x="122" y="24"/>
                </a:cxn>
                <a:cxn ang="0">
                  <a:pos x="122" y="24"/>
                </a:cxn>
                <a:cxn ang="0">
                  <a:pos x="122" y="0"/>
                </a:cxn>
              </a:cxnLst>
              <a:rect l="0" t="0" r="r" b="b"/>
              <a:pathLst>
                <a:path w="122" h="119">
                  <a:moveTo>
                    <a:pt x="122" y="0"/>
                  </a:moveTo>
                  <a:lnTo>
                    <a:pt x="122" y="0"/>
                  </a:lnTo>
                  <a:lnTo>
                    <a:pt x="98" y="3"/>
                  </a:lnTo>
                  <a:lnTo>
                    <a:pt x="74" y="9"/>
                  </a:lnTo>
                  <a:lnTo>
                    <a:pt x="54" y="21"/>
                  </a:lnTo>
                  <a:lnTo>
                    <a:pt x="36" y="36"/>
                  </a:lnTo>
                  <a:lnTo>
                    <a:pt x="21" y="54"/>
                  </a:lnTo>
                  <a:lnTo>
                    <a:pt x="9" y="75"/>
                  </a:lnTo>
                  <a:lnTo>
                    <a:pt x="3" y="95"/>
                  </a:lnTo>
                  <a:lnTo>
                    <a:pt x="0" y="119"/>
                  </a:lnTo>
                  <a:lnTo>
                    <a:pt x="24" y="119"/>
                  </a:lnTo>
                  <a:lnTo>
                    <a:pt x="27" y="101"/>
                  </a:lnTo>
                  <a:lnTo>
                    <a:pt x="30" y="84"/>
                  </a:lnTo>
                  <a:lnTo>
                    <a:pt x="42" y="66"/>
                  </a:lnTo>
                  <a:lnTo>
                    <a:pt x="54" y="54"/>
                  </a:lnTo>
                  <a:lnTo>
                    <a:pt x="68" y="42"/>
                  </a:lnTo>
                  <a:lnTo>
                    <a:pt x="83" y="33"/>
                  </a:lnTo>
                  <a:lnTo>
                    <a:pt x="104" y="27"/>
                  </a:lnTo>
                  <a:lnTo>
                    <a:pt x="122" y="24"/>
                  </a:lnTo>
                  <a:lnTo>
                    <a:pt x="122" y="24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18" name="Freeform 22"/>
            <p:cNvSpPr>
              <a:spLocks/>
            </p:cNvSpPr>
            <p:nvPr/>
          </p:nvSpPr>
          <p:spPr bwMode="auto">
            <a:xfrm>
              <a:off x="1685" y="2585"/>
              <a:ext cx="181" cy="184"/>
            </a:xfrm>
            <a:custGeom>
              <a:avLst/>
              <a:gdLst/>
              <a:ahLst/>
              <a:cxnLst>
                <a:cxn ang="0">
                  <a:pos x="181" y="166"/>
                </a:cxn>
                <a:cxn ang="0">
                  <a:pos x="18" y="0"/>
                </a:cxn>
                <a:cxn ang="0">
                  <a:pos x="0" y="18"/>
                </a:cxn>
                <a:cxn ang="0">
                  <a:pos x="166" y="184"/>
                </a:cxn>
                <a:cxn ang="0">
                  <a:pos x="181" y="166"/>
                </a:cxn>
              </a:cxnLst>
              <a:rect l="0" t="0" r="r" b="b"/>
              <a:pathLst>
                <a:path w="181" h="184">
                  <a:moveTo>
                    <a:pt x="181" y="166"/>
                  </a:moveTo>
                  <a:lnTo>
                    <a:pt x="18" y="0"/>
                  </a:lnTo>
                  <a:lnTo>
                    <a:pt x="0" y="18"/>
                  </a:lnTo>
                  <a:lnTo>
                    <a:pt x="166" y="184"/>
                  </a:lnTo>
                  <a:lnTo>
                    <a:pt x="181" y="16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19" name="Freeform 23"/>
            <p:cNvSpPr>
              <a:spLocks/>
            </p:cNvSpPr>
            <p:nvPr/>
          </p:nvSpPr>
          <p:spPr bwMode="auto">
            <a:xfrm>
              <a:off x="1685" y="2585"/>
              <a:ext cx="175" cy="175"/>
            </a:xfrm>
            <a:custGeom>
              <a:avLst/>
              <a:gdLst/>
              <a:ahLst/>
              <a:cxnLst>
                <a:cxn ang="0">
                  <a:pos x="18" y="175"/>
                </a:cxn>
                <a:cxn ang="0">
                  <a:pos x="175" y="18"/>
                </a:cxn>
                <a:cxn ang="0">
                  <a:pos x="157" y="0"/>
                </a:cxn>
                <a:cxn ang="0">
                  <a:pos x="0" y="157"/>
                </a:cxn>
                <a:cxn ang="0">
                  <a:pos x="18" y="175"/>
                </a:cxn>
              </a:cxnLst>
              <a:rect l="0" t="0" r="r" b="b"/>
              <a:pathLst>
                <a:path w="175" h="175">
                  <a:moveTo>
                    <a:pt x="18" y="175"/>
                  </a:moveTo>
                  <a:lnTo>
                    <a:pt x="175" y="18"/>
                  </a:lnTo>
                  <a:lnTo>
                    <a:pt x="157" y="0"/>
                  </a:lnTo>
                  <a:lnTo>
                    <a:pt x="0" y="157"/>
                  </a:lnTo>
                  <a:lnTo>
                    <a:pt x="18" y="17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8920" name="Rectangle 24"/>
            <p:cNvSpPr>
              <a:spLocks noChangeArrowheads="1"/>
            </p:cNvSpPr>
            <p:nvPr/>
          </p:nvSpPr>
          <p:spPr bwMode="auto">
            <a:xfrm>
              <a:off x="1531" y="2404"/>
              <a:ext cx="103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200">
                  <a:solidFill>
                    <a:srgbClr val="1F1A17"/>
                  </a:solidFill>
                  <a:effectLst/>
                  <a:latin typeface="Arial" charset="0"/>
                </a:rPr>
                <a:t>+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8921" name="Rectangle 25"/>
            <p:cNvSpPr>
              <a:spLocks noChangeArrowheads="1"/>
            </p:cNvSpPr>
            <p:nvPr/>
          </p:nvSpPr>
          <p:spPr bwMode="auto">
            <a:xfrm>
              <a:off x="1657" y="2787"/>
              <a:ext cx="7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None/>
              </a:pPr>
              <a:r>
                <a:rPr lang="pl-PL" sz="2800">
                  <a:solidFill>
                    <a:srgbClr val="1F1A17"/>
                  </a:solidFill>
                  <a:effectLst/>
                  <a:latin typeface="Arial" charset="0"/>
                </a:rPr>
                <a:t>-</a:t>
              </a:r>
              <a:endParaRPr lang="pl-PL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395288" y="1524000"/>
            <a:ext cx="835977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 algn="just">
              <a:lnSpc>
                <a:spcPct val="11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W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ę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z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</a:rPr>
              <a:t>ł</a:t>
            </a:r>
            <a:r>
              <a:rPr lang="pl-PL" b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y sumacyjne</a:t>
            </a:r>
            <a:r>
              <a:rPr lang="pl-PL" i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 i="1">
                <a:effectLst/>
                <a:latin typeface="Arial" charset="0"/>
                <a:cs typeface="Times New Roman" pitchFamily="18" charset="0"/>
              </a:rPr>
              <a:t>–</a:t>
            </a:r>
            <a:r>
              <a:rPr lang="pl-PL" i="1">
                <a:solidFill>
                  <a:srgbClr val="DC3400"/>
                </a:solidFill>
                <a:effectLst/>
                <a:latin typeface="Arial" charset="0"/>
                <a:cs typeface="Times New Roman" pitchFamily="18" charset="0"/>
              </a:rPr>
              <a:t> </a:t>
            </a:r>
            <a:r>
              <a:rPr lang="pl-PL">
                <a:effectLst/>
                <a:latin typeface="Arial" charset="0"/>
              </a:rPr>
              <a:t>umożliwiają algebraiczne sumowanie kilku sygnałów (jedno wyjście i co najmniej dwa wejścia z uwzględnieniem znaku sygnału)</a:t>
            </a:r>
          </a:p>
        </p:txBody>
      </p:sp>
      <p:sp>
        <p:nvSpPr>
          <p:cNvPr id="208901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822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Podstawowe elementy schematów blokowych</a:t>
            </a:r>
          </a:p>
        </p:txBody>
      </p:sp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4876800" y="4419600"/>
            <a:ext cx="343376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pl-PL" sz="1800">
                <a:effectLst/>
                <a:latin typeface="Arial" charset="0"/>
              </a:rPr>
              <a:t>Sygnał wyjściowy jest sumą algebraiczną sygnałów docho-dzących do węzła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 autoUpdateAnimBg="0"/>
      <p:bldP spid="208900" grpId="0" autoUpdateAnimBg="0"/>
      <p:bldP spid="208901" grpId="0" autoUpdateAnimBg="0"/>
      <p:bldP spid="20890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ext Box 2"/>
          <p:cNvSpPr txBox="1">
            <a:spLocks noChangeArrowheads="1"/>
          </p:cNvSpPr>
          <p:nvPr/>
        </p:nvSpPr>
        <p:spPr bwMode="auto">
          <a:xfrm>
            <a:off x="228600" y="9144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FontTx/>
              <a:buNone/>
            </a:pPr>
            <a:r>
              <a:rPr lang="pl-PL" b="1" u="sng">
                <a:effectLst/>
                <a:latin typeface="Arial" charset="0"/>
                <a:cs typeface="Times New Roman" pitchFamily="18" charset="0"/>
              </a:rPr>
              <a:t>Przyk</a:t>
            </a:r>
            <a:r>
              <a:rPr lang="pl-PL" b="1" u="sng">
                <a:effectLst/>
                <a:latin typeface="Arial" charset="0"/>
              </a:rPr>
              <a:t>ł</a:t>
            </a:r>
            <a:r>
              <a:rPr lang="pl-PL" b="1" u="sng">
                <a:effectLst/>
                <a:latin typeface="Arial" charset="0"/>
                <a:cs typeface="Times New Roman" pitchFamily="18" charset="0"/>
              </a:rPr>
              <a:t>ad </a:t>
            </a:r>
            <a:r>
              <a:rPr lang="pl-PL" b="1" u="sng">
                <a:effectLst/>
                <a:latin typeface="Arial" charset="0"/>
              </a:rPr>
              <a:t>2</a:t>
            </a:r>
            <a:r>
              <a:rPr lang="pl-PL" b="1" u="sng">
                <a:effectLst/>
                <a:latin typeface="Arial" charset="0"/>
                <a:cs typeface="Times New Roman" pitchFamily="18" charset="0"/>
              </a:rPr>
              <a:t>.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Elementy spe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niaj</a:t>
            </a:r>
            <a:r>
              <a:rPr lang="pl-PL">
                <a:effectLst/>
                <a:latin typeface="Arial" charset="0"/>
              </a:rPr>
              <a:t>ą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ce rol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 w</a:t>
            </a:r>
            <a:r>
              <a:rPr lang="pl-PL">
                <a:effectLst/>
                <a:latin typeface="Arial" charset="0"/>
              </a:rPr>
              <a:t>ę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z</a:t>
            </a:r>
            <a:r>
              <a:rPr lang="pl-PL">
                <a:effectLst/>
                <a:latin typeface="Arial" charset="0"/>
              </a:rPr>
              <a:t>ł</a:t>
            </a:r>
            <a:r>
              <a:rPr lang="pl-PL">
                <a:effectLst/>
                <a:latin typeface="Arial" charset="0"/>
                <a:cs typeface="Times New Roman" pitchFamily="18" charset="0"/>
              </a:rPr>
              <a:t>ów sumacyjnych </a:t>
            </a:r>
          </a:p>
        </p:txBody>
      </p:sp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562600"/>
            <a:ext cx="23622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1524000" y="3259138"/>
            <a:ext cx="4876800" cy="163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85090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tabLst>
                <a:tab pos="571500" algn="l"/>
              </a:tabLst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Schemat mieszka spr</a:t>
            </a:r>
            <a:r>
              <a:rPr lang="pl-PL" sz="2000">
                <a:effectLst/>
                <a:latin typeface="Arial" charset="0"/>
              </a:rPr>
              <a:t>ęż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ystego</a:t>
            </a:r>
            <a:r>
              <a:rPr lang="pl-PL" sz="1800">
                <a:effectLst/>
                <a:latin typeface="Arial" charset="0"/>
              </a:rPr>
              <a:t/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	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p</a:t>
            </a:r>
            <a:r>
              <a:rPr lang="pl-PL" sz="1800" baseline="-30000">
                <a:effectLst/>
                <a:latin typeface="Arial" charset="0"/>
                <a:cs typeface="Times New Roman" pitchFamily="18" charset="0"/>
              </a:rPr>
              <a:t>1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, p</a:t>
            </a:r>
            <a:r>
              <a:rPr lang="pl-PL" sz="1800" baseline="-30000">
                <a:effectLst/>
                <a:latin typeface="Arial" charset="0"/>
                <a:cs typeface="Times New Roman" pitchFamily="18" charset="0"/>
              </a:rPr>
              <a:t>2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– sygna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y wej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ciowe (ci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nienia),</a:t>
            </a:r>
            <a:r>
              <a:rPr lang="pl-PL" sz="1800">
                <a:effectLst/>
                <a:latin typeface="Arial" charset="0"/>
              </a:rPr>
              <a:t> </a:t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	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y – sygna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 wyj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ciowy (przesuni</a:t>
            </a:r>
            <a:r>
              <a:rPr lang="pl-PL" sz="1800">
                <a:effectLst/>
                <a:latin typeface="Arial" charset="0"/>
              </a:rPr>
              <a:t>ę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cie),</a:t>
            </a:r>
            <a:r>
              <a:rPr lang="pl-PL" sz="1800">
                <a:effectLst/>
                <a:latin typeface="Arial" charset="0"/>
              </a:rPr>
              <a:t/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	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A – powierzchnia efektywna mieszka, </a:t>
            </a:r>
            <a:r>
              <a:rPr lang="pl-PL" sz="1800">
                <a:effectLst/>
                <a:latin typeface="Arial" charset="0"/>
              </a:rPr>
              <a:t/>
            </a:r>
            <a:br>
              <a:rPr lang="pl-PL" sz="1800">
                <a:effectLst/>
                <a:latin typeface="Arial" charset="0"/>
              </a:rPr>
            </a:br>
            <a:r>
              <a:rPr lang="pl-PL" sz="1800">
                <a:effectLst/>
                <a:latin typeface="Arial" charset="0"/>
              </a:rPr>
              <a:t>	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k – wspó</a:t>
            </a:r>
            <a:r>
              <a:rPr lang="pl-PL" sz="1800">
                <a:effectLst/>
                <a:latin typeface="Arial" charset="0"/>
              </a:rPr>
              <a:t>ł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czynnik sztywno</a:t>
            </a:r>
            <a:r>
              <a:rPr lang="pl-PL" sz="1800">
                <a:effectLst/>
                <a:latin typeface="Arial" charset="0"/>
              </a:rPr>
              <a:t>ś</a:t>
            </a:r>
            <a:r>
              <a:rPr lang="pl-PL" sz="1800">
                <a:effectLst/>
                <a:latin typeface="Arial" charset="0"/>
                <a:cs typeface="Times New Roman" pitchFamily="18" charset="0"/>
              </a:rPr>
              <a:t>ci mieszka</a:t>
            </a:r>
            <a:endParaRPr lang="pl-PL" sz="1800">
              <a:effectLst/>
              <a:latin typeface="Arial" charset="0"/>
            </a:endParaRPr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228600" y="51054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pl-PL" sz="2000">
                <a:effectLst/>
                <a:latin typeface="Arial" charset="0"/>
                <a:cs typeface="Times New Roman" pitchFamily="18" charset="0"/>
              </a:rPr>
              <a:t>Równanie si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 dzia</a:t>
            </a:r>
            <a:r>
              <a:rPr lang="pl-PL" sz="2000">
                <a:effectLst/>
                <a:latin typeface="Arial" charset="0"/>
              </a:rPr>
              <a:t>ł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aj</a:t>
            </a:r>
            <a:r>
              <a:rPr lang="pl-PL" sz="2000">
                <a:effectLst/>
                <a:latin typeface="Arial" charset="0"/>
              </a:rPr>
              <a:t>ą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cych na mieszek spr</a:t>
            </a:r>
            <a:r>
              <a:rPr lang="pl-PL" sz="2000">
                <a:effectLst/>
                <a:latin typeface="Arial" charset="0"/>
              </a:rPr>
              <a:t>ęż</a:t>
            </a:r>
            <a:r>
              <a:rPr lang="pl-PL" sz="2000">
                <a:effectLst/>
                <a:latin typeface="Arial" charset="0"/>
                <a:cs typeface="Times New Roman" pitchFamily="18" charset="0"/>
              </a:rPr>
              <a:t>ysty ma posta</a:t>
            </a:r>
            <a:r>
              <a:rPr lang="pl-PL" sz="2000">
                <a:effectLst/>
                <a:latin typeface="Arial" charset="0"/>
              </a:rPr>
              <a:t>ć</a:t>
            </a:r>
            <a:r>
              <a:rPr lang="pl-PL">
                <a:effectLst/>
                <a:latin typeface="Arial" charset="0"/>
              </a:rPr>
              <a:t> </a:t>
            </a:r>
          </a:p>
        </p:txBody>
      </p:sp>
      <p:pic>
        <p:nvPicPr>
          <p:cNvPr id="2109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5425" y="1550988"/>
            <a:ext cx="6276975" cy="233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1447800" y="5748338"/>
            <a:ext cx="2743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i="1" dirty="0">
                <a:effectLst/>
              </a:rPr>
              <a:t>k </a:t>
            </a:r>
            <a:r>
              <a:rPr lang="pl-PL" sz="2600" i="1" dirty="0">
                <a:effectLst/>
                <a:cs typeface="Arial" charset="0"/>
              </a:rPr>
              <a:t>·</a:t>
            </a:r>
            <a:r>
              <a:rPr lang="pl-PL" sz="2600" i="1" dirty="0">
                <a:effectLst/>
              </a:rPr>
              <a:t> y = (p</a:t>
            </a:r>
            <a:r>
              <a:rPr lang="pl-PL" sz="2600" i="1" baseline="-25000" dirty="0">
                <a:effectLst/>
              </a:rPr>
              <a:t>1 </a:t>
            </a:r>
            <a:r>
              <a:rPr lang="pl-PL" sz="2600" i="1" dirty="0">
                <a:effectLst/>
              </a:rPr>
              <a:t>- p</a:t>
            </a:r>
            <a:r>
              <a:rPr lang="pl-PL" sz="2600" i="1" baseline="-25000" dirty="0">
                <a:effectLst/>
              </a:rPr>
              <a:t>2</a:t>
            </a:r>
            <a:r>
              <a:rPr lang="pl-PL" sz="2600" i="1" dirty="0">
                <a:effectLst/>
              </a:rPr>
              <a:t>)</a:t>
            </a:r>
            <a:r>
              <a:rPr lang="pl-PL" sz="2600" i="1" dirty="0">
                <a:effectLst/>
                <a:cs typeface="Arial" charset="0"/>
              </a:rPr>
              <a:t>·</a:t>
            </a:r>
            <a:r>
              <a:rPr lang="pl-PL" sz="2600" i="1" dirty="0">
                <a:effectLst/>
              </a:rPr>
              <a:t>A</a:t>
            </a:r>
            <a:endParaRPr lang="pl-PL" dirty="0"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0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0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 autoUpdateAnimBg="0"/>
      <p:bldP spid="210948" grpId="0" autoUpdateAnimBg="0"/>
      <p:bldP spid="210949" grpId="0" autoUpdateAnimBg="0"/>
      <p:bldP spid="21095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769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Tx/>
              <a:buFontTx/>
              <a:buNone/>
            </a:pPr>
            <a:r>
              <a:rPr lang="pl-PL" sz="2600" b="1">
                <a:effectLst/>
                <a:latin typeface="Arial" charset="0"/>
              </a:rPr>
              <a:t>Przekształcenia schematów blokowych</a:t>
            </a:r>
          </a:p>
        </p:txBody>
      </p:sp>
      <p:sp>
        <p:nvSpPr>
          <p:cNvPr id="212995" name="Text Box 3"/>
          <p:cNvSpPr txBox="1">
            <a:spLocks noChangeArrowheads="1"/>
          </p:cNvSpPr>
          <p:nvPr/>
        </p:nvSpPr>
        <p:spPr bwMode="auto">
          <a:xfrm>
            <a:off x="381000" y="1743075"/>
            <a:ext cx="8458200" cy="256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dirty="0">
                <a:effectLst/>
                <a:latin typeface="Arial" charset="0"/>
              </a:rPr>
              <a:t>celem przekształceń schematów blokowych jest takie przedstawienie ich struktury, aby można było wyznaczyć </a:t>
            </a:r>
            <a:r>
              <a:rPr lang="pl-PL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transmitancję zastępczą</a:t>
            </a:r>
            <a:r>
              <a:rPr lang="pl-PL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pl-PL" dirty="0">
                <a:effectLst/>
                <a:latin typeface="Arial" charset="0"/>
              </a:rPr>
              <a:t>i</a:t>
            </a:r>
            <a:r>
              <a:rPr lang="pl-PL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pl-PL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zbadać własności dynamiczne układu</a:t>
            </a:r>
            <a:r>
              <a:rPr lang="pl-PL" dirty="0">
                <a:effectLst/>
                <a:latin typeface="Arial" charset="0"/>
              </a:rPr>
              <a:t>,</a:t>
            </a: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endParaRPr lang="pl-PL" sz="1400" dirty="0">
              <a:effectLst/>
              <a:latin typeface="Arial" charset="0"/>
            </a:endParaRPr>
          </a:p>
          <a:p>
            <a:pPr marL="285750" indent="-285750" algn="just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ü"/>
            </a:pPr>
            <a:r>
              <a:rPr lang="pl-PL" dirty="0">
                <a:effectLst/>
                <a:latin typeface="Arial" charset="0"/>
              </a:rPr>
              <a:t>warunkiem koniecznym poprawnego przekształcania schematów jest </a:t>
            </a:r>
            <a:r>
              <a:rPr lang="pl-PL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zachowanie własności układu</a:t>
            </a:r>
            <a:r>
              <a:rPr lang="pl-PL" dirty="0">
                <a:effectLst/>
                <a:latin typeface="Arial" charset="0"/>
              </a:rPr>
              <a:t> (tym samym sygnałom wejściowym i wyjściowym odpowiadają te same sygnały po przekształceniach)</a:t>
            </a:r>
          </a:p>
        </p:txBody>
      </p:sp>
    </p:spTree>
    <p:extLst>
      <p:ext uri="{BB962C8B-B14F-4D97-AF65-F5344CB8AC3E}">
        <p14:creationId xmlns:p14="http://schemas.microsoft.com/office/powerpoint/2010/main" val="1405074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 autoUpdateAnimBg="0"/>
      <p:bldP spid="212995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326&quot;&gt;&lt;/object&gt;&lt;object type=&quot;2&quot; unique_id=&quot;10327&quot;&gt;&lt;object type=&quot;3&quot; unique_id=&quot;10328&quot;&gt;&lt;property id=&quot;20148&quot; value=&quot;5&quot;/&gt;&lt;property id=&quot;20300&quot; value=&quot;Slide 1&quot;/&gt;&lt;property id=&quot;20307&quot; value=&quot;257&quot;/&gt;&lt;/object&gt;&lt;object type=&quot;3&quot; unique_id=&quot;10329&quot;&gt;&lt;property id=&quot;20148&quot; value=&quot;5&quot;/&gt;&lt;property id=&quot;20300&quot; value=&quot;Slide 2&quot;/&gt;&lt;property id=&quot;20307&quot; value=&quot;258&quot;/&gt;&lt;/object&gt;&lt;object type=&quot;3&quot; unique_id=&quot;10330&quot;&gt;&lt;property id=&quot;20148&quot; value=&quot;5&quot;/&gt;&lt;property id=&quot;20300&quot; value=&quot;Slide 3&quot;/&gt;&lt;property id=&quot;20307&quot; value=&quot;259&quot;/&gt;&lt;/object&gt;&lt;object type=&quot;3&quot; unique_id=&quot;10331&quot;&gt;&lt;property id=&quot;20148&quot; value=&quot;5&quot;/&gt;&lt;property id=&quot;20300&quot; value=&quot;Slide 4&quot;/&gt;&lt;property id=&quot;20307&quot; value=&quot;260&quot;/&gt;&lt;/object&gt;&lt;object type=&quot;3&quot; unique_id=&quot;10332&quot;&gt;&lt;property id=&quot;20148&quot; value=&quot;5&quot;/&gt;&lt;property id=&quot;20300&quot; value=&quot;Slide 5&quot;/&gt;&lt;property id=&quot;20307&quot; value=&quot;261&quot;/&gt;&lt;/object&gt;&lt;object type=&quot;3&quot; unique_id=&quot;10333&quot;&gt;&lt;property id=&quot;20148&quot; value=&quot;5&quot;/&gt;&lt;property id=&quot;20300&quot; value=&quot;Slide 6&quot;/&gt;&lt;property id=&quot;20307&quot; value=&quot;262&quot;/&gt;&lt;/object&gt;&lt;object type=&quot;3&quot; unique_id=&quot;10334&quot;&gt;&lt;property id=&quot;20148&quot; value=&quot;5&quot;/&gt;&lt;property id=&quot;20300&quot; value=&quot;Slide 7&quot;/&gt;&lt;property id=&quot;20307&quot; value=&quot;263&quot;/&gt;&lt;/object&gt;&lt;object type=&quot;3&quot; unique_id=&quot;10335&quot;&gt;&lt;property id=&quot;20148&quot; value=&quot;5&quot;/&gt;&lt;property id=&quot;20300&quot; value=&quot;Slide 8&quot;/&gt;&lt;property id=&quot;20307&quot; value=&quot;264&quot;/&gt;&lt;/object&gt;&lt;object type=&quot;3&quot; unique_id=&quot;10336&quot;&gt;&lt;property id=&quot;20148&quot; value=&quot;5&quot;/&gt;&lt;property id=&quot;20300&quot; value=&quot;Slide 9&quot;/&gt;&lt;property id=&quot;20307&quot; value=&quot;265&quot;/&gt;&lt;/object&gt;&lt;object type=&quot;3&quot; unique_id=&quot;10337&quot;&gt;&lt;property id=&quot;20148&quot; value=&quot;5&quot;/&gt;&lt;property id=&quot;20300&quot; value=&quot;Slide 10&quot;/&gt;&lt;property id=&quot;20307&quot; value=&quot;266&quot;/&gt;&lt;/object&gt;&lt;object type=&quot;3&quot; unique_id=&quot;10338&quot;&gt;&lt;property id=&quot;20148&quot; value=&quot;5&quot;/&gt;&lt;property id=&quot;20300&quot; value=&quot;Slide 11&quot;/&gt;&lt;property id=&quot;20307&quot; value=&quot;267&quot;/&gt;&lt;/object&gt;&lt;object type=&quot;3&quot; unique_id=&quot;10339&quot;&gt;&lt;property id=&quot;20148&quot; value=&quot;5&quot;/&gt;&lt;property id=&quot;20300&quot; value=&quot;Slide 12&quot;/&gt;&lt;property id=&quot;20307&quot; value=&quot;268&quot;/&gt;&lt;/object&gt;&lt;object type=&quot;3&quot; unique_id=&quot;10340&quot;&gt;&lt;property id=&quot;20148&quot; value=&quot;5&quot;/&gt;&lt;property id=&quot;20300&quot; value=&quot;Slide 13&quot;/&gt;&lt;property id=&quot;20307&quot; value=&quot;269&quot;/&gt;&lt;/object&gt;&lt;object type=&quot;3&quot; unique_id=&quot;10341&quot;&gt;&lt;property id=&quot;20148&quot; value=&quot;5&quot;/&gt;&lt;property id=&quot;20300&quot; value=&quot;Slide 14&quot;/&gt;&lt;property id=&quot;20307&quot; value=&quot;270&quot;/&gt;&lt;/object&gt;&lt;object type=&quot;3&quot; unique_id=&quot;10342&quot;&gt;&lt;property id=&quot;20148&quot; value=&quot;5&quot;/&gt;&lt;property id=&quot;20300&quot; value=&quot;Slide 15&quot;/&gt;&lt;property id=&quot;20307&quot; value=&quot;271&quot;/&gt;&lt;/object&gt;&lt;object type=&quot;3&quot; unique_id=&quot;10343&quot;&gt;&lt;property id=&quot;20148&quot; value=&quot;5&quot;/&gt;&lt;property id=&quot;20300&quot; value=&quot;Slide 16&quot;/&gt;&lt;property id=&quot;20307&quot; value=&quot;272&quot;/&gt;&lt;/object&gt;&lt;object type=&quot;3&quot; unique_id=&quot;10344&quot;&gt;&lt;property id=&quot;20148&quot; value=&quot;5&quot;/&gt;&lt;property id=&quot;20300&quot; value=&quot;Slide 17&quot;/&gt;&lt;property id=&quot;20307&quot; value=&quot;273&quot;/&gt;&lt;/object&gt;&lt;object type=&quot;3&quot; unique_id=&quot;10345&quot;&gt;&lt;property id=&quot;20148&quot; value=&quot;5&quot;/&gt;&lt;property id=&quot;20300&quot; value=&quot;Slide 18&quot;/&gt;&lt;property id=&quot;20307&quot; value=&quot;274&quot;/&gt;&lt;/object&gt;&lt;object type=&quot;3&quot; unique_id=&quot;10346&quot;&gt;&lt;property id=&quot;20148&quot; value=&quot;5&quot;/&gt;&lt;property id=&quot;20300&quot; value=&quot;Slide 19&quot;/&gt;&lt;property id=&quot;20307&quot; value=&quot;275&quot;/&gt;&lt;/object&gt;&lt;object type=&quot;3&quot; unique_id=&quot;10347&quot;&gt;&lt;property id=&quot;20148&quot; value=&quot;5&quot;/&gt;&lt;property id=&quot;20300&quot; value=&quot;Slide 20&quot;/&gt;&lt;property id=&quot;20307&quot; value=&quot;276&quot;/&gt;&lt;/object&gt;&lt;object type=&quot;3&quot; unique_id=&quot;10348&quot;&gt;&lt;property id=&quot;20148&quot; value=&quot;5&quot;/&gt;&lt;property id=&quot;20300&quot; value=&quot;Slide 21&quot;/&gt;&lt;property id=&quot;20307&quot; value=&quot;277&quot;/&gt;&lt;/object&gt;&lt;object type=&quot;3&quot; unique_id=&quot;10349&quot;&gt;&lt;property id=&quot;20148&quot; value=&quot;5&quot;/&gt;&lt;property id=&quot;20300&quot; value=&quot;Slide 22&quot;/&gt;&lt;property id=&quot;20307&quot; value=&quot;278&quot;/&gt;&lt;/object&gt;&lt;object type=&quot;3&quot; unique_id=&quot;10350&quot;&gt;&lt;property id=&quot;20148&quot; value=&quot;5&quot;/&gt;&lt;property id=&quot;20300&quot; value=&quot;Slide 23&quot;/&gt;&lt;property id=&quot;20307&quot; value=&quot;279&quot;/&gt;&lt;/object&gt;&lt;object type=&quot;3&quot; unique_id=&quot;10351&quot;&gt;&lt;property id=&quot;20148&quot; value=&quot;5&quot;/&gt;&lt;property id=&quot;20300&quot; value=&quot;Slide 24&quot;/&gt;&lt;property id=&quot;20307&quot; value=&quot;280&quot;/&gt;&lt;/object&gt;&lt;object type=&quot;3&quot; unique_id=&quot;10352&quot;&gt;&lt;property id=&quot;20148&quot; value=&quot;5&quot;/&gt;&lt;property id=&quot;20300&quot; value=&quot;Slide 25&quot;/&gt;&lt;property id=&quot;20307&quot; value=&quot;281&quot;/&gt;&lt;/object&gt;&lt;object type=&quot;3&quot; unique_id=&quot;10353&quot;&gt;&lt;property id=&quot;20148&quot; value=&quot;5&quot;/&gt;&lt;property id=&quot;20300&quot; value=&quot;Slide 26&quot;/&gt;&lt;property id=&quot;20307&quot; value=&quot;282&quot;/&gt;&lt;/object&gt;&lt;object type=&quot;3&quot; unique_id=&quot;10354&quot;&gt;&lt;property id=&quot;20148&quot; value=&quot;5&quot;/&gt;&lt;property id=&quot;20300&quot; value=&quot;Slide 27&quot;/&gt;&lt;property id=&quot;20307&quot; value=&quot;283&quot;/&gt;&lt;/object&gt;&lt;object type=&quot;3&quot; unique_id=&quot;10355&quot;&gt;&lt;property id=&quot;20148&quot; value=&quot;5&quot;/&gt;&lt;property id=&quot;20300&quot; value=&quot;Slide 28&quot;/&gt;&lt;property id=&quot;20307&quot; value=&quot;284&quot;/&gt;&lt;/object&gt;&lt;object type=&quot;3&quot; unique_id=&quot;10356&quot;&gt;&lt;property id=&quot;20148&quot; value=&quot;5&quot;/&gt;&lt;property id=&quot;20300&quot; value=&quot;Slide 29&quot;/&gt;&lt;property id=&quot;20307&quot; value=&quot;285&quot;/&gt;&lt;/object&gt;&lt;object type=&quot;3&quot; unique_id=&quot;10357&quot;&gt;&lt;property id=&quot;20148&quot; value=&quot;5&quot;/&gt;&lt;property id=&quot;20300&quot; value=&quot;Slide 30&quot;/&gt;&lt;property id=&quot;20307&quot; value=&quot;286&quot;/&gt;&lt;/object&gt;&lt;object type=&quot;3&quot; unique_id=&quot;10358&quot;&gt;&lt;property id=&quot;20148&quot; value=&quot;5&quot;/&gt;&lt;property id=&quot;20300&quot; value=&quot;Slide 31&quot;/&gt;&lt;property id=&quot;20307&quot; value=&quot;287&quot;/&gt;&lt;/object&gt;&lt;object type=&quot;3&quot; unique_id=&quot;10359&quot;&gt;&lt;property id=&quot;20148&quot; value=&quot;5&quot;/&gt;&lt;property id=&quot;20300&quot; value=&quot;Slide 32&quot;/&gt;&lt;property id=&quot;20307&quot; value=&quot;288&quot;/&gt;&lt;/object&gt;&lt;object type=&quot;3&quot; unique_id=&quot;10360&quot;&gt;&lt;property id=&quot;20148&quot; value=&quot;5&quot;/&gt;&lt;property id=&quot;20300&quot; value=&quot;Slide 33&quot;/&gt;&lt;property id=&quot;20307&quot; value=&quot;289&quot;/&gt;&lt;/object&gt;&lt;object type=&quot;3&quot; unique_id=&quot;10361&quot;&gt;&lt;property id=&quot;20148&quot; value=&quot;5&quot;/&gt;&lt;property id=&quot;20300&quot; value=&quot;Slide 34&quot;/&gt;&lt;property id=&quot;20307&quot; value=&quot;290&quot;/&gt;&lt;/object&gt;&lt;object type=&quot;3&quot; unique_id=&quot;10362&quot;&gt;&lt;property id=&quot;20148&quot; value=&quot;5&quot;/&gt;&lt;property id=&quot;20300&quot; value=&quot;Slide 35&quot;/&gt;&lt;property id=&quot;20307&quot; value=&quot;291&quot;/&gt;&lt;/object&gt;&lt;object type=&quot;3&quot; unique_id=&quot;10363&quot;&gt;&lt;property id=&quot;20148&quot; value=&quot;5&quot;/&gt;&lt;property id=&quot;20300&quot; value=&quot;Slide 36&quot;/&gt;&lt;property id=&quot;20307&quot; value=&quot;292&quot;/&gt;&lt;/object&gt;&lt;object type=&quot;3&quot; unique_id=&quot;10364&quot;&gt;&lt;property id=&quot;20148&quot; value=&quot;5&quot;/&gt;&lt;property id=&quot;20300&quot; value=&quot;Slide 37&quot;/&gt;&lt;property id=&quot;20307&quot; value=&quot;293&quot;/&gt;&lt;/object&gt;&lt;object type=&quot;3&quot; unique_id=&quot;10365&quot;&gt;&lt;property id=&quot;20148&quot; value=&quot;5&quot;/&gt;&lt;property id=&quot;20300&quot; value=&quot;Slide 38&quot;/&gt;&lt;property id=&quot;20307&quot; value=&quot;294&quot;/&gt;&lt;/object&gt;&lt;object type=&quot;3&quot; unique_id=&quot;10366&quot;&gt;&lt;property id=&quot;20148&quot; value=&quot;5&quot;/&gt;&lt;property id=&quot;20300&quot; value=&quot;Slide 39&quot;/&gt;&lt;property id=&quot;20307&quot; value=&quot;295&quot;/&gt;&lt;/object&gt;&lt;object type=&quot;3&quot; unique_id=&quot;10367&quot;&gt;&lt;property id=&quot;20148&quot; value=&quot;5&quot;/&gt;&lt;property id=&quot;20300&quot; value=&quot;Slide 40&quot;/&gt;&lt;property id=&quot;20307&quot; value=&quot;296&quot;/&gt;&lt;/object&gt;&lt;object type=&quot;3&quot; unique_id=&quot;10368&quot;&gt;&lt;property id=&quot;20148&quot; value=&quot;5&quot;/&gt;&lt;property id=&quot;20300&quot; value=&quot;Slide 41&quot;/&gt;&lt;property id=&quot;20307&quot; value=&quot;297&quot;/&gt;&lt;/object&gt;&lt;object type=&quot;3&quot; unique_id=&quot;10369&quot;&gt;&lt;property id=&quot;20148&quot; value=&quot;5&quot;/&gt;&lt;property id=&quot;20300&quot; value=&quot;Slide 42&quot;/&gt;&lt;property id=&quot;20307&quot; value=&quot;298&quot;/&gt;&lt;/object&gt;&lt;object type=&quot;3&quot; unique_id=&quot;10370&quot;&gt;&lt;property id=&quot;20148&quot; value=&quot;5&quot;/&gt;&lt;property id=&quot;20300&quot; value=&quot;Slide 43&quot;/&gt;&lt;property id=&quot;20307&quot; value=&quot;299&quot;/&gt;&lt;/object&gt;&lt;object type=&quot;3&quot; unique_id=&quot;10371&quot;&gt;&lt;property id=&quot;20148&quot; value=&quot;5&quot;/&gt;&lt;property id=&quot;20300&quot; value=&quot;Slide 44&quot;/&gt;&lt;property id=&quot;20307&quot; value=&quot;300&quot;/&gt;&lt;/object&gt;&lt;object type=&quot;3&quot; unique_id=&quot;10372&quot;&gt;&lt;property id=&quot;20148&quot; value=&quot;5&quot;/&gt;&lt;property id=&quot;20300&quot; value=&quot;Slide 45&quot;/&gt;&lt;property id=&quot;20307&quot; value=&quot;301&quot;/&gt;&lt;/object&gt;&lt;object type=&quot;3&quot; unique_id=&quot;10373&quot;&gt;&lt;property id=&quot;20148&quot; value=&quot;5&quot;/&gt;&lt;property id=&quot;20300&quot; value=&quot;Slide 46&quot;/&gt;&lt;property id=&quot;20307&quot; value=&quot;302&quot;/&gt;&lt;/object&gt;&lt;object type=&quot;3&quot; unique_id=&quot;10374&quot;&gt;&lt;property id=&quot;20148&quot; value=&quot;5&quot;/&gt;&lt;property id=&quot;20300&quot; value=&quot;Slide 47&quot;/&gt;&lt;property id=&quot;20307&quot; value=&quot;303&quot;/&gt;&lt;/object&gt;&lt;object type=&quot;3&quot; unique_id=&quot;10375&quot;&gt;&lt;property id=&quot;20148&quot; value=&quot;5&quot;/&gt;&lt;property id=&quot;20300&quot; value=&quot;Slide 48&quot;/&gt;&lt;property id=&quot;20307&quot; value=&quot;304&quot;/&gt;&lt;/object&gt;&lt;object type=&quot;3&quot; unique_id=&quot;10376&quot;&gt;&lt;property id=&quot;20148&quot; value=&quot;5&quot;/&gt;&lt;property id=&quot;20300&quot; value=&quot;Slide 49&quot;/&gt;&lt;property id=&quot;20307&quot; value=&quot;305&quot;/&gt;&lt;/object&gt;&lt;object type=&quot;3&quot; unique_id=&quot;10377&quot;&gt;&lt;property id=&quot;20148&quot; value=&quot;5&quot;/&gt;&lt;property id=&quot;20300&quot; value=&quot;Slide 50&quot;/&gt;&lt;property id=&quot;20307&quot; value=&quot;306&quot;/&gt;&lt;/object&gt;&lt;object type=&quot;3&quot; unique_id=&quot;10378&quot;&gt;&lt;property id=&quot;20148&quot; value=&quot;5&quot;/&gt;&lt;property id=&quot;20300&quot; value=&quot;Slide 51&quot;/&gt;&lt;property id=&quot;20307&quot; value=&quot;307&quot;/&gt;&lt;/object&gt;&lt;object type=&quot;3&quot; unique_id=&quot;10379&quot;&gt;&lt;property id=&quot;20148&quot; value=&quot;5&quot;/&gt;&lt;property id=&quot;20300&quot; value=&quot;Slide 52&quot;/&gt;&lt;property id=&quot;20307&quot; value=&quot;308&quot;/&gt;&lt;/object&gt;&lt;object type=&quot;3&quot; unique_id=&quot;10380&quot;&gt;&lt;property id=&quot;20148&quot; value=&quot;5&quot;/&gt;&lt;property id=&quot;20300&quot; value=&quot;Slide 53&quot;/&gt;&lt;property id=&quot;20307&quot; value=&quot;309&quot;/&gt;&lt;/object&gt;&lt;object type=&quot;3&quot; unique_id=&quot;10381&quot;&gt;&lt;property id=&quot;20148&quot; value=&quot;5&quot;/&gt;&lt;property id=&quot;20300&quot; value=&quot;Slide 54&quot;/&gt;&lt;property id=&quot;20307&quot; value=&quot;310&quot;/&gt;&lt;/object&gt;&lt;object type=&quot;3&quot; unique_id=&quot;10382&quot;&gt;&lt;property id=&quot;20148&quot; value=&quot;5&quot;/&gt;&lt;property id=&quot;20300&quot; value=&quot;Slide 55&quot;/&gt;&lt;property id=&quot;20307&quot; value=&quot;311&quot;/&gt;&lt;/object&gt;&lt;object type=&quot;3&quot; unique_id=&quot;10383&quot;&gt;&lt;property id=&quot;20148&quot; value=&quot;5&quot;/&gt;&lt;property id=&quot;20300&quot; value=&quot;Slide 56&quot;/&gt;&lt;property id=&quot;20307&quot; value=&quot;312&quot;/&gt;&lt;/object&gt;&lt;object type=&quot;3&quot; unique_id=&quot;10384&quot;&gt;&lt;property id=&quot;20148&quot; value=&quot;5&quot;/&gt;&lt;property id=&quot;20300&quot; value=&quot;Slide 57&quot;/&gt;&lt;property id=&quot;20307&quot; value=&quot;313&quot;/&gt;&lt;/object&gt;&lt;object type=&quot;3&quot; unique_id=&quot;10385&quot;&gt;&lt;property id=&quot;20148&quot; value=&quot;5&quot;/&gt;&lt;property id=&quot;20300&quot; value=&quot;Slide 58&quot;/&gt;&lt;property id=&quot;20307&quot; value=&quot;314&quot;/&gt;&lt;/object&gt;&lt;object type=&quot;3&quot; unique_id=&quot;10386&quot;&gt;&lt;property id=&quot;20148&quot; value=&quot;5&quot;/&gt;&lt;property id=&quot;20300&quot; value=&quot;Slide 59&quot;/&gt;&lt;property id=&quot;20307&quot; value=&quot;315&quot;/&gt;&lt;/object&gt;&lt;object type=&quot;3&quot; unique_id=&quot;10387&quot;&gt;&lt;property id=&quot;20148&quot; value=&quot;5&quot;/&gt;&lt;property id=&quot;20300&quot; value=&quot;Slide 60&quot;/&gt;&lt;property id=&quot;20307&quot; value=&quot;316&quot;/&gt;&lt;/object&gt;&lt;object type=&quot;3&quot; unique_id=&quot;10388&quot;&gt;&lt;property id=&quot;20148&quot; value=&quot;5&quot;/&gt;&lt;property id=&quot;20300&quot; value=&quot;Slide 61&quot;/&gt;&lt;property id=&quot;20307&quot; value=&quot;317&quot;/&gt;&lt;/object&gt;&lt;object type=&quot;3&quot; unique_id=&quot;10389&quot;&gt;&lt;property id=&quot;20148&quot; value=&quot;5&quot;/&gt;&lt;property id=&quot;20300&quot; value=&quot;Slide 62&quot;/&gt;&lt;property id=&quot;20307&quot; value=&quot;318&quot;/&gt;&lt;/object&gt;&lt;object type=&quot;3&quot; unique_id=&quot;10390&quot;&gt;&lt;property id=&quot;20148&quot; value=&quot;5&quot;/&gt;&lt;property id=&quot;20300&quot; value=&quot;Slide 63&quot;/&gt;&lt;property id=&quot;20307&quot; value=&quot;319&quot;/&gt;&lt;/object&gt;&lt;object type=&quot;3&quot; unique_id=&quot;10391&quot;&gt;&lt;property id=&quot;20148&quot; value=&quot;5&quot;/&gt;&lt;property id=&quot;20300&quot; value=&quot;Slide 64&quot;/&gt;&lt;property id=&quot;20307&quot; value=&quot;32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1509</Words>
  <Application>Microsoft Office PowerPoint</Application>
  <PresentationFormat>Pokaz na ekranie (4:3)</PresentationFormat>
  <Paragraphs>323</Paragraphs>
  <Slides>36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4" baseType="lpstr">
      <vt:lpstr>Arial</vt:lpstr>
      <vt:lpstr>Symbol</vt:lpstr>
      <vt:lpstr>Times New Roman</vt:lpstr>
      <vt:lpstr>Trebuchet MS</vt:lpstr>
      <vt:lpstr>Wingdings</vt:lpstr>
      <vt:lpstr>Wingdings 3</vt:lpstr>
      <vt:lpstr>Faseta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BiggerOne</dc:creator>
  <cp:lastModifiedBy>vanolek vanolek</cp:lastModifiedBy>
  <cp:revision>8</cp:revision>
  <dcterms:created xsi:type="dcterms:W3CDTF">2012-01-30T20:07:45Z</dcterms:created>
  <dcterms:modified xsi:type="dcterms:W3CDTF">2020-03-17T09:40:26Z</dcterms:modified>
</cp:coreProperties>
</file>